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4" r:id="rId3"/>
    <p:sldId id="257" r:id="rId4"/>
    <p:sldId id="314" r:id="rId5"/>
    <p:sldId id="316" r:id="rId6"/>
    <p:sldId id="260" r:id="rId7"/>
    <p:sldId id="267" r:id="rId8"/>
    <p:sldId id="274" r:id="rId9"/>
    <p:sldId id="269" r:id="rId10"/>
    <p:sldId id="273" r:id="rId11"/>
    <p:sldId id="270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97" r:id="rId20"/>
    <p:sldId id="264" r:id="rId21"/>
    <p:sldId id="280" r:id="rId22"/>
    <p:sldId id="281" r:id="rId23"/>
    <p:sldId id="283" r:id="rId24"/>
    <p:sldId id="285" r:id="rId25"/>
    <p:sldId id="291" r:id="rId26"/>
    <p:sldId id="292" r:id="rId27"/>
    <p:sldId id="287" r:id="rId28"/>
    <p:sldId id="310" r:id="rId29"/>
    <p:sldId id="308" r:id="rId30"/>
    <p:sldId id="303" r:id="rId31"/>
    <p:sldId id="31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86341" autoAdjust="0"/>
  </p:normalViewPr>
  <p:slideViewPr>
    <p:cSldViewPr>
      <p:cViewPr>
        <p:scale>
          <a:sx n="66" d="100"/>
          <a:sy n="66" d="100"/>
        </p:scale>
        <p:origin x="-4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E87F-22FD-4C05-8B3E-91F0C56D4D8E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1E78-5BD9-4527-A1DA-CABE7ED6FC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22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E508B-E712-43ED-822F-63BC477AE9DD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Use case relationship: generalization/specialization: </a:t>
            </a:r>
            <a:r>
              <a:rPr lang="en-US" dirty="0" err="1" smtClean="0">
                <a:latin typeface="Arial" charset="0"/>
              </a:rPr>
              <a:t>cho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biết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sẽ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có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số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en-US" dirty="0" err="1" smtClean="0">
                <a:latin typeface="Arial" charset="0"/>
              </a:rPr>
              <a:t>cụ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thể</a:t>
            </a:r>
            <a:r>
              <a:rPr lang="en-US" dirty="0" smtClean="0">
                <a:latin typeface="Arial" charset="0"/>
              </a:rPr>
              <a:t> h</a:t>
            </a:r>
            <a:r>
              <a:rPr lang="vi-VN" dirty="0" smtClean="0">
                <a:latin typeface="Arial" charset="0"/>
              </a:rPr>
              <a:t>ơ</a:t>
            </a:r>
            <a:r>
              <a:rPr lang="en-US" dirty="0" smtClean="0">
                <a:latin typeface="Arial" charset="0"/>
              </a:rPr>
              <a:t>n </a:t>
            </a:r>
            <a:r>
              <a:rPr lang="en-US" dirty="0" err="1" smtClean="0">
                <a:latin typeface="Arial" charset="0"/>
              </a:rPr>
              <a:t>sẽ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kế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thừa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hoặc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thêm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vào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vi-VN" dirty="0" smtClean="0">
                <a:latin typeface="Arial" charset="0"/>
              </a:rPr>
              <a:t>đầu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tiên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ví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</a:t>
            </a:r>
            <a:r>
              <a:rPr lang="en-US" dirty="0" smtClean="0">
                <a:latin typeface="Arial" charset="0"/>
              </a:rPr>
              <a:t>: Make </a:t>
            </a:r>
            <a:r>
              <a:rPr lang="en-US" dirty="0" err="1" smtClean="0">
                <a:latin typeface="Arial" charset="0"/>
              </a:rPr>
              <a:t>withdrawl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</a:t>
            </a:r>
            <a:r>
              <a:rPr lang="en-US" dirty="0" smtClean="0">
                <a:latin typeface="Arial" charset="0"/>
              </a:rPr>
              <a:t> Make Deposit </a:t>
            </a:r>
            <a:r>
              <a:rPr lang="en-US" dirty="0" err="1" smtClean="0">
                <a:latin typeface="Arial" charset="0"/>
              </a:rPr>
              <a:t>là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hai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en-US" dirty="0" err="1" smtClean="0">
                <a:latin typeface="Arial" charset="0"/>
              </a:rPr>
              <a:t>cụ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thể</a:t>
            </a:r>
            <a:r>
              <a:rPr lang="en-US" dirty="0" smtClean="0">
                <a:latin typeface="Arial" charset="0"/>
              </a:rPr>
              <a:t> h</a:t>
            </a:r>
            <a:r>
              <a:rPr lang="vi-VN" dirty="0" smtClean="0">
                <a:latin typeface="Arial" charset="0"/>
              </a:rPr>
              <a:t>ơ</a:t>
            </a:r>
            <a:r>
              <a:rPr lang="en-US" dirty="0" smtClean="0">
                <a:latin typeface="Arial" charset="0"/>
              </a:rPr>
              <a:t>n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en-US" dirty="0" err="1" smtClean="0">
                <a:latin typeface="Arial" charset="0"/>
              </a:rPr>
              <a:t>thực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hiện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giao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dịch</a:t>
            </a:r>
            <a:r>
              <a:rPr lang="en-US" dirty="0" smtClean="0">
                <a:latin typeface="Arial" charset="0"/>
              </a:rPr>
              <a:t> (Process Transaction)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 charset="0"/>
              </a:rPr>
              <a:t>Car “has a” carburetor: composition: </a:t>
            </a:r>
            <a:r>
              <a:rPr lang="en-US" sz="2000" dirty="0" err="1" smtClean="0">
                <a:latin typeface="Arial" charset="0"/>
              </a:rPr>
              <a:t>một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vi-VN" sz="2000" dirty="0" smtClean="0">
                <a:latin typeface="Arial" charset="0"/>
              </a:rPr>
              <a:t>động</a:t>
            </a:r>
            <a:r>
              <a:rPr lang="en-US" sz="2000" dirty="0" smtClean="0">
                <a:latin typeface="Arial" charset="0"/>
              </a:rPr>
              <a:t> c</a:t>
            </a:r>
            <a:r>
              <a:rPr lang="vi-VN" sz="2000" dirty="0" smtClean="0">
                <a:latin typeface="Arial" charset="0"/>
              </a:rPr>
              <a:t>ơ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có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một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bộ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chế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hoà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khí</a:t>
            </a:r>
            <a:r>
              <a:rPr lang="en-US" sz="2000" dirty="0" smtClean="0">
                <a:latin typeface="Arial" charset="0"/>
              </a:rPr>
              <a:t>. </a:t>
            </a:r>
            <a:r>
              <a:rPr lang="en-US" sz="2000" dirty="0" err="1" smtClean="0">
                <a:latin typeface="Arial" charset="0"/>
              </a:rPr>
              <a:t>Xe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mà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lao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xuống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sông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thì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bộ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chế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hoà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khí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cũng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tiêu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luôn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93472-3133-457B-8635-BF16177E355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75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6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Structural things allow the user to describe relationships.</a:t>
            </a:r>
          </a:p>
          <a:p>
            <a:pPr>
              <a:buFontTx/>
              <a:buChar char="•"/>
            </a:pPr>
            <a:r>
              <a:rPr lang="en-US" dirty="0" smtClean="0"/>
              <a:t>Behavioral describe how things work</a:t>
            </a:r>
          </a:p>
          <a:p>
            <a:pPr>
              <a:buFontTx/>
              <a:buChar char="•"/>
            </a:pPr>
            <a:r>
              <a:rPr lang="en-US" dirty="0" smtClean="0"/>
              <a:t>Group things are used to define boundaries.</a:t>
            </a:r>
          </a:p>
          <a:p>
            <a:pPr>
              <a:buFontTx/>
              <a:buChar char="•"/>
            </a:pPr>
            <a:r>
              <a:rPr lang="en-US" dirty="0" err="1" smtClean="0"/>
              <a:t>Annotational</a:t>
            </a:r>
            <a:r>
              <a:rPr lang="en-US" dirty="0" smtClean="0"/>
              <a:t> things are used to add notes to the diagrams</a:t>
            </a:r>
          </a:p>
          <a:p>
            <a:endParaRPr lang="en-US" dirty="0" smtClean="0"/>
          </a:p>
          <a:p>
            <a:r>
              <a:rPr lang="en-US" dirty="0" smtClean="0"/>
              <a:t>Structural relationships are used to tie the things together in the structural diagrams</a:t>
            </a:r>
          </a:p>
          <a:p>
            <a:r>
              <a:rPr lang="en-US" dirty="0" smtClean="0"/>
              <a:t>Behavioral relationships are used in the behavioral diagram</a:t>
            </a:r>
          </a:p>
          <a:p>
            <a:endParaRPr lang="en-US" dirty="0" smtClean="0"/>
          </a:p>
          <a:p>
            <a:r>
              <a:rPr lang="en-US" dirty="0" smtClean="0"/>
              <a:t>For example, structural diagram used to describe the relationships between classes.</a:t>
            </a:r>
          </a:p>
          <a:p>
            <a:r>
              <a:rPr lang="en-US" dirty="0" smtClean="0"/>
              <a:t>Behavioral diagrams can be used to describe the interaction between people (called actors in UML) and the things we refer as a use case, or how the actors use the system.</a:t>
            </a:r>
          </a:p>
          <a:p>
            <a:r>
              <a:rPr lang="en-US" dirty="0" smtClean="0"/>
              <a:t>Bold ones are the most commonly used UML diagrams.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err="1" smtClean="0"/>
              <a:t>digaram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</a:t>
            </a:r>
            <a:r>
              <a:rPr lang="vi-VN" dirty="0" smtClean="0"/>
              <a:t>ă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actor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đối</a:t>
            </a:r>
            <a:r>
              <a:rPr lang="en-US" dirty="0" smtClean="0"/>
              <a:t> t</a:t>
            </a:r>
            <a:r>
              <a:rPr lang="vi-VN" dirty="0" smtClean="0"/>
              <a:t>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actor </a:t>
            </a:r>
            <a:r>
              <a:rPr lang="vi-VN" dirty="0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 Hay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vi-VN" dirty="0" smtClean="0"/>
              <a:t>đơ</a:t>
            </a:r>
            <a:r>
              <a:rPr lang="en-US" dirty="0" smtClean="0"/>
              <a:t>n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use case diagram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</a:t>
            </a:r>
            <a:r>
              <a:rPr lang="vi-VN" dirty="0" smtClean="0"/>
              <a:t>ă</a:t>
            </a:r>
            <a:r>
              <a:rPr lang="en-US" dirty="0" err="1" smtClean="0"/>
              <a:t>ng</a:t>
            </a:r>
            <a:r>
              <a:rPr lang="en-US" dirty="0" smtClean="0"/>
              <a:t>, actor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vi-VN" dirty="0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use case diagram, describing how the system is used.</a:t>
            </a:r>
          </a:p>
          <a:p>
            <a:r>
              <a:rPr lang="en-US" dirty="0" smtClean="0"/>
              <a:t>A use case scenario (although technically it is not a diagram) is a verbal articulation of exception to the main behavior described by the primary use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Actor relationship: generalization: </a:t>
            </a:r>
            <a:r>
              <a:rPr lang="en-US" dirty="0" err="1" smtClean="0">
                <a:latin typeface="Arial" charset="0"/>
              </a:rPr>
              <a:t>tức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tổng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quát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hoá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nh</a:t>
            </a:r>
            <a:r>
              <a:rPr lang="vi-VN" dirty="0" smtClean="0">
                <a:latin typeface="Arial" charset="0"/>
              </a:rPr>
              <a:t>ư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hình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bên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khách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hàng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vi-VN" dirty="0" smtClean="0">
                <a:latin typeface="Arial" charset="0"/>
              </a:rPr>
              <a:t>ười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quản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trị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hê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thống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sẽ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được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tổng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quát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hoá</a:t>
            </a:r>
            <a:r>
              <a:rPr lang="en-US" dirty="0" smtClean="0">
                <a:latin typeface="Arial" charset="0"/>
              </a:rPr>
              <a:t> = 1 actor </a:t>
            </a:r>
            <a:r>
              <a:rPr lang="en-US" dirty="0" err="1" smtClean="0">
                <a:latin typeface="Arial" charset="0"/>
              </a:rPr>
              <a:t>là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vi-VN" dirty="0" smtClean="0">
                <a:latin typeface="Arial" charset="0"/>
              </a:rPr>
              <a:t>ười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r>
              <a:rPr lang="en-US" dirty="0" smtClean="0">
                <a:latin typeface="Arial" charset="0"/>
              </a:rPr>
              <a:t>. </a:t>
            </a:r>
            <a:r>
              <a:rPr lang="en-US" dirty="0" err="1" smtClean="0">
                <a:latin typeface="Arial" charset="0"/>
              </a:rPr>
              <a:t>Việc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r>
              <a:rPr lang="en-US" dirty="0" smtClean="0">
                <a:latin typeface="Arial" charset="0"/>
              </a:rPr>
              <a:t> relationship </a:t>
            </a:r>
            <a:r>
              <a:rPr lang="en-US" dirty="0" err="1" smtClean="0">
                <a:latin typeface="Arial" charset="0"/>
              </a:rPr>
              <a:t>này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rất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hữu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khi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bạn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muốn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định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nghĩa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những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chức</a:t>
            </a:r>
            <a:r>
              <a:rPr lang="en-US" dirty="0" smtClean="0">
                <a:latin typeface="Arial" charset="0"/>
              </a:rPr>
              <a:t> n</a:t>
            </a:r>
            <a:r>
              <a:rPr lang="vi-VN" dirty="0" smtClean="0">
                <a:latin typeface="Arial" charset="0"/>
              </a:rPr>
              <a:t>ă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trùng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nhau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actor, </a:t>
            </a:r>
            <a:r>
              <a:rPr lang="en-US" dirty="0" err="1" smtClean="0">
                <a:latin typeface="Arial" charset="0"/>
              </a:rPr>
              <a:t>ví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cả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khách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hàng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vi-VN" dirty="0" smtClean="0">
                <a:latin typeface="Arial" charset="0"/>
              </a:rPr>
              <a:t>ười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quản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trị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hê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thống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đều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phải</a:t>
            </a:r>
            <a:r>
              <a:rPr lang="en-US" dirty="0" smtClean="0">
                <a:latin typeface="Arial" charset="0"/>
              </a:rPr>
              <a:t> login </a:t>
            </a:r>
            <a:r>
              <a:rPr lang="en-US" dirty="0" err="1" smtClean="0">
                <a:latin typeface="Arial" charset="0"/>
              </a:rPr>
              <a:t>và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có</a:t>
            </a:r>
            <a:r>
              <a:rPr lang="en-US" dirty="0" smtClean="0">
                <a:latin typeface="Arial" charset="0"/>
              </a:rPr>
              <a:t> account/password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Use case relationship: include: use case </a:t>
            </a:r>
            <a:r>
              <a:rPr lang="vi-VN" dirty="0" smtClean="0">
                <a:latin typeface="Arial" charset="0"/>
              </a:rPr>
              <a:t>đầu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tiên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r>
              <a:rPr lang="en-US" dirty="0" smtClean="0">
                <a:latin typeface="Arial" charset="0"/>
              </a:rPr>
              <a:t>/ </a:t>
            </a:r>
            <a:r>
              <a:rPr lang="en-US" dirty="0" err="1" smtClean="0">
                <a:latin typeface="Arial" charset="0"/>
              </a:rPr>
              <a:t>phụ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thuộc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kết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quả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vi-VN" dirty="0" smtClean="0">
                <a:latin typeface="Arial" charset="0"/>
              </a:rPr>
              <a:t>được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bao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gồm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ví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việc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thực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hiện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giao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dịch</a:t>
            </a:r>
            <a:r>
              <a:rPr lang="en-US" dirty="0" smtClean="0">
                <a:latin typeface="Arial" charset="0"/>
              </a:rPr>
              <a:t> (Process Transaction) </a:t>
            </a:r>
            <a:r>
              <a:rPr lang="en-US" dirty="0" err="1" smtClean="0">
                <a:latin typeface="Arial" charset="0"/>
              </a:rPr>
              <a:t>tuỳ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thuộc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vào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kết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quả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việc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kiểm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định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vi-VN" dirty="0" smtClean="0">
                <a:latin typeface="Arial" charset="0"/>
              </a:rPr>
              <a:t>ười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(benefit: use-case </a:t>
            </a:r>
            <a:r>
              <a:rPr lang="en-US" dirty="0" err="1" smtClean="0">
                <a:latin typeface="Arial" charset="0"/>
              </a:rPr>
              <a:t>duoc</a:t>
            </a:r>
            <a:r>
              <a:rPr lang="en-US" dirty="0" smtClean="0">
                <a:latin typeface="Arial" charset="0"/>
              </a:rPr>
              <a:t> included </a:t>
            </a:r>
            <a:r>
              <a:rPr lang="en-US" dirty="0" err="1" smtClean="0">
                <a:latin typeface="Arial" charset="0"/>
              </a:rPr>
              <a:t>thuong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duoc</a:t>
            </a:r>
            <a:r>
              <a:rPr lang="en-US" dirty="0" smtClean="0">
                <a:latin typeface="Arial" charset="0"/>
              </a:rPr>
              <a:t> dung </a:t>
            </a:r>
            <a:r>
              <a:rPr lang="en-US" dirty="0" err="1" smtClean="0">
                <a:latin typeface="Arial" charset="0"/>
              </a:rPr>
              <a:t>chung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cho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nhieu</a:t>
            </a:r>
            <a:r>
              <a:rPr lang="en-US" dirty="0" smtClean="0">
                <a:latin typeface="Arial" charset="0"/>
              </a:rPr>
              <a:t> use-case </a:t>
            </a:r>
            <a:r>
              <a:rPr lang="en-US" dirty="0" err="1" smtClean="0">
                <a:latin typeface="Arial" charset="0"/>
              </a:rPr>
              <a:t>khac</a:t>
            </a:r>
            <a:r>
              <a:rPr lang="en-US" dirty="0" smtClean="0">
                <a:latin typeface="Arial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Use case relationship: extend: </a:t>
            </a:r>
            <a:r>
              <a:rPr lang="en-US" dirty="0" err="1" smtClean="0">
                <a:latin typeface="Arial" charset="0"/>
              </a:rPr>
              <a:t>cho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biết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hành</a:t>
            </a:r>
            <a:r>
              <a:rPr lang="en-US" dirty="0" smtClean="0">
                <a:latin typeface="Arial" charset="0"/>
              </a:rPr>
              <a:t> vi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vi-VN" dirty="0" smtClean="0">
                <a:latin typeface="Arial" charset="0"/>
              </a:rPr>
              <a:t>được</a:t>
            </a:r>
            <a:r>
              <a:rPr lang="en-US" dirty="0" smtClean="0">
                <a:latin typeface="Arial" charset="0"/>
              </a:rPr>
              <a:t> extend (</a:t>
            </a:r>
            <a:r>
              <a:rPr lang="en-US" dirty="0" err="1" smtClean="0">
                <a:latin typeface="Arial" charset="0"/>
              </a:rPr>
              <a:t>mở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rộng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dirty="0" err="1" smtClean="0">
                <a:latin typeface="Arial" charset="0"/>
              </a:rPr>
              <a:t>theo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use case </a:t>
            </a:r>
            <a:r>
              <a:rPr lang="en-US" dirty="0" err="1" smtClean="0">
                <a:latin typeface="Arial" charset="0"/>
              </a:rPr>
              <a:t>khác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theo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</a:t>
            </a:r>
            <a:r>
              <a:rPr lang="en-US" dirty="0" err="1" smtClean="0">
                <a:latin typeface="Arial" charset="0"/>
              </a:rPr>
              <a:t>iều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kiện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nào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đó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ví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err="1" smtClean="0">
                <a:latin typeface="Arial" charset="0"/>
              </a:rPr>
              <a:t>việc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kiểm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định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ng</a:t>
            </a:r>
            <a:r>
              <a:rPr lang="vi-VN" dirty="0" smtClean="0">
                <a:latin typeface="Arial" charset="0"/>
              </a:rPr>
              <a:t>ười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sử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dụng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có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thể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được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mở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rộng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một</a:t>
            </a:r>
            <a:r>
              <a:rPr lang="en-US" dirty="0" smtClean="0">
                <a:latin typeface="Arial" charset="0"/>
              </a:rPr>
              <a:t> use case Log error (</a:t>
            </a:r>
            <a:r>
              <a:rPr lang="en-US" dirty="0" err="1" smtClean="0">
                <a:latin typeface="Arial" charset="0"/>
              </a:rPr>
              <a:t>ghi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lỗi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dirty="0" err="1" smtClean="0">
                <a:latin typeface="Arial" charset="0"/>
              </a:rPr>
              <a:t>nếu</a:t>
            </a:r>
            <a:r>
              <a:rPr lang="en-US" dirty="0" smtClean="0">
                <a:latin typeface="Arial" charset="0"/>
              </a:rPr>
              <a:t> account/password </a:t>
            </a:r>
            <a:r>
              <a:rPr lang="en-US" dirty="0" err="1" smtClean="0">
                <a:latin typeface="Arial" charset="0"/>
              </a:rPr>
              <a:t>không</a:t>
            </a:r>
            <a:r>
              <a:rPr lang="en-US" dirty="0" smtClean="0">
                <a:latin typeface="Arial" charset="0"/>
              </a:rPr>
              <a:t> </a:t>
            </a:r>
            <a:r>
              <a:rPr lang="vi-VN" dirty="0" smtClean="0">
                <a:latin typeface="Arial" charset="0"/>
              </a:rPr>
              <a:t>đúng</a:t>
            </a:r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72410680-2CB7-4690-AAA3-B22D342E2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114550" cy="4983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91250" cy="49831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529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143000"/>
            <a:ext cx="84582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60" descr="BackGroun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 smtClean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2410680-2CB7-4690-AAA3-B22D342E2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28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04e-BM/</a:t>
            </a:r>
            <a:r>
              <a:rPr lang="en-US" altLang="ja-JP" sz="1000" smtClean="0">
                <a:latin typeface="Calibri" pitchFamily="34" charset="0"/>
              </a:rPr>
              <a:t>NS</a:t>
            </a:r>
            <a:r>
              <a:rPr lang="en-US" sz="1000" smtClean="0">
                <a:latin typeface="Calibri" pitchFamily="34" charset="0"/>
              </a:rPr>
              <a:t>/HDCV/FSOFT v2</a:t>
            </a:r>
            <a:r>
              <a:rPr lang="en-US" altLang="ja-JP" sz="1000" smtClean="0">
                <a:latin typeface="Calibri" pitchFamily="34" charset="0"/>
              </a:rPr>
              <a:t>/3</a:t>
            </a:r>
            <a:endParaRPr lang="en-US" sz="1000" smtClean="0">
              <a:latin typeface="Calibri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2000"/>
        <a:buFont typeface="Monotype Sorts" pitchFamily="2" charset="2"/>
        <a:buChar char="o"/>
        <a:defRPr sz="3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338AD"/>
        </a:buClr>
        <a:buSzPct val="75000"/>
        <a:buFont typeface="Wingdings" pitchFamily="2" charset="2"/>
        <a:buChar char="«"/>
        <a:defRPr sz="1600">
          <a:solidFill>
            <a:srgbClr val="0000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008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0000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3/UML-usecase-usecaserelationships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3/UML-usecase-usecaserelationships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3/UML-usecase-usecaserelationships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upload.wikimedia.org/wikipedia/commons/5/59/UML-usecase-actorInheritance.p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Unified Modeling Language (UML)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Association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715000" cy="5257800"/>
          </a:xfrm>
        </p:spPr>
        <p:txBody>
          <a:bodyPr/>
          <a:lstStyle/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Relationship between Actors &amp; use cases</a:t>
            </a:r>
          </a:p>
          <a:p>
            <a:pPr lvl="1"/>
            <a:r>
              <a:rPr lang="en-US" dirty="0" smtClean="0"/>
              <a:t>Actor is involved in interaction described by use case</a:t>
            </a:r>
          </a:p>
          <a:p>
            <a:pPr lvl="1"/>
            <a:r>
              <a:rPr lang="en-US" dirty="0" smtClean="0"/>
              <a:t>If association line has Arrow head: </a:t>
            </a:r>
          </a:p>
          <a:p>
            <a:pPr lvl="2"/>
            <a:r>
              <a:rPr lang="en-US" dirty="0" smtClean="0"/>
              <a:t>Indicate direction of invocation, primary actor</a:t>
            </a:r>
          </a:p>
          <a:p>
            <a:pPr lvl="2"/>
            <a:r>
              <a:rPr lang="en-US" dirty="0" smtClean="0"/>
              <a:t>Indicate control flow (</a:t>
            </a:r>
            <a:r>
              <a:rPr lang="en-US" smtClean="0"/>
              <a:t>not data </a:t>
            </a:r>
            <a:r>
              <a:rPr lang="en-US" dirty="0" smtClean="0"/>
              <a:t>flow)</a:t>
            </a:r>
          </a:p>
          <a:p>
            <a:pPr lvl="2"/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5400"/>
            <a:ext cx="2590800" cy="506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Include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Directed Relationship between 2 use cases</a:t>
            </a:r>
          </a:p>
          <a:p>
            <a:pPr lvl="1"/>
            <a:r>
              <a:rPr lang="en-US" dirty="0" smtClean="0"/>
              <a:t>Behavior of the included use case is inserted into the behavior of the including use case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00400"/>
            <a:ext cx="4724400" cy="25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 bwMode="auto">
          <a:xfrm>
            <a:off x="7162800" y="3352800"/>
            <a:ext cx="1676400" cy="612648"/>
          </a:xfrm>
          <a:prstGeom prst="borderCallout1">
            <a:avLst>
              <a:gd name="adj1" fmla="val 50283"/>
              <a:gd name="adj2" fmla="val -1419"/>
              <a:gd name="adj3" fmla="val 171361"/>
              <a:gd name="adj4" fmla="val -484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Included use case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ine Callout 1 6"/>
          <p:cNvSpPr/>
          <p:nvPr/>
        </p:nvSpPr>
        <p:spPr bwMode="auto">
          <a:xfrm>
            <a:off x="1600200" y="5181600"/>
            <a:ext cx="1676400" cy="612648"/>
          </a:xfrm>
          <a:prstGeom prst="borderCallout1">
            <a:avLst>
              <a:gd name="adj1" fmla="val -4374"/>
              <a:gd name="adj2" fmla="val 46981"/>
              <a:gd name="adj3" fmla="val -167088"/>
              <a:gd name="adj4" fmla="val 1052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Including use case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Extend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Behavior of extension use case may be inserted in extended use case </a:t>
            </a:r>
            <a:r>
              <a:rPr lang="en-US" b="1" i="1" dirty="0" smtClean="0"/>
              <a:t>under some conditions</a:t>
            </a:r>
          </a:p>
          <a:p>
            <a:pPr lvl="1"/>
            <a:r>
              <a:rPr lang="en-US" dirty="0" smtClean="0"/>
              <a:t>Extension use case : </a:t>
            </a:r>
          </a:p>
          <a:p>
            <a:pPr lvl="2"/>
            <a:r>
              <a:rPr lang="en-US" i="1" dirty="0" smtClean="0"/>
              <a:t>Optional , </a:t>
            </a:r>
          </a:p>
          <a:p>
            <a:pPr lvl="2"/>
            <a:r>
              <a:rPr lang="en-US" i="1" dirty="0" smtClean="0"/>
              <a:t>Potentially not executed with the base use case, </a:t>
            </a:r>
          </a:p>
          <a:p>
            <a:pPr lvl="2"/>
            <a:r>
              <a:rPr lang="en-US" i="1" dirty="0" smtClean="0"/>
              <a:t>Not required to achieve the base use case goal.</a:t>
            </a:r>
            <a:endParaRPr lang="en-US" i="1" dirty="0"/>
          </a:p>
        </p:txBody>
      </p:sp>
      <p:pic>
        <p:nvPicPr>
          <p:cNvPr id="4" name="Picture 3" descr="Image:UML-usecase-usecaserelationship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752600"/>
            <a:ext cx="48910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3200" y="17920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Extension use case/</a:t>
            </a:r>
          </a:p>
          <a:p>
            <a:r>
              <a:rPr lang="en-US" dirty="0" smtClean="0"/>
              <a:t>Optional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048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Extended use case/Base use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Generalization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Generalization/Specialization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Specialized use cases have common behaviors, requirements, constraints, assumptions</a:t>
            </a:r>
          </a:p>
          <a:p>
            <a:pPr lvl="1"/>
            <a:r>
              <a:rPr lang="en-US" dirty="0" smtClean="0"/>
              <a:t>Commons are described once in general use case</a:t>
            </a:r>
          </a:p>
          <a:p>
            <a:pPr lvl="1"/>
            <a:r>
              <a:rPr lang="en-US" dirty="0" smtClean="0"/>
              <a:t>Differences are described in specialized use case</a:t>
            </a:r>
            <a:endParaRPr lang="en-US" dirty="0"/>
          </a:p>
        </p:txBody>
      </p:sp>
      <p:pic>
        <p:nvPicPr>
          <p:cNvPr id="4" name="Picture 3" descr="Image:UML-usecase-usecaserelationship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8112" y="1828800"/>
            <a:ext cx="48910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81200" y="2343835"/>
            <a:ext cx="2209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Specialized use case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038600"/>
            <a:ext cx="16257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General use case</a:t>
            </a:r>
            <a:endParaRPr lang="en-US" sz="1500" dirty="0"/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3581400" y="2209800"/>
            <a:ext cx="609600" cy="228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>
            <a:stCxn id="7" idx="0"/>
          </p:cNvCxnSpPr>
          <p:nvPr/>
        </p:nvCxnSpPr>
        <p:spPr bwMode="auto">
          <a:xfrm rot="5400000" flipH="1" flipV="1">
            <a:off x="5359425" y="3378226"/>
            <a:ext cx="838200" cy="4825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/>
          <p:nvPr/>
        </p:nvCxnSpPr>
        <p:spPr bwMode="auto">
          <a:xfrm>
            <a:off x="3429000" y="2667000"/>
            <a:ext cx="6096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draw use case diagram, identify</a:t>
            </a:r>
          </a:p>
          <a:p>
            <a:pPr lvl="1"/>
            <a:r>
              <a:rPr lang="en-US" sz="2000" dirty="0" smtClean="0"/>
              <a:t>Functionalities to be presented as use case</a:t>
            </a:r>
          </a:p>
          <a:p>
            <a:pPr lvl="1"/>
            <a:r>
              <a:rPr lang="en-US" sz="2000" dirty="0" smtClean="0"/>
              <a:t>Actors</a:t>
            </a:r>
          </a:p>
          <a:p>
            <a:pPr lvl="1"/>
            <a:r>
              <a:rPr lang="en-US" sz="2000" dirty="0" smtClean="0"/>
              <a:t>Relationship among the use cases and actors</a:t>
            </a:r>
          </a:p>
          <a:p>
            <a:r>
              <a:rPr lang="en-US" sz="2800" dirty="0" smtClean="0"/>
              <a:t>Good use case diagram</a:t>
            </a:r>
          </a:p>
          <a:p>
            <a:pPr lvl="1"/>
            <a:r>
              <a:rPr lang="en-US" sz="2000" b="1" dirty="0" smtClean="0"/>
              <a:t>Name of use case </a:t>
            </a:r>
            <a:r>
              <a:rPr lang="en-US" sz="2000" dirty="0" smtClean="0"/>
              <a:t>is very important. </a:t>
            </a:r>
          </a:p>
          <a:p>
            <a:pPr lvl="2"/>
            <a:r>
              <a:rPr lang="en-US" sz="1800" dirty="0" smtClean="0"/>
              <a:t>Give a name that can identify the functionality to be performed</a:t>
            </a:r>
          </a:p>
          <a:p>
            <a:pPr lvl="1"/>
            <a:r>
              <a:rPr lang="en-US" sz="2000" dirty="0" smtClean="0"/>
              <a:t>Give suitable </a:t>
            </a:r>
            <a:r>
              <a:rPr lang="en-US" sz="2000" b="1" dirty="0" smtClean="0"/>
              <a:t>name for actor</a:t>
            </a:r>
          </a:p>
          <a:p>
            <a:pPr lvl="1"/>
            <a:r>
              <a:rPr lang="en-US" sz="2000" dirty="0" smtClean="0"/>
              <a:t>Show relationships and dependencies clearly in diagram</a:t>
            </a:r>
          </a:p>
          <a:p>
            <a:pPr lvl="1"/>
            <a:r>
              <a:rPr lang="en-US" sz="2000" dirty="0" smtClean="0"/>
              <a:t>Do not include all types of relationship. </a:t>
            </a:r>
          </a:p>
          <a:p>
            <a:pPr lvl="2"/>
            <a:r>
              <a:rPr lang="en-US" sz="1800" dirty="0" smtClean="0"/>
              <a:t>Main purpose of use case diagram is to capture requirement</a:t>
            </a:r>
          </a:p>
          <a:p>
            <a:pPr lvl="1"/>
            <a:r>
              <a:rPr lang="en-US" sz="2000" dirty="0" smtClean="0"/>
              <a:t>Use note when ever required to clarify some important points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495800" cy="52578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Describe the structure of a system </a:t>
            </a:r>
          </a:p>
          <a:p>
            <a:pPr lvl="1"/>
            <a:r>
              <a:rPr lang="en-US" sz="1500" dirty="0" smtClean="0">
                <a:latin typeface="Arial" charset="0"/>
              </a:rPr>
              <a:t>Show the system's classes, their attributes, and the relationships between the classes.</a:t>
            </a:r>
          </a:p>
          <a:p>
            <a:r>
              <a:rPr lang="en-US" sz="2400" dirty="0" smtClean="0">
                <a:latin typeface="Arial" charset="0"/>
              </a:rPr>
              <a:t>Purpose:</a:t>
            </a:r>
          </a:p>
          <a:p>
            <a:pPr lvl="1"/>
            <a:r>
              <a:rPr lang="en-US" sz="1500" dirty="0" smtClean="0"/>
              <a:t>Analysis and design of the static view of an application</a:t>
            </a:r>
          </a:p>
          <a:p>
            <a:pPr lvl="1"/>
            <a:r>
              <a:rPr lang="en-US" sz="1500" dirty="0" smtClean="0"/>
              <a:t>Show the collaboration among the element of a static view</a:t>
            </a:r>
          </a:p>
          <a:p>
            <a:pPr lvl="1"/>
            <a:r>
              <a:rPr lang="en-US" sz="1500" dirty="0" smtClean="0"/>
              <a:t>Describe responsibilities of a system</a:t>
            </a:r>
          </a:p>
          <a:p>
            <a:pPr lvl="1"/>
            <a:r>
              <a:rPr lang="en-US" sz="1500" dirty="0" smtClean="0"/>
              <a:t>Base for component and deployment diagrams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Structural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181600" cy="5257800"/>
          </a:xfrm>
        </p:spPr>
        <p:txBody>
          <a:bodyPr/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sz="2000" dirty="0" smtClean="0"/>
              <a:t>Represent object, having properties and responsibilities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sz="2000" dirty="0" smtClean="0"/>
              <a:t>Used to describe functionalities without implementation</a:t>
            </a:r>
          </a:p>
          <a:p>
            <a:pPr lvl="1"/>
            <a:r>
              <a:rPr lang="en-US" sz="2000" dirty="0" smtClean="0"/>
              <a:t>Just like a template</a:t>
            </a:r>
          </a:p>
          <a:p>
            <a:pPr lvl="1"/>
            <a:r>
              <a:rPr lang="en-US" sz="2000" dirty="0" smtClean="0"/>
              <a:t>Class implement a template </a:t>
            </a:r>
            <a:r>
              <a:rPr lang="en-US" sz="2000" dirty="0" smtClean="0">
                <a:sym typeface="Wingdings" pitchFamily="2" charset="2"/>
              </a:rPr>
              <a:t> Implement the functionalities</a:t>
            </a:r>
            <a:endParaRPr lang="en-US" sz="20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752600"/>
            <a:ext cx="37751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648200"/>
            <a:ext cx="3057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53200" y="1219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-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level relationship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r>
              <a:rPr lang="en-US" dirty="0" smtClean="0"/>
              <a:t>Class level relationship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Realization</a:t>
            </a:r>
          </a:p>
          <a:p>
            <a:r>
              <a:rPr lang="en-US" dirty="0" smtClean="0"/>
              <a:t>General relationship</a:t>
            </a:r>
          </a:p>
          <a:p>
            <a:pPr lvl="1"/>
            <a:r>
              <a:rPr lang="en-US" dirty="0" smtClean="0"/>
              <a:t>Dependency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Association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458200" cy="2667000"/>
          </a:xfrm>
        </p:spPr>
        <p:txBody>
          <a:bodyPr/>
          <a:lstStyle/>
          <a:p>
            <a:r>
              <a:rPr lang="en-US" sz="2400" dirty="0" smtClean="0"/>
              <a:t>Represents the static relationship shared among the objects of two classes</a:t>
            </a:r>
          </a:p>
          <a:p>
            <a:r>
              <a:rPr lang="en-US" sz="2400" dirty="0" smtClean="0"/>
              <a:t>Bi-directional:</a:t>
            </a:r>
          </a:p>
          <a:p>
            <a:pPr lvl="1"/>
            <a:r>
              <a:rPr lang="en-US" sz="2000" dirty="0" smtClean="0"/>
              <a:t>both classes are aware of each other and their relationship</a:t>
            </a:r>
          </a:p>
          <a:p>
            <a:r>
              <a:rPr lang="en-US" sz="2400" dirty="0" err="1" smtClean="0"/>
              <a:t>Uni</a:t>
            </a:r>
            <a:r>
              <a:rPr lang="en-US" sz="2400" dirty="0" smtClean="0"/>
              <a:t>-directional:</a:t>
            </a:r>
          </a:p>
          <a:p>
            <a:pPr lvl="1"/>
            <a:r>
              <a:rPr lang="en-US" sz="2000" dirty="0" smtClean="0"/>
              <a:t>two classes are related, but only one class knows that the relationship exists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880" y="1600200"/>
            <a:ext cx="606552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91000" y="1066800"/>
            <a:ext cx="1661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Association name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362200"/>
            <a:ext cx="10804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Role name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219200"/>
            <a:ext cx="10734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Multiplicity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362200"/>
            <a:ext cx="868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Visibility</a:t>
            </a:r>
            <a:endParaRPr lang="en-US" sz="1500" dirty="0"/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 bwMode="auto">
          <a:xfrm rot="5400000">
            <a:off x="3417415" y="2274414"/>
            <a:ext cx="152400" cy="23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6133306" y="2247900"/>
            <a:ext cx="229394" cy="153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048500" y="1638300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5" idx="2"/>
          </p:cNvCxnSpPr>
          <p:nvPr/>
        </p:nvCxnSpPr>
        <p:spPr bwMode="auto">
          <a:xfrm rot="16200000" flipV="1">
            <a:off x="4920241" y="1491241"/>
            <a:ext cx="210235" cy="7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257800"/>
            <a:ext cx="579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Association Relationship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31" y="1066800"/>
            <a:ext cx="5032169" cy="833282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905000"/>
            <a:ext cx="5013433" cy="16002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124200" y="3733800"/>
            <a:ext cx="5473700" cy="2321091"/>
          </a:xfrm>
          <a:prstGeom prst="rect">
            <a:avLst/>
          </a:prstGeo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51816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rot="10800000">
            <a:off x="3657600" y="2286000"/>
            <a:ext cx="1524000" cy="108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620000" y="4572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Reflexive association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 bwMode="auto">
          <a:xfrm rot="10800000">
            <a:off x="7239000" y="4800600"/>
            <a:ext cx="381000" cy="94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6858000" cy="4800600"/>
          </a:xfrm>
          <a:noFill/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Arial" charset="0"/>
              </a:rPr>
              <a:t>After the course, student will:</a:t>
            </a:r>
          </a:p>
          <a:p>
            <a:pPr>
              <a:buClr>
                <a:schemeClr val="accent2"/>
              </a:buClr>
              <a:buFont typeface="Monotype Sorts" pitchFamily="2" charset="2"/>
              <a:buChar char="Ä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Understand about UML concepts</a:t>
            </a:r>
          </a:p>
          <a:p>
            <a:pPr>
              <a:buClr>
                <a:schemeClr val="accent2"/>
              </a:buClr>
              <a:buFont typeface="Monotype Sorts" pitchFamily="2" charset="2"/>
              <a:buChar char="Ä"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</a:rPr>
              <a:t>Be able to read simple analysis/design UML diagrams</a:t>
            </a:r>
          </a:p>
          <a:p>
            <a:pPr lvl="1">
              <a:buClr>
                <a:schemeClr val="accent2"/>
              </a:buClr>
              <a:buFont typeface="Monotype Sorts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Can analysis overview of the system through symbols of UML such as: actor, events, use case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scenario</a:t>
            </a:r>
          </a:p>
          <a:p>
            <a:pPr lvl="1">
              <a:buClr>
                <a:schemeClr val="accent2"/>
              </a:buClr>
              <a:buFont typeface="Monotype Sorts" pitchFamily="2" charset="2"/>
              <a:buChar char="Ä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Can analysis the activities/processing/ relationship of object in system through symbols</a:t>
            </a:r>
            <a:endParaRPr lang="en-US" sz="1800" dirty="0" smtClean="0">
              <a:solidFill>
                <a:schemeClr val="tx1"/>
              </a:solidFill>
              <a:latin typeface="Arial" charset="0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sz="2400" b="1" dirty="0" smtClean="0">
              <a:solidFill>
                <a:schemeClr val="tx1"/>
              </a:solidFill>
              <a:latin typeface="Arial" charset="0"/>
            </a:endParaRPr>
          </a:p>
          <a:p>
            <a:pPr>
              <a:buClr>
                <a:schemeClr val="accent2"/>
              </a:buClr>
              <a:buFont typeface="Monotype Sorts" pitchFamily="2" charset="2"/>
              <a:buChar char="Ä"/>
            </a:pPr>
            <a:endParaRPr lang="en-US" sz="24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 charset="0"/>
                <a:cs typeface="Arial" charset="0"/>
              </a:rPr>
              <a:t>Course objectives</a:t>
            </a:r>
            <a:endParaRPr lang="en-US" dirty="0"/>
          </a:p>
        </p:txBody>
      </p:sp>
      <p:pic>
        <p:nvPicPr>
          <p:cNvPr id="5" name="Picture 15" descr="MCj03356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59" y="1219200"/>
            <a:ext cx="2397041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Aggregation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10600" cy="3657600"/>
          </a:xfrm>
        </p:spPr>
        <p:txBody>
          <a:bodyPr/>
          <a:lstStyle/>
          <a:p>
            <a:r>
              <a:rPr lang="en-US" sz="2800" dirty="0" smtClean="0"/>
              <a:t>A type of association</a:t>
            </a:r>
          </a:p>
          <a:p>
            <a:r>
              <a:rPr lang="en-US" sz="2800" dirty="0" smtClean="0"/>
              <a:t>Aggregation – “Has a” relationship</a:t>
            </a:r>
          </a:p>
          <a:p>
            <a:r>
              <a:rPr lang="en-US" sz="2800" dirty="0" smtClean="0"/>
              <a:t>One class is collection or container of another classes</a:t>
            </a:r>
          </a:p>
          <a:p>
            <a:r>
              <a:rPr lang="en-US" sz="2800" dirty="0" smtClean="0"/>
              <a:t>Contained classes do not have strong life cycle dependency on the container</a:t>
            </a:r>
          </a:p>
          <a:p>
            <a:pPr lvl="1"/>
            <a:r>
              <a:rPr lang="en-US" sz="2000" dirty="0" smtClean="0"/>
              <a:t>If container is destroyed, contents are not.</a:t>
            </a:r>
          </a:p>
          <a:p>
            <a:pPr lvl="1"/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143000"/>
            <a:ext cx="62149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205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05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Composition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4038600"/>
          </a:xfrm>
        </p:spPr>
        <p:txBody>
          <a:bodyPr/>
          <a:lstStyle/>
          <a:p>
            <a:r>
              <a:rPr lang="en-US" sz="2800" dirty="0" smtClean="0"/>
              <a:t>Strong type of association</a:t>
            </a:r>
          </a:p>
          <a:p>
            <a:r>
              <a:rPr lang="en-US" sz="2800" dirty="0" smtClean="0"/>
              <a:t>Composition - “owns a” relationship</a:t>
            </a:r>
          </a:p>
          <a:p>
            <a:r>
              <a:rPr lang="en-US" sz="2800" dirty="0" smtClean="0"/>
              <a:t>One class is the collection of another class</a:t>
            </a:r>
          </a:p>
          <a:p>
            <a:r>
              <a:rPr lang="en-US" sz="2800" b="1" dirty="0" smtClean="0"/>
              <a:t>Strong</a:t>
            </a:r>
            <a:r>
              <a:rPr lang="en-US" sz="2800" dirty="0" smtClean="0"/>
              <a:t> </a:t>
            </a:r>
            <a:r>
              <a:rPr lang="en-US" sz="2800" b="1" i="1" dirty="0" smtClean="0"/>
              <a:t>life cycle dependency  </a:t>
            </a:r>
            <a:r>
              <a:rPr lang="en-US" sz="2800" dirty="0" smtClean="0"/>
              <a:t>between container objects and contained objects</a:t>
            </a:r>
          </a:p>
          <a:p>
            <a:pPr lvl="1"/>
            <a:r>
              <a:rPr lang="en-US" sz="2000" dirty="0" smtClean="0"/>
              <a:t>If container is destroyed, normally every instance that it contains is also destroyed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43499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14800" y="2057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057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Generalization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410200" cy="5257800"/>
          </a:xfrm>
        </p:spPr>
        <p:txBody>
          <a:bodyPr/>
          <a:lstStyle/>
          <a:p>
            <a:r>
              <a:rPr lang="en-US" sz="2800" dirty="0" smtClean="0"/>
              <a:t>Generalization – Inheritance or  “Is a” relationship -</a:t>
            </a:r>
          </a:p>
          <a:p>
            <a:pPr lvl="1"/>
            <a:r>
              <a:rPr lang="en-US" dirty="0" smtClean="0"/>
              <a:t>“Professor” </a:t>
            </a:r>
            <a:r>
              <a:rPr lang="en-US" b="1" dirty="0" smtClean="0"/>
              <a:t>is a</a:t>
            </a:r>
            <a:r>
              <a:rPr lang="en-US" dirty="0" smtClean="0"/>
              <a:t> subtype of Person</a:t>
            </a:r>
          </a:p>
          <a:p>
            <a:pPr lvl="1"/>
            <a:r>
              <a:rPr lang="en-US" dirty="0" smtClean="0"/>
              <a:t>“Person” is a generalization of “Student” and “Professor”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3105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98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Supertype</a:t>
            </a:r>
            <a:r>
              <a:rPr lang="en-US" dirty="0" smtClean="0"/>
              <a:t> – Super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810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Subtype – Sub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– Other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458200" cy="1905000"/>
          </a:xfrm>
        </p:spPr>
        <p:txBody>
          <a:bodyPr/>
          <a:lstStyle/>
          <a:p>
            <a:r>
              <a:rPr lang="en-US" sz="2500" dirty="0" smtClean="0"/>
              <a:t>Dependency Relationship</a:t>
            </a:r>
          </a:p>
          <a:p>
            <a:pPr lvl="1"/>
            <a:r>
              <a:rPr lang="en-US" sz="2000" dirty="0" smtClean="0"/>
              <a:t>Weak relationship</a:t>
            </a:r>
          </a:p>
          <a:p>
            <a:pPr lvl="1"/>
            <a:r>
              <a:rPr lang="en-US" sz="2000" dirty="0" smtClean="0"/>
              <a:t>One class depend on the other because it use the other</a:t>
            </a:r>
          </a:p>
          <a:p>
            <a:pPr lvl="1"/>
            <a:r>
              <a:rPr lang="en-US" sz="2000" dirty="0" smtClean="0"/>
              <a:t>Dependency exists if a class is a parameter variable of a method of another class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554354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52578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2000"/>
              <a:buFont typeface="Monotype Sorts" pitchFamily="2" charset="2"/>
              <a:buChar char="o"/>
              <a:tabLst/>
              <a:defRPr/>
            </a:pPr>
            <a:r>
              <a:rPr lang="en-US" sz="2800" kern="0" dirty="0" smtClean="0">
                <a:solidFill>
                  <a:srgbClr val="000080"/>
                </a:solidFill>
              </a:rPr>
              <a:t>Realization Relationship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2000"/>
              <a:buFont typeface="Monotype Sorts" pitchFamily="2" charset="2"/>
              <a:buChar char="o"/>
              <a:tabLst/>
              <a:defRPr/>
            </a:pPr>
            <a:r>
              <a:rPr lang="en-US" sz="2000" dirty="0" smtClean="0">
                <a:solidFill>
                  <a:srgbClr val="000080"/>
                </a:solidFill>
              </a:rPr>
              <a:t>One model implement/realize the other model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38AD"/>
              </a:buClr>
              <a:buSzPct val="75000"/>
              <a:buFont typeface="Wingdings" pitchFamily="2" charset="2"/>
              <a:buChar char="«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rPr>
              <a:t>Ex: One class implement the interface defined by other 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2000"/>
              <a:buFont typeface="Monotype Sorts" pitchFamily="2" charset="2"/>
              <a:buChar char="o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419600"/>
            <a:ext cx="3429000" cy="126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Good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Name</a:t>
            </a:r>
            <a:r>
              <a:rPr lang="en-US" sz="2400" dirty="0" smtClean="0"/>
              <a:t> of class, name of diagram should be </a:t>
            </a:r>
            <a:r>
              <a:rPr lang="en-US" sz="2400" b="1" dirty="0" smtClean="0"/>
              <a:t>meaningful</a:t>
            </a:r>
            <a:r>
              <a:rPr lang="en-US" sz="2400" dirty="0" smtClean="0"/>
              <a:t> to describe the aspect of the system</a:t>
            </a:r>
          </a:p>
          <a:p>
            <a:r>
              <a:rPr lang="en-US" sz="2400" dirty="0" smtClean="0"/>
              <a:t>Element and relationship should be identified in advance</a:t>
            </a:r>
          </a:p>
          <a:p>
            <a:r>
              <a:rPr lang="en-US" sz="2400" dirty="0" smtClean="0"/>
              <a:t>Responsibility (attributes and methods) should be identified in advance</a:t>
            </a:r>
          </a:p>
          <a:p>
            <a:r>
              <a:rPr lang="en-US" sz="2400" dirty="0" smtClean="0"/>
              <a:t>For a class: </a:t>
            </a:r>
            <a:r>
              <a:rPr lang="en-US" sz="2400" b="1" dirty="0" smtClean="0"/>
              <a:t>Minimum of properties </a:t>
            </a:r>
            <a:r>
              <a:rPr lang="en-US" sz="2400" dirty="0" smtClean="0"/>
              <a:t>should be specified.</a:t>
            </a:r>
          </a:p>
          <a:p>
            <a:pPr lvl="1"/>
            <a:r>
              <a:rPr lang="en-US" sz="2000" dirty="0" smtClean="0"/>
              <a:t>Unnecessary properties make class diagram look complicated</a:t>
            </a:r>
          </a:p>
          <a:p>
            <a:r>
              <a:rPr lang="en-US" sz="2400" dirty="0" smtClean="0"/>
              <a:t>Use note when ever required</a:t>
            </a:r>
          </a:p>
          <a:p>
            <a:r>
              <a:rPr lang="en-US" sz="2400" dirty="0" smtClean="0"/>
              <a:t>Diagram may be drawn on plain paper and rework many times to make it correct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257800"/>
          </a:xfrm>
        </p:spPr>
        <p:txBody>
          <a:bodyPr/>
          <a:lstStyle/>
          <a:p>
            <a:r>
              <a:rPr lang="en-US" sz="2000" dirty="0" smtClean="0"/>
              <a:t>Flow chart to represent the flow from one activity to another activity</a:t>
            </a:r>
          </a:p>
          <a:p>
            <a:r>
              <a:rPr lang="en-US" sz="2000" dirty="0" smtClean="0"/>
              <a:t>Purpose</a:t>
            </a:r>
          </a:p>
          <a:p>
            <a:pPr lvl="1"/>
            <a:r>
              <a:rPr lang="en-US" sz="1600" dirty="0" smtClean="0"/>
              <a:t>Draw the activity flow of a system.</a:t>
            </a:r>
          </a:p>
          <a:p>
            <a:pPr lvl="1"/>
            <a:r>
              <a:rPr lang="en-US" sz="1600" dirty="0" smtClean="0"/>
              <a:t>Describe the sequence from one activity to another.</a:t>
            </a:r>
          </a:p>
          <a:p>
            <a:pPr lvl="1"/>
            <a:r>
              <a:rPr lang="en-US" sz="1600" dirty="0" smtClean="0"/>
              <a:t>Describe the parallel, branched and concurrent flow of the system.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799" y="2743200"/>
            <a:ext cx="5756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www.agilemodeling.com/images/style/activityDiagramEnrollmen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7023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502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>
            <a:off x="3733800" y="4419600"/>
            <a:ext cx="1219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0"/>
          </p:cNvCxnSpPr>
          <p:nvPr/>
        </p:nvCxnSpPr>
        <p:spPr bwMode="auto">
          <a:xfrm rot="5400000" flipH="1" flipV="1">
            <a:off x="6610350" y="3867150"/>
            <a:ext cx="533400" cy="1790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39372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 -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Emphasis on time sequence of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Use-case realization represents how a use case will be implemented in terms of collaborating objects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each use case in the use-case model, there can be a use-case realization in the analysis/design model with a realization relationship to the use case</a:t>
            </a:r>
          </a:p>
          <a:p>
            <a:r>
              <a:rPr lang="en-US" sz="2000" dirty="0" smtClean="0"/>
              <a:t>It may include:</a:t>
            </a:r>
          </a:p>
          <a:p>
            <a:pPr lvl="1"/>
            <a:r>
              <a:rPr lang="en-US" sz="1600" dirty="0" smtClean="0"/>
              <a:t>A textual description (a document), </a:t>
            </a:r>
          </a:p>
          <a:p>
            <a:pPr lvl="1"/>
            <a:r>
              <a:rPr lang="en-US" sz="1600" dirty="0" smtClean="0"/>
              <a:t>One or more class diagrams of participating classes and subsystems.</a:t>
            </a:r>
          </a:p>
          <a:p>
            <a:pPr lvl="1"/>
            <a:r>
              <a:rPr lang="en-US" sz="1600" dirty="0" smtClean="0"/>
              <a:t>One or more Interaction diagrams (communication and sequence diagrams)</a:t>
            </a:r>
            <a:endParaRPr lang="en-US" sz="1600" dirty="0"/>
          </a:p>
        </p:txBody>
      </p:sp>
      <p:pic>
        <p:nvPicPr>
          <p:cNvPr id="4" name="Picture 4" descr="C:\BOOKS\UML\process\modguide\images\ucre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81200"/>
            <a:ext cx="3886200" cy="152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 collaboration diagram depicting a use-case realiz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600200"/>
            <a:ext cx="105606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BOOKS\UML\process\modguide\images\md_seqd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590800"/>
            <a:ext cx="9661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5029200" cy="3276600"/>
          </a:xfrm>
        </p:spPr>
        <p:txBody>
          <a:bodyPr/>
          <a:lstStyle/>
          <a:p>
            <a:r>
              <a:rPr lang="en-US" sz="2000" dirty="0" smtClean="0"/>
              <a:t>Class diagram – Analysis stereotype</a:t>
            </a:r>
          </a:p>
          <a:p>
            <a:r>
              <a:rPr lang="en-US" sz="2000" dirty="0" smtClean="0"/>
              <a:t>At analysis stage</a:t>
            </a:r>
          </a:p>
          <a:p>
            <a:r>
              <a:rPr lang="en-US" sz="2000" dirty="0" smtClean="0"/>
              <a:t>Boundary class- </a:t>
            </a:r>
          </a:p>
          <a:p>
            <a:pPr lvl="1"/>
            <a:r>
              <a:rPr lang="en-US" sz="1700" dirty="0" smtClean="0"/>
              <a:t>Handle the communication between actors and system internal components</a:t>
            </a:r>
          </a:p>
          <a:p>
            <a:r>
              <a:rPr lang="en-US" sz="2000" dirty="0" smtClean="0"/>
              <a:t>Entity class</a:t>
            </a:r>
          </a:p>
          <a:p>
            <a:pPr lvl="1"/>
            <a:r>
              <a:rPr lang="en-US" sz="1700" dirty="0" smtClean="0"/>
              <a:t>Model for information handled by system and behavior associated with information</a:t>
            </a:r>
          </a:p>
          <a:p>
            <a:r>
              <a:rPr lang="en-US" sz="2000" dirty="0" smtClean="0"/>
              <a:t>Control class</a:t>
            </a:r>
          </a:p>
          <a:p>
            <a:pPr lvl="1"/>
            <a:r>
              <a:rPr lang="en-US" sz="1700" dirty="0" smtClean="0"/>
              <a:t>Handle the flow of control for a use case </a:t>
            </a:r>
          </a:p>
          <a:p>
            <a:pPr lvl="1"/>
            <a:endParaRPr lang="en-US" sz="1700" dirty="0" smtClean="0"/>
          </a:p>
        </p:txBody>
      </p:sp>
      <p:pic>
        <p:nvPicPr>
          <p:cNvPr id="5" name="Picture 2" descr="a collaboration diagram depicting a use-case realiz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3124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BOOKS\UML\process\modguide\images\md_seqd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162050"/>
            <a:ext cx="3667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UML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- </a:t>
            </a:r>
            <a:r>
              <a:rPr lang="en-US" b="1" u="sng" dirty="0" smtClean="0"/>
              <a:t>U</a:t>
            </a:r>
            <a:r>
              <a:rPr lang="en-US" dirty="0" smtClean="0"/>
              <a:t>nified </a:t>
            </a:r>
            <a:r>
              <a:rPr lang="en-US" b="1" u="sng" dirty="0" smtClean="0"/>
              <a:t>M</a:t>
            </a:r>
            <a:r>
              <a:rPr lang="en-US" dirty="0" smtClean="0"/>
              <a:t>odeling </a:t>
            </a:r>
            <a:r>
              <a:rPr lang="en-US" b="1" u="sng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anguage</a:t>
            </a:r>
          </a:p>
          <a:p>
            <a:r>
              <a:rPr lang="en-US" dirty="0" smtClean="0"/>
              <a:t>Standard &amp; graphical language</a:t>
            </a:r>
          </a:p>
          <a:p>
            <a:pPr marL="342900" lvl="1" indent="-342900">
              <a:buClr>
                <a:schemeClr val="tx1"/>
              </a:buClr>
              <a:buSzPct val="62000"/>
              <a:buFont typeface="Monotype Sorts" pitchFamily="2" charset="2"/>
              <a:buChar char="o"/>
            </a:pPr>
            <a:r>
              <a:rPr lang="en-US" sz="3200" dirty="0" smtClean="0">
                <a:ea typeface="+mn-ea"/>
                <a:cs typeface="+mn-cs"/>
              </a:rPr>
              <a:t>Used for software as well as non software</a:t>
            </a:r>
          </a:p>
          <a:p>
            <a:pPr lvl="1"/>
            <a:r>
              <a:rPr lang="en-US" dirty="0" smtClean="0"/>
              <a:t>UML is a language (</a:t>
            </a:r>
            <a:r>
              <a:rPr lang="en-US" b="1" i="1" dirty="0" smtClean="0"/>
              <a:t>notation</a:t>
            </a:r>
            <a:r>
              <a:rPr lang="en-US" dirty="0" smtClean="0"/>
              <a:t>) for modeling Object Oriented system</a:t>
            </a:r>
          </a:p>
          <a:p>
            <a:r>
              <a:rPr lang="en-US" dirty="0" smtClean="0"/>
              <a:t>Used for making software blue print </a:t>
            </a:r>
          </a:p>
          <a:p>
            <a:pPr lvl="1"/>
            <a:r>
              <a:rPr lang="en-US" b="1" i="1" dirty="0" smtClean="0"/>
              <a:t>specifying, visualizing, constructing, documenting</a:t>
            </a:r>
            <a:r>
              <a:rPr lang="en-US" dirty="0" smtClean="0"/>
              <a:t> the artifacts of software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sz="2200" dirty="0" smtClean="0">
                <a:hlinkClick r:id="rId3"/>
              </a:rPr>
              <a:t>http://en.wikipedia.org/wiki/Unified_Modeling_Language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Technical CD in Rational Rose software</a:t>
            </a:r>
          </a:p>
          <a:p>
            <a:pPr lvl="1"/>
            <a:r>
              <a:rPr lang="en-US" dirty="0" err="1" smtClean="0"/>
              <a:t>EAExample.eap</a:t>
            </a:r>
            <a:r>
              <a:rPr lang="en-US" dirty="0" smtClean="0"/>
              <a:t> (EA 8.0)</a:t>
            </a:r>
          </a:p>
          <a:p>
            <a:r>
              <a:rPr lang="en-US" dirty="0"/>
              <a:t>Recommended readings</a:t>
            </a:r>
          </a:p>
          <a:p>
            <a:pPr lvl="1"/>
            <a:r>
              <a:rPr lang="en-US" dirty="0" smtClean="0"/>
              <a:t>The unified modeling language reference manual</a:t>
            </a:r>
          </a:p>
          <a:p>
            <a:r>
              <a:rPr lang="en-US" dirty="0" smtClean="0"/>
              <a:t>UML Tools:</a:t>
            </a:r>
          </a:p>
          <a:p>
            <a:pPr lvl="1"/>
            <a:r>
              <a:rPr lang="en-US" dirty="0" smtClean="0"/>
              <a:t>Enterprise Architect (EA </a:t>
            </a:r>
            <a:r>
              <a:rPr lang="en-US" dirty="0"/>
              <a:t>- </a:t>
            </a:r>
            <a:r>
              <a:rPr lang="en-US" sz="1800" dirty="0"/>
              <a:t>http://www.sparxsystems.com.au</a:t>
            </a:r>
            <a:r>
              <a:rPr lang="en-US" sz="1800" dirty="0" smtClean="0"/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Visio</a:t>
            </a:r>
          </a:p>
          <a:p>
            <a:pPr lvl="1"/>
            <a:r>
              <a:rPr lang="en-US" dirty="0" smtClean="0"/>
              <a:t>Rational Rose</a:t>
            </a:r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dirty="0"/>
              <a:t>&amp;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UML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/>
              <a:t>A picture is worth a thousand </a:t>
            </a:r>
            <a:r>
              <a:rPr lang="en-US" dirty="0" smtClean="0"/>
              <a:t>words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Standard </a:t>
            </a:r>
            <a:r>
              <a:rPr lang="en-US" b="1" i="1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language</a:t>
            </a:r>
          </a:p>
          <a:p>
            <a:r>
              <a:rPr lang="en-US" dirty="0"/>
              <a:t>Provides multiple diagrams for capturing different </a:t>
            </a:r>
            <a:r>
              <a:rPr lang="en-US" b="1" i="1" dirty="0" smtClean="0">
                <a:solidFill>
                  <a:srgbClr val="FF0000"/>
                </a:solidFill>
              </a:rPr>
              <a:t>Architectural Views</a:t>
            </a:r>
          </a:p>
          <a:p>
            <a:r>
              <a:rPr lang="en-US" dirty="0"/>
              <a:t>Promotes component </a:t>
            </a:r>
            <a:r>
              <a:rPr lang="en-US" dirty="0" smtClean="0"/>
              <a:t>reusability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UML is a standard language for </a:t>
            </a:r>
            <a:r>
              <a:rPr lang="en-US" b="1" i="1" dirty="0">
                <a:solidFill>
                  <a:srgbClr val="FF0000"/>
                </a:solidFill>
              </a:rPr>
              <a:t>visualizing, specifying, constructing, and documenting </a:t>
            </a:r>
            <a:r>
              <a:rPr lang="en-US" dirty="0"/>
              <a:t>software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3481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Architectural Views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762000"/>
          </a:xfrm>
        </p:spPr>
        <p:txBody>
          <a:bodyPr/>
          <a:lstStyle/>
          <a:p>
            <a:r>
              <a:rPr lang="en-US" sz="2000" dirty="0"/>
              <a:t>UML defines 13 diagrams that describe 4+1 architectural </a:t>
            </a:r>
            <a:r>
              <a:rPr lang="en-US" sz="2000" dirty="0" smtClean="0"/>
              <a:t>views</a:t>
            </a:r>
          </a:p>
          <a:p>
            <a:pPr marL="0" indent="0">
              <a:buNone/>
            </a:pPr>
            <a:r>
              <a:rPr lang="en-US" sz="1600" dirty="0" smtClean="0"/>
              <a:t>       4+1 architectural views model was proposed by Philippe </a:t>
            </a:r>
            <a:r>
              <a:rPr lang="en-US" sz="1600" dirty="0" err="1" smtClean="0"/>
              <a:t>Kruchten</a:t>
            </a:r>
            <a:r>
              <a:rPr lang="en-US" sz="1600" dirty="0" smtClean="0"/>
              <a:t>, IBM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315200" cy="4255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18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Overview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524000" y="3124200"/>
            <a:ext cx="2133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Things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0" y="4343400"/>
            <a:ext cx="2133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 smtClean="0">
                <a:solidFill>
                  <a:schemeClr val="bg1"/>
                </a:solidFill>
                <a:latin typeface="Times New Roman" pitchFamily="18" charset="0"/>
              </a:rPr>
              <a:t>Relationship 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105400" y="3124200"/>
            <a:ext cx="2133600" cy="17526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 smtClean="0">
                <a:latin typeface="Times New Roman" pitchFamily="18" charset="0"/>
              </a:rPr>
              <a:t>Diagram 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3886200" y="2971800"/>
            <a:ext cx="457200" cy="2133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Plus 7"/>
          <p:cNvSpPr/>
          <p:nvPr/>
        </p:nvSpPr>
        <p:spPr bwMode="auto">
          <a:xfrm>
            <a:off x="2438400" y="3886200"/>
            <a:ext cx="381000" cy="3810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qual 8"/>
          <p:cNvSpPr/>
          <p:nvPr/>
        </p:nvSpPr>
        <p:spPr bwMode="auto">
          <a:xfrm>
            <a:off x="4495800" y="3962400"/>
            <a:ext cx="457200" cy="2286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28600" y="1447800"/>
            <a:ext cx="1600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Structural Things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600" y="1828800"/>
            <a:ext cx="1600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Behavior</a:t>
            </a:r>
            <a:r>
              <a:rPr kumimoji="1" lang="en-US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things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8600" y="2209800"/>
            <a:ext cx="1600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Group things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8600" y="2590800"/>
            <a:ext cx="1600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Annotation things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981200" y="15240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981200" y="19050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981200" y="22860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981200" y="26670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371600"/>
            <a:ext cx="19812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Class, interface, collaboration,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use case, components, nodes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1828800"/>
            <a:ext cx="38100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Interaction,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State machine 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62200" y="2209800"/>
            <a:ext cx="38100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Package</a:t>
            </a:r>
            <a:r>
              <a:rPr kumimoji="1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2200" y="2590800"/>
            <a:ext cx="6858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Note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28600" y="5334000"/>
            <a:ext cx="1981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Structural Relationship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2438400" y="54102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334000"/>
            <a:ext cx="19050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Dependency, Aggregation,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Association, Generalization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28600" y="5867400"/>
            <a:ext cx="19812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Behavior Relationship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2438400" y="5943600"/>
            <a:ext cx="3048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819400" y="5867400"/>
            <a:ext cx="3505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Communication, Includes,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dirty="0" smtClean="0">
                <a:latin typeface="Times New Roman" pitchFamily="18" charset="0"/>
              </a:rPr>
              <a:t>Extends, Generalizes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34000" y="2209800"/>
            <a:ext cx="1676400" cy="304800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Structural Diagram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34000" y="5410200"/>
            <a:ext cx="1752600" cy="304800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dirty="0" smtClean="0">
                <a:latin typeface="Times New Roman" pitchFamily="18" charset="0"/>
              </a:rPr>
              <a:t>Behavioral Diagram</a:t>
            </a:r>
            <a:endParaRPr kumimoji="1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315200" y="1676400"/>
            <a:ext cx="1676400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diagram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dirty="0" smtClean="0">
                <a:latin typeface="Times New Roman" pitchFamily="18" charset="0"/>
              </a:rPr>
              <a:t>Object diagram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Component</a:t>
            </a:r>
            <a:r>
              <a:rPr kumimoji="1" lang="en-US" sz="1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diagram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aseline="0" dirty="0" smtClean="0">
                <a:latin typeface="Times New Roman" pitchFamily="18" charset="0"/>
              </a:rPr>
              <a:t>Deployment</a:t>
            </a:r>
            <a:r>
              <a:rPr kumimoji="1" lang="en-US" sz="1300" dirty="0" smtClean="0">
                <a:latin typeface="Times New Roman" pitchFamily="18" charset="0"/>
              </a:rPr>
              <a:t> diagram</a:t>
            </a:r>
            <a:endParaRPr kumimoji="1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15200" y="5029200"/>
            <a:ext cx="1676400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1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315200" y="5029200"/>
            <a:ext cx="1676400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</a:t>
            </a:r>
            <a:r>
              <a:rPr kumimoji="1" lang="en-US" sz="13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case diagram</a:t>
            </a:r>
            <a:endParaRPr kumimoji="1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dirty="0" smtClean="0">
                <a:latin typeface="Times New Roman" pitchFamily="18" charset="0"/>
              </a:rPr>
              <a:t> </a:t>
            </a:r>
            <a:r>
              <a:rPr kumimoji="1" lang="en-US" sz="1300" b="1" dirty="0" smtClean="0">
                <a:latin typeface="Times New Roman" pitchFamily="18" charset="0"/>
              </a:rPr>
              <a:t>Activity diagram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Interaction diagram</a:t>
            </a:r>
            <a:endParaRPr kumimoji="1" lang="en-US" sz="13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sz="1300" baseline="0" dirty="0" smtClean="0">
                <a:latin typeface="Times New Roman" pitchFamily="18" charset="0"/>
              </a:rPr>
              <a:t> State machine</a:t>
            </a:r>
            <a:r>
              <a:rPr kumimoji="1" lang="en-US" sz="1300" dirty="0" smtClean="0">
                <a:latin typeface="Times New Roman" pitchFamily="18" charset="0"/>
              </a:rPr>
              <a:t> diagram</a:t>
            </a:r>
            <a:endParaRPr kumimoji="1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410200" cy="2514600"/>
          </a:xfrm>
        </p:spPr>
        <p:txBody>
          <a:bodyPr/>
          <a:lstStyle/>
          <a:p>
            <a:r>
              <a:rPr lang="en-US" sz="2000" dirty="0"/>
              <a:t>Describes the functionality provided by </a:t>
            </a:r>
            <a:r>
              <a:rPr lang="en-US" sz="2000" dirty="0" smtClean="0"/>
              <a:t>system</a:t>
            </a:r>
          </a:p>
          <a:p>
            <a:r>
              <a:rPr lang="en-US" sz="2000" dirty="0"/>
              <a:t>A Use Case represents a discrete unit of interaction between a user (human or machine) and the system.</a:t>
            </a:r>
            <a:endParaRPr lang="en-US" sz="2000" dirty="0" smtClean="0"/>
          </a:p>
          <a:p>
            <a:r>
              <a:rPr lang="en-US" sz="2000" dirty="0"/>
              <a:t>Contains </a:t>
            </a:r>
            <a:r>
              <a:rPr lang="en-US" sz="2000" b="1" i="1" dirty="0">
                <a:solidFill>
                  <a:srgbClr val="FF0000"/>
                </a:solidFill>
              </a:rPr>
              <a:t>actors, use cases</a:t>
            </a:r>
            <a:r>
              <a:rPr lang="en-US" sz="2000" dirty="0"/>
              <a:t>, and </a:t>
            </a:r>
            <a:r>
              <a:rPr lang="en-US" sz="2000" b="1" i="1" dirty="0" smtClean="0">
                <a:solidFill>
                  <a:srgbClr val="FF0000"/>
                </a:solidFill>
              </a:rPr>
              <a:t>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04900"/>
            <a:ext cx="3305175" cy="544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3937636" cy="2653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BookShop</a:t>
            </a:r>
            <a:r>
              <a:rPr lang="en-US" dirty="0">
                <a:solidFill>
                  <a:srgbClr val="000080"/>
                </a:solidFill>
              </a:rPr>
              <a:t> Sample: Actors + Sell Book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Structural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5257800"/>
          </a:xfrm>
        </p:spPr>
        <p:txBody>
          <a:bodyPr/>
          <a:lstStyle/>
          <a:p>
            <a:r>
              <a:rPr lang="en-US" dirty="0" smtClean="0"/>
              <a:t>Actor:</a:t>
            </a:r>
          </a:p>
          <a:p>
            <a:pPr lvl="1"/>
            <a:r>
              <a:rPr lang="en-US" dirty="0" smtClean="0"/>
              <a:t>Can be human user, internal applications, external application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High level functionalities of a system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214120"/>
            <a:ext cx="1066800" cy="206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4191000" cy="215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:UML-usecase-usecaserelationship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4312" y="3429000"/>
            <a:ext cx="48910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–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Actor Relationship:  Generalization</a:t>
            </a:r>
          </a:p>
          <a:p>
            <a:pPr lvl="1"/>
            <a:r>
              <a:rPr lang="en-US" sz="2000" dirty="0" smtClean="0"/>
              <a:t>Used to define overlapping roles between actors</a:t>
            </a:r>
          </a:p>
          <a:p>
            <a:r>
              <a:rPr lang="en-US" sz="2800" dirty="0" smtClean="0"/>
              <a:t>Actor – Use case relationship</a:t>
            </a:r>
          </a:p>
          <a:p>
            <a:pPr lvl="1"/>
            <a:r>
              <a:rPr lang="en-US" sz="2000" dirty="0" smtClean="0"/>
              <a:t>Association</a:t>
            </a:r>
          </a:p>
          <a:p>
            <a:r>
              <a:rPr lang="en-US" sz="2800" dirty="0" smtClean="0"/>
              <a:t>Use case Relationship</a:t>
            </a:r>
          </a:p>
          <a:p>
            <a:pPr lvl="1"/>
            <a:r>
              <a:rPr lang="en-US" sz="2000" dirty="0" smtClean="0"/>
              <a:t>Include </a:t>
            </a:r>
          </a:p>
          <a:p>
            <a:pPr lvl="1"/>
            <a:r>
              <a:rPr lang="en-US" sz="2000" dirty="0" smtClean="0"/>
              <a:t>Extend</a:t>
            </a:r>
          </a:p>
          <a:p>
            <a:pPr lvl="1"/>
            <a:r>
              <a:rPr lang="en-US" sz="2000" dirty="0" smtClean="0"/>
              <a:t>Generalization/Specification</a:t>
            </a:r>
          </a:p>
        </p:txBody>
      </p:sp>
      <p:pic>
        <p:nvPicPr>
          <p:cNvPr id="4" name="Picture 2" descr="Image:UML-usecase-actorInheritance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8522" y="1066800"/>
            <a:ext cx="196067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">
  <a:themeElements>
    <a:clrScheme name="Training Material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Training Materi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Mate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Materi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</Template>
  <TotalTime>3479</TotalTime>
  <Words>1802</Words>
  <Application>Microsoft Office PowerPoint</Application>
  <PresentationFormat>On-screen Show (4:3)</PresentationFormat>
  <Paragraphs>283</Paragraphs>
  <Slides>31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Fsoft</vt:lpstr>
      <vt:lpstr>Unified Modeling Language (UML)</vt:lpstr>
      <vt:lpstr>Course objectives</vt:lpstr>
      <vt:lpstr>What is UML ?</vt:lpstr>
      <vt:lpstr>Why UML?</vt:lpstr>
      <vt:lpstr>UML Architectural Views and Diagrams</vt:lpstr>
      <vt:lpstr>UML Overview </vt:lpstr>
      <vt:lpstr>UML – Use case diagram</vt:lpstr>
      <vt:lpstr>Use case diagram – Structural things</vt:lpstr>
      <vt:lpstr>Use case diagram – Relationship</vt:lpstr>
      <vt:lpstr>Use case diagram – Association Relationship</vt:lpstr>
      <vt:lpstr>Use case diagram – Include Relationship</vt:lpstr>
      <vt:lpstr>Use case diagram – Extend Relationship</vt:lpstr>
      <vt:lpstr>Use case diagram – Generalization Relationship</vt:lpstr>
      <vt:lpstr>Use case diagram </vt:lpstr>
      <vt:lpstr>Class diagram</vt:lpstr>
      <vt:lpstr>Class diagram – Structural Things</vt:lpstr>
      <vt:lpstr>Class diagram - Relationship</vt:lpstr>
      <vt:lpstr>Class diagram – Association Relationship</vt:lpstr>
      <vt:lpstr>Class diagram – Association Relationship</vt:lpstr>
      <vt:lpstr>Class diagram – Aggregation Relationship</vt:lpstr>
      <vt:lpstr>Class diagram – Composition Relationship</vt:lpstr>
      <vt:lpstr>Class diagram – Generalization Relationship</vt:lpstr>
      <vt:lpstr>Class diagram – Other Relationship</vt:lpstr>
      <vt:lpstr>Create Good Class Diagram</vt:lpstr>
      <vt:lpstr>Activity diagram (1)</vt:lpstr>
      <vt:lpstr>Activity diagram (2)</vt:lpstr>
      <vt:lpstr>Interaction Diagram - Sequence diagram</vt:lpstr>
      <vt:lpstr>Use case realization</vt:lpstr>
      <vt:lpstr>Use case realization Example</vt:lpstr>
      <vt:lpstr>Resources &amp; 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– Unified Modeling Language</dc:title>
  <dc:creator>ThuHuong</dc:creator>
  <cp:lastModifiedBy>User</cp:lastModifiedBy>
  <cp:revision>421</cp:revision>
  <dcterms:created xsi:type="dcterms:W3CDTF">2011-01-13T03:27:17Z</dcterms:created>
  <dcterms:modified xsi:type="dcterms:W3CDTF">2013-11-19T10:39:02Z</dcterms:modified>
</cp:coreProperties>
</file>