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57" r:id="rId3"/>
    <p:sldId id="256" r:id="rId4"/>
    <p:sldId id="259" r:id="rId5"/>
    <p:sldId id="258" r:id="rId6"/>
    <p:sldId id="260" r:id="rId7"/>
    <p:sldId id="261" r:id="rId8"/>
    <p:sldId id="270" r:id="rId9"/>
    <p:sldId id="27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7" r:id="rId19"/>
    <p:sldId id="279" r:id="rId21"/>
    <p:sldId id="280" r:id="rId22"/>
    <p:sldId id="272" r:id="rId23"/>
    <p:sldId id="273" r:id="rId24"/>
    <p:sldId id="274" r:id="rId25"/>
    <p:sldId id="275" r:id="rId26"/>
    <p:sldId id="281" r:id="rId27"/>
    <p:sldId id="282" r:id="rId28"/>
    <p:sldId id="284" r:id="rId29"/>
    <p:sldId id="283" r:id="rId30"/>
    <p:sldId id="285" r:id="rId31"/>
    <p:sldId id="286" r:id="rId32"/>
    <p:sldId id="287" r:id="rId33"/>
    <p:sldId id="288" r:id="rId34"/>
  </p:sldIdLst>
  <p:sldSz cx="12192000" cy="6858000"/>
  <p:notesSz cx="6858000" cy="9144000"/>
  <p:custDataLst>
    <p:tags r:id="rId3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0" userDrawn="1">
          <p15:clr>
            <a:srgbClr val="A4A3A4"/>
          </p15:clr>
        </p15:guide>
        <p15:guide id="2" pos="383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70"/>
        <p:guide pos="383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8" Type="http://schemas.openxmlformats.org/officeDocument/2006/relationships/tags" Target="tags/tag91.xml"/><Relationship Id="rId37" Type="http://schemas.openxmlformats.org/officeDocument/2006/relationships/tableStyles" Target="tableStyles.xml"/><Relationship Id="rId36" Type="http://schemas.openxmlformats.org/officeDocument/2006/relationships/viewProps" Target="viewProps.xml"/><Relationship Id="rId35" Type="http://schemas.openxmlformats.org/officeDocument/2006/relationships/presProps" Target="presProps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notesMaster" Target="notesMasters/notesMaster1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A57B24-EE57-4593-8B46-2DFA072B065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这些概念的含义应该看名字就能猜出来？直接试一试吧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A57B24-EE57-4593-8B46-2DFA072B065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A57B24-EE57-4593-8B46-2DFA072B065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2.xml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4.xml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5.xml"/><Relationship Id="rId1" Type="http://schemas.openxmlformats.org/officeDocument/2006/relationships/hyperlink" Target="https://acm.hdu.edu.cn/showproblem.php?pid=1535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7.xml"/><Relationship Id="rId1" Type="http://schemas.openxmlformats.org/officeDocument/2006/relationships/hyperlink" Target="https://www.luogu.com.cn/problem/P4568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8.xml"/><Relationship Id="rId1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79.xml"/><Relationship Id="rId1" Type="http://schemas.openxmlformats.org/officeDocument/2006/relationships/hyperlink" Target="https://oi-wiki.org/graph/mst/" TargetMode="External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tags" Target="../tags/tag80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81.xml"/><Relationship Id="rId1" Type="http://schemas.openxmlformats.org/officeDocument/2006/relationships/hyperlink" Target="https://www.luogu.com.cn/problem/P1194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8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83.xml"/><Relationship Id="rId1" Type="http://schemas.openxmlformats.org/officeDocument/2006/relationships/hyperlink" Target="https://oi-wiki.org/graph/tree-diameter/#%E5%81%9A%E6%B3%95-2-%E6%A0%91%E5%BD%A2-dp" TargetMode="External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tags" Target="../tags/tag84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85.xml"/><Relationship Id="rId1" Type="http://schemas.openxmlformats.org/officeDocument/2006/relationships/hyperlink" Target="https://www.luogu.com.cn/problem/P5536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8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8.xml"/><Relationship Id="rId1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5.xml"/><Relationship Id="rId1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9.xml"/><Relationship Id="rId1" Type="http://schemas.openxmlformats.org/officeDocument/2006/relationships/hyperlink" Target="https://loj.ac/p/10135" TargetMode="Externa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6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7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8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9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0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1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4064000" y="2593340"/>
            <a:ext cx="406400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6000"/>
              <a:t>图论</a:t>
            </a:r>
            <a:endParaRPr lang="zh-CN" altLang="en-US" sz="6000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/>
              <a:t>单源最短路 Dĳkstra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20620" y="1313815"/>
            <a:ext cx="6915150" cy="52959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/>
              <a:t>多源最短路 Floyd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881505" y="1594485"/>
            <a:ext cx="8591550" cy="4232910"/>
          </a:xfrm>
          <a:prstGeom prst="rect">
            <a:avLst/>
          </a:prstGeom>
        </p:spPr>
        <p:txBody>
          <a:bodyPr>
            <a:noAutofit/>
          </a:bodyPr>
          <a:p>
            <a:r>
              <a:rPr lang="zh-CN" altLang="en-US" sz="2000" b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如果要求所有顶点间的最短路，可以对每个顶点跑单源最短路，或者使</a:t>
            </a:r>
            <a:r>
              <a:rPr lang="en-US" altLang="zh-CN" sz="2000" b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⽤⽐</a:t>
            </a:r>
            <a:r>
              <a:rPr lang="zh-CN" altLang="en-US" sz="2000" b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较简单的 </a:t>
            </a:r>
            <a:r>
              <a:rPr lang="en-US" altLang="zh-CN" sz="2000" b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Floyd </a:t>
            </a:r>
            <a:r>
              <a:rPr lang="zh-CN" altLang="en-US" sz="2000" b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算法。</a:t>
            </a:r>
            <a:endParaRPr lang="zh-CN" altLang="en-US" sz="2000" b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2000" b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2000" b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我们设 </a:t>
            </a:r>
            <a:r>
              <a:rPr lang="en-US" altLang="zh-CN" sz="2000" b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d[k][i][j] </a:t>
            </a:r>
            <a:r>
              <a:rPr lang="zh-CN" altLang="en-US" sz="2000" b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为除了 </a:t>
            </a:r>
            <a:r>
              <a:rPr lang="en-US" altLang="zh-CN" sz="2000" b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 </a:t>
            </a:r>
            <a:r>
              <a:rPr lang="zh-CN" altLang="en-US" sz="2000" b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和 </a:t>
            </a:r>
            <a:r>
              <a:rPr lang="en-US" altLang="zh-CN" sz="2000" b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 </a:t>
            </a:r>
            <a:r>
              <a:rPr lang="zh-CN" altLang="en-US" sz="2000" b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外只经过前 </a:t>
            </a:r>
            <a:r>
              <a:rPr lang="en-US" altLang="zh-CN" sz="2000" b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k </a:t>
            </a:r>
            <a:r>
              <a:rPr lang="zh-CN" altLang="en-US" sz="2000" b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个结点，从 </a:t>
            </a:r>
            <a:r>
              <a:rPr lang="en-US" altLang="zh-CN" sz="2000" b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 </a:t>
            </a:r>
            <a:r>
              <a:rPr lang="zh-CN" altLang="en-US" sz="2000" b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到 </a:t>
            </a:r>
            <a:r>
              <a:rPr lang="en-US" altLang="zh-CN" sz="2000" b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 </a:t>
            </a:r>
            <a:r>
              <a:rPr lang="zh-CN" altLang="en-US" sz="2000" b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的最短路。</a:t>
            </a:r>
            <a:endParaRPr lang="zh-CN" altLang="en-US" sz="2000" b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2000" b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2000" b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显然可以知道 </a:t>
            </a:r>
            <a:r>
              <a:rPr lang="en-US" altLang="zh-CN" sz="2000" b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d[0][i][j] = w[i][j]</a:t>
            </a:r>
            <a:r>
              <a:rPr lang="zh-CN" altLang="en-US" sz="2000" b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lang="zh-CN" altLang="en-US" sz="2000" b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2000" b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那么当加</a:t>
            </a:r>
            <a:r>
              <a:rPr lang="en-US" altLang="zh-CN" sz="2000" b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⼊</a:t>
            </a:r>
            <a:r>
              <a:rPr lang="zh-CN" altLang="en-US" sz="2000" b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了</a:t>
            </a:r>
            <a:r>
              <a:rPr lang="en-US" altLang="zh-CN" sz="2000" b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⼀</a:t>
            </a:r>
            <a:r>
              <a:rPr lang="zh-CN" altLang="en-US" sz="2000" b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个顶点 </a:t>
            </a:r>
            <a:r>
              <a:rPr lang="en-US" altLang="zh-CN" sz="2000" b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k </a:t>
            </a:r>
            <a:r>
              <a:rPr lang="zh-CN" altLang="en-US" sz="2000" b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之后，最短路如果有变化的话</a:t>
            </a:r>
            <a:r>
              <a:rPr lang="en-US" altLang="zh-CN" sz="2000" b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⼀</a:t>
            </a:r>
            <a:r>
              <a:rPr lang="zh-CN" altLang="en-US" sz="2000" b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定是以 </a:t>
            </a:r>
            <a:r>
              <a:rPr lang="en-US" altLang="zh-CN" sz="2000" b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k </a:t>
            </a:r>
            <a:r>
              <a:rPr lang="zh-CN" altLang="en-US" sz="2000" b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为中间顶点，那么可以得到</a:t>
            </a:r>
            <a:endParaRPr lang="zh-CN" altLang="en-US" sz="2000" b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 sz="2000" b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2000" b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d[k][i][j] = min(d[k − 1][i][j], d[k − 1][i][k] + d[k − 1][k][j]) </a:t>
            </a:r>
            <a:endParaRPr lang="en-US" altLang="zh-CN" sz="2000" b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 sz="2000" b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2000" b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这个算法的复杂度是 </a:t>
            </a:r>
            <a:r>
              <a:rPr lang="en-US" altLang="zh-CN" sz="2000" b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O(n^3)</a:t>
            </a:r>
            <a:r>
              <a:rPr lang="zh-CN" altLang="en-US" sz="2000" b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lang="zh-CN" altLang="en-US" sz="2000" b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/>
              <a:t>多源最短路 Floyd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85925" y="1919605"/>
            <a:ext cx="8615045" cy="124015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533650" y="3917315"/>
            <a:ext cx="6922135" cy="70675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zh-CN" altLang="en-US" sz="2000" b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记得 </a:t>
            </a:r>
            <a:r>
              <a:rPr lang="en-US" altLang="zh-CN" sz="2000" b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k </a:t>
            </a:r>
            <a:r>
              <a:rPr lang="zh-CN" altLang="en-US" sz="2000" b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要在最外层循环，本质上 </a:t>
            </a:r>
            <a:r>
              <a:rPr lang="en-US" altLang="zh-CN" sz="2000" b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Floyd </a:t>
            </a:r>
            <a:r>
              <a:rPr lang="zh-CN" altLang="en-US" sz="2000" b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是</a:t>
            </a:r>
            <a:r>
              <a:rPr lang="en-US" altLang="zh-CN" sz="2000" b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⼀</a:t>
            </a:r>
            <a:r>
              <a:rPr lang="zh-CN" altLang="en-US" sz="2000" b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个滚动数组优化的 </a:t>
            </a:r>
            <a:r>
              <a:rPr lang="en-US" altLang="zh-CN" sz="2000" b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dp</a:t>
            </a:r>
            <a:r>
              <a:rPr lang="zh-CN" altLang="en-US" sz="2000" b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！</a:t>
            </a:r>
            <a:endParaRPr lang="zh-CN" altLang="en-US" sz="2000" b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/>
              <a:t>CERC1998. Invitation Cards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652395" y="1809433"/>
            <a:ext cx="5080000" cy="337185"/>
          </a:xfrm>
          <a:prstGeom prst="rect">
            <a:avLst/>
          </a:prstGeom>
        </p:spPr>
        <p:txBody>
          <a:bodyPr>
            <a:spAutoFit/>
          </a:bodyPr>
          <a:p>
            <a:r>
              <a:rPr lang="en-US" altLang="zh-CN" sz="1600">
                <a:hlinkClick r:id="rId1"/>
              </a:rPr>
              <a:t>Problem - 1535</a:t>
            </a:r>
            <a:endParaRPr lang="en-US" altLang="zh-CN" sz="1600">
              <a:hlinkClick r:id="rId1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914650" y="2891155"/>
            <a:ext cx="6748780" cy="2117725"/>
          </a:xfrm>
          <a:prstGeom prst="rect">
            <a:avLst/>
          </a:prstGeom>
        </p:spPr>
        <p:txBody>
          <a:bodyPr>
            <a:noAutofit/>
          </a:bodyPr>
          <a:p>
            <a:r>
              <a:rPr lang="zh-CN" altLang="en-US" sz="2000" b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在 </a:t>
            </a:r>
            <a:r>
              <a:rPr lang="en-US" altLang="zh-CN" sz="2000" b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n </a:t>
            </a:r>
            <a:r>
              <a:rPr lang="zh-CN" altLang="en-US" sz="2000" b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个点 </a:t>
            </a:r>
            <a:r>
              <a:rPr lang="en-US" altLang="zh-CN" sz="2000" b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m </a:t>
            </a:r>
            <a:r>
              <a:rPr lang="zh-CN" altLang="en-US" sz="2000" b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条正权边的有向图中，共有 </a:t>
            </a:r>
            <a:r>
              <a:rPr lang="en-US" altLang="zh-CN" sz="2000" b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n </a:t>
            </a:r>
            <a:r>
              <a:rPr lang="zh-CN" altLang="en-US" sz="2000" b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个</a:t>
            </a:r>
            <a:r>
              <a:rPr lang="en-US" altLang="zh-CN" sz="2000" b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⼈</a:t>
            </a:r>
            <a:r>
              <a:rPr lang="zh-CN" altLang="en-US" sz="2000" b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要执</a:t>
            </a:r>
            <a:r>
              <a:rPr lang="en-US" altLang="zh-CN" sz="2000" b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⾏</a:t>
            </a:r>
            <a:r>
              <a:rPr lang="zh-CN" altLang="en-US" sz="2000" b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任务，第 </a:t>
            </a:r>
            <a:r>
              <a:rPr lang="en-US" altLang="zh-CN" sz="2000" b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i </a:t>
            </a:r>
            <a:r>
              <a:rPr lang="zh-CN" altLang="en-US" sz="2000" b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个</a:t>
            </a:r>
            <a:r>
              <a:rPr lang="en-US" altLang="zh-CN" sz="2000" b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⼈</a:t>
            </a:r>
            <a:r>
              <a:rPr lang="zh-CN" altLang="en-US" sz="2000" b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的路线为 </a:t>
            </a:r>
            <a:r>
              <a:rPr lang="en-US" altLang="zh-CN" sz="2000" b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 </a:t>
            </a:r>
            <a:r>
              <a:rPr lang="en-US" altLang="zh-CN" sz="2000" b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→ i → 1</a:t>
            </a:r>
            <a:r>
              <a:rPr lang="zh-CN" altLang="en-US" sz="2000" b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，求最</a:t>
            </a:r>
            <a:r>
              <a:rPr lang="en-US" altLang="zh-CN" sz="2000" b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⼩</a:t>
            </a:r>
            <a:r>
              <a:rPr lang="zh-CN" altLang="en-US" sz="2000" b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总路程。</a:t>
            </a:r>
            <a:endParaRPr lang="zh-CN" altLang="en-US" sz="2000" b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2000" b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2000" b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2000" b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 ≤ n, m ≤ 10^6</a:t>
            </a:r>
            <a:r>
              <a:rPr lang="zh-CN" altLang="en-US" sz="2000" b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lang="zh-CN" altLang="en-US" sz="2000" b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2568575" y="1933575"/>
            <a:ext cx="7406640" cy="3288030"/>
          </a:xfrm>
          <a:prstGeom prst="rect">
            <a:avLst/>
          </a:prstGeom>
        </p:spPr>
        <p:txBody>
          <a:bodyPr>
            <a:noAutofit/>
          </a:bodyPr>
          <a:p>
            <a:r>
              <a:rPr lang="zh-CN" altLang="en-US" sz="2000" b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最</a:t>
            </a:r>
            <a:r>
              <a:rPr lang="en-US" altLang="zh-CN" sz="2000" b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⼩</a:t>
            </a:r>
            <a:r>
              <a:rPr lang="zh-CN" altLang="en-US" sz="2000" b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总路程？</a:t>
            </a:r>
            <a:endParaRPr lang="zh-CN" altLang="en-US" sz="2000" b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457200"/>
            <a:r>
              <a:rPr lang="zh-CN" altLang="en-US" sz="2000" b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每个</a:t>
            </a:r>
            <a:r>
              <a:rPr lang="en-US" altLang="zh-CN" sz="2000" b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⼈</a:t>
            </a:r>
            <a:r>
              <a:rPr lang="zh-CN" altLang="en-US" sz="2000" b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来回路程都最</a:t>
            </a:r>
            <a:r>
              <a:rPr lang="en-US" altLang="zh-CN" sz="2000" b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⼩</a:t>
            </a:r>
            <a:r>
              <a:rPr lang="zh-CN" altLang="en-US" sz="2000" b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lang="zh-CN" altLang="en-US" sz="2000" b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2000" b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2000" b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点 </a:t>
            </a:r>
            <a:r>
              <a:rPr lang="en-US" altLang="zh-CN" sz="2000" b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 </a:t>
            </a:r>
            <a:r>
              <a:rPr lang="zh-CN" altLang="en-US" sz="2000" b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到每个点的最短路程？</a:t>
            </a:r>
            <a:endParaRPr lang="zh-CN" altLang="en-US" sz="2000" b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457200"/>
            <a:r>
              <a:rPr lang="zh-CN" altLang="en-US" sz="2000" b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单源最短路。</a:t>
            </a:r>
            <a:endParaRPr lang="zh-CN" altLang="en-US" sz="2000" b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2000" b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2000" b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每个点到点 </a:t>
            </a:r>
            <a:r>
              <a:rPr lang="en-US" altLang="zh-CN" sz="2000" b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 </a:t>
            </a:r>
            <a:r>
              <a:rPr lang="zh-CN" altLang="en-US" sz="2000" b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的最短路程？</a:t>
            </a:r>
            <a:endParaRPr lang="zh-CN" altLang="en-US" sz="2000" b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457200"/>
            <a:r>
              <a:rPr lang="zh-CN" altLang="en-US" sz="2000" b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把边反向，仍然是单源最短路。</a:t>
            </a:r>
            <a:endParaRPr lang="zh-CN" altLang="en-US" sz="2000" b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2000" b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2000" b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O(mlogn) </a:t>
            </a:r>
            <a:endParaRPr lang="en-US" altLang="zh-CN" sz="2000" b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/>
              <a:t>CERC1998. Invitation Cards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3328670" y="528638"/>
            <a:ext cx="5080000" cy="768350"/>
          </a:xfrm>
          <a:prstGeom prst="rect">
            <a:avLst/>
          </a:prstGeom>
        </p:spPr>
        <p:txBody>
          <a:bodyPr>
            <a:spAutoFit/>
          </a:bodyPr>
          <a:p>
            <a:r>
              <a:rPr lang="en-US" altLang="zh-CN" sz="4400" b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JLOI2011.⻜⾏</a:t>
            </a:r>
            <a:r>
              <a:rPr lang="zh-CN" altLang="en-US" sz="4400" b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路线</a:t>
            </a:r>
            <a:endParaRPr lang="zh-CN" altLang="en-US" sz="4400" b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246630" y="2594610"/>
            <a:ext cx="7244080" cy="2138680"/>
          </a:xfrm>
          <a:prstGeom prst="rect">
            <a:avLst/>
          </a:prstGeom>
        </p:spPr>
        <p:txBody>
          <a:bodyPr>
            <a:noAutofit/>
          </a:bodyPr>
          <a:p>
            <a:r>
              <a:rPr lang="zh-CN" altLang="en-US" sz="2000" b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在 </a:t>
            </a:r>
            <a:r>
              <a:rPr lang="en-US" altLang="zh-CN" sz="2000" b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n </a:t>
            </a:r>
            <a:r>
              <a:rPr lang="zh-CN" altLang="en-US" sz="2000" b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个点 </a:t>
            </a:r>
            <a:r>
              <a:rPr lang="en-US" altLang="zh-CN" sz="2000" b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m </a:t>
            </a:r>
            <a:r>
              <a:rPr lang="zh-CN" altLang="en-US" sz="2000" b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条正权边的有向图中，求</a:t>
            </a:r>
            <a:r>
              <a:rPr lang="en-US" altLang="zh-CN" sz="2000" b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⼀</a:t>
            </a:r>
            <a:r>
              <a:rPr lang="zh-CN" altLang="en-US" sz="2000" b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条 </a:t>
            </a:r>
            <a:r>
              <a:rPr lang="en-US" altLang="zh-CN" sz="2000" b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 </a:t>
            </a:r>
            <a:r>
              <a:rPr lang="en-US" altLang="zh-CN" sz="2000" b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→ t </a:t>
            </a:r>
            <a:r>
              <a:rPr lang="zh-CN" altLang="en-US" sz="2000" b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的路，使得去掉路上 </a:t>
            </a:r>
            <a:r>
              <a:rPr lang="en-US" altLang="zh-CN" sz="2000" b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k </a:t>
            </a:r>
            <a:r>
              <a:rPr lang="zh-CN" altLang="en-US" sz="2000" b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条边的权值后边权和最</a:t>
            </a:r>
            <a:r>
              <a:rPr lang="en-US" altLang="zh-CN" sz="2000" b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⼩</a:t>
            </a:r>
            <a:r>
              <a:rPr lang="zh-CN" altLang="en-US" sz="2000" b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（或者说有 </a:t>
            </a:r>
            <a:r>
              <a:rPr lang="en-US" altLang="zh-CN" sz="2000" b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k </a:t>
            </a:r>
            <a:r>
              <a:rPr lang="zh-CN" altLang="en-US" sz="2000" b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条可以免费）。</a:t>
            </a:r>
            <a:endParaRPr lang="zh-CN" altLang="en-US" sz="2000" b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2000" b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2000" b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2000" b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n ≤ 10^4</a:t>
            </a:r>
            <a:r>
              <a:rPr lang="zh-CN" altLang="en-US" sz="2000" b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lang="en-US" altLang="zh-CN" sz="2000" b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m ≤ 5 × 10^4</a:t>
            </a:r>
            <a:r>
              <a:rPr lang="zh-CN" altLang="en-US" sz="2000" b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lang="en-US" altLang="zh-CN" sz="2000" b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0 ≤ k ≤ 10</a:t>
            </a:r>
            <a:r>
              <a:rPr lang="zh-CN" altLang="en-US" sz="2000" b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lang="zh-CN" altLang="en-US" sz="2000" b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390140" y="1536065"/>
            <a:ext cx="5697220" cy="33718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altLang="zh-CN" sz="1600">
                <a:hlinkClick r:id="rId1"/>
              </a:rPr>
              <a:t>P4568 [JLOI2011] </a:t>
            </a:r>
            <a:r>
              <a:rPr lang="zh-CN" altLang="en-US" sz="1600">
                <a:hlinkClick r:id="rId1"/>
              </a:rPr>
              <a:t>飞行路线 </a:t>
            </a:r>
            <a:r>
              <a:rPr lang="en-US" altLang="zh-CN" sz="1600">
                <a:hlinkClick r:id="rId1"/>
              </a:rPr>
              <a:t>- </a:t>
            </a:r>
            <a:r>
              <a:rPr lang="zh-CN" altLang="en-US" sz="1600">
                <a:hlinkClick r:id="rId1"/>
              </a:rPr>
              <a:t>洛谷 </a:t>
            </a:r>
            <a:r>
              <a:rPr lang="en-US" altLang="zh-CN" sz="1600">
                <a:hlinkClick r:id="rId1"/>
              </a:rPr>
              <a:t>| </a:t>
            </a:r>
            <a:r>
              <a:rPr lang="zh-CN" altLang="en-US" sz="1600">
                <a:hlinkClick r:id="rId1"/>
              </a:rPr>
              <a:t>计算机科学教育新生态</a:t>
            </a:r>
            <a:endParaRPr lang="zh-CN" altLang="en-US" sz="1600">
              <a:hlinkClick r:id="rId1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pPr algn="ctr"/>
            <a:r>
              <a:rPr lang="en-US" altLang="zh-CN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JLOI2011.⻜⾏</a:t>
            </a:r>
            <a:r>
              <a:rPr lang="zh-CN" altLang="en-US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路线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f(i, j) 表示从起点 s 到点 i 去掉路上 j 条边的权值后的最短路。 </a:t>
            </a:r>
            <a:endParaRPr lang="zh-CN" altLang="en-US"/>
          </a:p>
          <a:p>
            <a:r>
              <a:rPr lang="zh-CN" altLang="en-US"/>
              <a:t>时间复杂度? </a:t>
            </a:r>
            <a:endParaRPr lang="zh-CN" altLang="en-US"/>
          </a:p>
          <a:p>
            <a:r>
              <a:rPr lang="zh-CN" altLang="en-US"/>
              <a:t>O(km log kn)。</a:t>
            </a:r>
            <a:endParaRPr lang="zh-CN" altLang="en-US"/>
          </a:p>
        </p:txBody>
      </p:sp>
      <p:pic>
        <p:nvPicPr>
          <p:cNvPr id="4" name="图片 3"/>
          <p:cNvPicPr/>
          <p:nvPr/>
        </p:nvPicPr>
        <p:blipFill>
          <a:blip r:embed="rId1"/>
          <a:stretch>
            <a:fillRect/>
          </a:stretch>
        </p:blipFill>
        <p:spPr>
          <a:xfrm>
            <a:off x="3822700" y="2151380"/>
            <a:ext cx="6686550" cy="424815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树的基础性质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一般默认边是无向的，有时也会说边都朝向根或者从根出来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如果边的方向很乱就不是树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是什么：</a:t>
            </a:r>
            <a:endParaRPr lang="en-US" altLang="zh-CN" dirty="0"/>
          </a:p>
          <a:p>
            <a:r>
              <a:rPr lang="en-US" altLang="zh-CN" dirty="0"/>
              <a:t>n</a:t>
            </a:r>
            <a:r>
              <a:rPr lang="zh-CN" altLang="en-US" dirty="0"/>
              <a:t>个点，</a:t>
            </a:r>
            <a:r>
              <a:rPr lang="en-US" altLang="zh-CN" dirty="0"/>
              <a:t>n-1</a:t>
            </a:r>
            <a:r>
              <a:rPr lang="zh-CN" altLang="en-US" dirty="0"/>
              <a:t>条边的连通图</a:t>
            </a:r>
            <a:endParaRPr lang="en-US" altLang="zh-CN" dirty="0"/>
          </a:p>
          <a:p>
            <a:r>
              <a:rPr lang="zh-CN" altLang="en-US" dirty="0"/>
              <a:t>没有圈的连通图</a:t>
            </a:r>
            <a:endParaRPr lang="en-US" altLang="zh-CN" dirty="0"/>
          </a:p>
          <a:p>
            <a:r>
              <a:rPr lang="zh-CN" altLang="en-US" dirty="0"/>
              <a:t>任意两点之间路径唯一</a:t>
            </a:r>
            <a:endParaRPr lang="en-US" altLang="zh-CN" dirty="0"/>
          </a:p>
          <a:p>
            <a:r>
              <a:rPr lang="zh-CN" altLang="en-US" dirty="0"/>
              <a:t>切开任意一条边都会把树分成两部分（而且都是树）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29275" y="2322973"/>
            <a:ext cx="5724525" cy="307657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有根树</a:t>
            </a:r>
            <a:r>
              <a:rPr lang="zh-CN" altLang="en-US" dirty="0"/>
              <a:t>中的一些概念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这些概念的含义应该看名字就能猜出来？直接试一试吧</a:t>
            </a:r>
            <a:r>
              <a:rPr lang="en-US" altLang="zh-CN" dirty="0"/>
              <a:t>~</a:t>
            </a:r>
            <a:endParaRPr lang="en-US" altLang="zh-CN" dirty="0"/>
          </a:p>
          <a:p>
            <a:r>
              <a:rPr lang="en-US" altLang="zh-CN" dirty="0"/>
              <a:t>5 </a:t>
            </a:r>
            <a:r>
              <a:rPr lang="zh-CN" altLang="en-US" dirty="0"/>
              <a:t>号结点的下列这些是什么？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父结点 </a:t>
            </a:r>
            <a:r>
              <a:rPr lang="en-US" altLang="zh-CN" dirty="0"/>
              <a:t> </a:t>
            </a:r>
            <a:endParaRPr lang="en-US" altLang="zh-CN" dirty="0"/>
          </a:p>
          <a:p>
            <a:r>
              <a:rPr lang="zh-CN" altLang="en-US" dirty="0"/>
              <a:t>祖先结点</a:t>
            </a:r>
            <a:endParaRPr lang="en-US" altLang="zh-CN" dirty="0"/>
          </a:p>
          <a:p>
            <a:r>
              <a:rPr lang="zh-CN" altLang="en-US" dirty="0"/>
              <a:t>子结点 </a:t>
            </a:r>
            <a:endParaRPr lang="en-US" altLang="zh-CN" dirty="0"/>
          </a:p>
          <a:p>
            <a:r>
              <a:rPr lang="zh-CN" altLang="en-US" dirty="0"/>
              <a:t>后代结点</a:t>
            </a:r>
            <a:endParaRPr lang="en-US" altLang="zh-CN" dirty="0"/>
          </a:p>
          <a:p>
            <a:r>
              <a:rPr lang="zh-CN" altLang="en-US" dirty="0"/>
              <a:t>兄弟结点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78892" y="2831688"/>
            <a:ext cx="5724525" cy="3076575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6626181" y="4363536"/>
            <a:ext cx="627028" cy="627028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有根树</a:t>
            </a:r>
            <a:r>
              <a:rPr lang="zh-CN" altLang="en-US" dirty="0"/>
              <a:t>中的一些概念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父亲结点 </a:t>
            </a:r>
            <a:r>
              <a:rPr lang="en-US" altLang="zh-CN" dirty="0"/>
              <a:t> </a:t>
            </a:r>
            <a:endParaRPr lang="en-US" altLang="zh-CN" dirty="0"/>
          </a:p>
          <a:p>
            <a:r>
              <a:rPr lang="zh-CN" altLang="en-US" dirty="0"/>
              <a:t>祖先结点</a:t>
            </a:r>
            <a:endParaRPr lang="en-US" altLang="zh-CN" dirty="0"/>
          </a:p>
          <a:p>
            <a:r>
              <a:rPr lang="zh-CN" altLang="en-US" dirty="0"/>
              <a:t>儿子结点 </a:t>
            </a:r>
            <a:endParaRPr lang="en-US" altLang="zh-CN" dirty="0"/>
          </a:p>
          <a:p>
            <a:r>
              <a:rPr lang="zh-CN" altLang="en-US" dirty="0"/>
              <a:t>后代结点</a:t>
            </a:r>
            <a:endParaRPr lang="en-US" altLang="zh-CN" dirty="0"/>
          </a:p>
          <a:p>
            <a:r>
              <a:rPr lang="zh-CN" altLang="en-US" dirty="0"/>
              <a:t>兄弟结点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62967" y="1690688"/>
            <a:ext cx="4276859" cy="402400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948430" y="622935"/>
            <a:ext cx="40640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4000"/>
              <a:t>基本概念</a:t>
            </a:r>
            <a:endParaRPr lang="zh-CN" altLang="en-US" sz="4000"/>
          </a:p>
        </p:txBody>
      </p:sp>
      <p:sp>
        <p:nvSpPr>
          <p:cNvPr id="6" name="文本框 5"/>
          <p:cNvSpPr txBox="1"/>
          <p:nvPr/>
        </p:nvSpPr>
        <p:spPr>
          <a:xfrm>
            <a:off x="2366645" y="1624965"/>
            <a:ext cx="7458710" cy="12547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顶点的度:</a:t>
            </a:r>
            <a:endParaRPr lang="zh-CN" altLang="en-US"/>
          </a:p>
          <a:p>
            <a:r>
              <a:rPr lang="zh-CN" altLang="en-US"/>
              <a:t>在无向图中，某个顶点的度是与它相关联的边的数目，或者说是它邻居的个数。</a:t>
            </a:r>
            <a:endParaRPr lang="zh-CN" altLang="en-US"/>
          </a:p>
          <a:p>
            <a:r>
              <a:rPr lang="zh-CN" altLang="en-US"/>
              <a:t>在有向图中，一个顶点的出度是以它为起始的边的数目， </a:t>
            </a:r>
            <a:r>
              <a:rPr lang="zh-CN" altLang="en-US"/>
              <a:t>入度是以它为终止的边的数</a:t>
            </a:r>
            <a:r>
              <a:rPr lang="zh-CN" altLang="en-US"/>
              <a:t>目。 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409825" y="3498850"/>
            <a:ext cx="7068185" cy="27000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• 简单路径:顶点不重复的路径。 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• 自环:从某个顶点出发连向它</a:t>
            </a:r>
            <a:r>
              <a:rPr lang="zh-CN" altLang="en-US"/>
              <a:t>自身的边。 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• 环:从某个顶点出发再回到自身的路径，</a:t>
            </a:r>
            <a:r>
              <a:rPr lang="zh-CN" altLang="en-US"/>
              <a:t>又称回路。 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• 重边:从</a:t>
            </a:r>
            <a:r>
              <a:rPr lang="zh-CN" altLang="en-US"/>
              <a:t>一个顶点到另</a:t>
            </a:r>
            <a:r>
              <a:rPr lang="zh-CN" altLang="en-US"/>
              <a:t>一个顶点有两条边直接相连 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pPr algn="ctr"/>
            <a:r>
              <a:rPr lang="zh-CN" altLang="en-US" kern="0" spc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最小生成树</a:t>
            </a:r>
            <a:r>
              <a:rPr lang="en-US" altLang="zh-CN" kern="0" spc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(MST)</a:t>
            </a:r>
            <a:endParaRPr lang="zh-CN" altLang="en-US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en-US" altLang="zh-CN"/>
              <a:t>Prim</a:t>
            </a:r>
            <a:endParaRPr lang="en-US" altLang="zh-CN"/>
          </a:p>
        </p:txBody>
      </p:sp>
      <p:sp>
        <p:nvSpPr>
          <p:cNvPr id="5" name="内容占位符 4"/>
          <p:cNvSpPr>
            <a:spLocks noGrp="1"/>
          </p:cNvSpPr>
          <p:nvPr>
            <p:ph sz="half" idx="2"/>
          </p:nvPr>
        </p:nvSpPr>
        <p:spPr/>
        <p:txBody>
          <a:bodyPr/>
          <a:p>
            <a:r>
              <a:rPr lang="en-US" altLang="zh-CN" sz="1800" dirty="0">
                <a:sym typeface="+mn-ea"/>
              </a:rPr>
              <a:t>Prim</a:t>
            </a:r>
            <a:r>
              <a:rPr lang="zh-CN" altLang="en-US" sz="1800" dirty="0">
                <a:sym typeface="+mn-ea"/>
              </a:rPr>
              <a:t>算法</a:t>
            </a:r>
            <a:r>
              <a:rPr lang="en-US" altLang="zh-CN" sz="1800" dirty="0">
                <a:sym typeface="+mn-ea"/>
              </a:rPr>
              <a:t>:</a:t>
            </a:r>
            <a:endParaRPr lang="en-US" altLang="zh-CN" sz="1800" dirty="0"/>
          </a:p>
          <a:p>
            <a:pPr lvl="1"/>
            <a:r>
              <a:rPr lang="zh-CN" altLang="en-US" sz="1800" dirty="0">
                <a:sym typeface="+mn-ea"/>
              </a:rPr>
              <a:t>与</a:t>
            </a:r>
            <a:r>
              <a:rPr lang="en-US" altLang="zh-CN" sz="1800" dirty="0">
                <a:sym typeface="+mn-ea"/>
              </a:rPr>
              <a:t>Dijkstra</a:t>
            </a:r>
            <a:r>
              <a:rPr lang="zh-CN" altLang="en-US" sz="1800" dirty="0">
                <a:sym typeface="+mn-ea"/>
              </a:rPr>
              <a:t>相近</a:t>
            </a:r>
            <a:endParaRPr lang="en-US" altLang="zh-CN" sz="1800" dirty="0"/>
          </a:p>
          <a:p>
            <a:pPr lvl="1"/>
            <a:endParaRPr lang="en-US" altLang="zh-CN" sz="1800" dirty="0"/>
          </a:p>
          <a:p>
            <a:pPr lvl="1"/>
            <a:r>
              <a:rPr lang="zh-CN" altLang="en-US" sz="1800" dirty="0">
                <a:sym typeface="+mn-ea"/>
              </a:rPr>
              <a:t>选任一点为根</a:t>
            </a:r>
            <a:endParaRPr lang="en-US" altLang="zh-CN" sz="1800" dirty="0"/>
          </a:p>
          <a:p>
            <a:pPr lvl="1"/>
            <a:r>
              <a:rPr lang="zh-CN" altLang="en-US" sz="1800" dirty="0">
                <a:sym typeface="+mn-ea"/>
              </a:rPr>
              <a:t>找不在树上且离树最近的点加入生成树</a:t>
            </a:r>
            <a:endParaRPr lang="en-US" altLang="zh-CN" sz="1800" dirty="0"/>
          </a:p>
          <a:p>
            <a:pPr lvl="1"/>
            <a:endParaRPr lang="en-US" altLang="zh-CN" sz="1800" dirty="0"/>
          </a:p>
          <a:p>
            <a:pPr lvl="1"/>
            <a:r>
              <a:rPr lang="zh-CN" altLang="en-US" sz="1800" dirty="0">
                <a:sym typeface="+mn-ea"/>
              </a:rPr>
              <a:t>时间复杂度</a:t>
            </a:r>
            <a:r>
              <a:rPr lang="en-US" altLang="zh-CN" sz="1800" dirty="0">
                <a:sym typeface="+mn-ea"/>
              </a:rPr>
              <a:t>O(</a:t>
            </a:r>
            <a:r>
              <a:rPr lang="en-US" altLang="zh-CN" sz="1800" i="1" dirty="0">
                <a:sym typeface="+mn-ea"/>
              </a:rPr>
              <a:t>mlogn</a:t>
            </a:r>
            <a:r>
              <a:rPr lang="en-US" altLang="zh-CN" sz="1800" dirty="0">
                <a:sym typeface="+mn-ea"/>
              </a:rPr>
              <a:t>)  //</a:t>
            </a:r>
            <a:r>
              <a:rPr lang="zh-CN" altLang="en-US" sz="1800" dirty="0">
                <a:sym typeface="+mn-ea"/>
              </a:rPr>
              <a:t>优先队列优化</a:t>
            </a:r>
            <a:endParaRPr lang="zh-CN" altLang="en-US" sz="1800" dirty="0"/>
          </a:p>
          <a:p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p>
            <a:r>
              <a:rPr lang="en-US" altLang="zh-CN" kern="0" spc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latin typeface="宋体" panose="02010600030101010101" pitchFamily="2" charset="-122"/>
                <a:ea typeface="宋体" panose="02010600030101010101" pitchFamily="2" charset="-122"/>
                <a:cs typeface="+mj-cs"/>
                <a:sym typeface="+mn-ea"/>
              </a:rPr>
              <a:t>Kruskal</a:t>
            </a:r>
            <a:endParaRPr lang="zh-CN" altLang="en-US"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sz="quarter" idx="4"/>
          </p:nvPr>
        </p:nvSpPr>
        <p:spPr/>
        <p:txBody>
          <a:bodyPr/>
          <a:p>
            <a:r>
              <a:rPr lang="en-US" altLang="zh-CN" sz="1800" dirty="0">
                <a:sym typeface="+mn-ea"/>
              </a:rPr>
              <a:t>Kruskal</a:t>
            </a:r>
            <a:r>
              <a:rPr lang="zh-CN" altLang="en-US" sz="1800" dirty="0">
                <a:sym typeface="+mn-ea"/>
              </a:rPr>
              <a:t>算法</a:t>
            </a:r>
            <a:r>
              <a:rPr lang="en-US" altLang="zh-CN" sz="1800" dirty="0">
                <a:sym typeface="+mn-ea"/>
              </a:rPr>
              <a:t>:</a:t>
            </a:r>
            <a:endParaRPr lang="en-US" altLang="zh-CN" sz="1800" dirty="0"/>
          </a:p>
          <a:p>
            <a:pPr lvl="1"/>
            <a:r>
              <a:rPr lang="zh-CN" altLang="en-US" sz="1800" dirty="0">
                <a:sym typeface="+mn-ea"/>
              </a:rPr>
              <a:t>一开始所有的点为独立连通块</a:t>
            </a:r>
            <a:endParaRPr lang="en-US" altLang="zh-CN" sz="1800" dirty="0"/>
          </a:p>
          <a:p>
            <a:pPr lvl="1"/>
            <a:r>
              <a:rPr lang="zh-CN" altLang="en-US" sz="1800" dirty="0">
                <a:sym typeface="+mn-ea"/>
              </a:rPr>
              <a:t>按边权从小到大检查每一条边</a:t>
            </a:r>
            <a:endParaRPr lang="en-US" altLang="zh-CN" sz="1800" dirty="0"/>
          </a:p>
          <a:p>
            <a:pPr lvl="2"/>
            <a:r>
              <a:rPr lang="zh-CN" altLang="en-US" sz="1800" dirty="0">
                <a:sym typeface="+mn-ea"/>
              </a:rPr>
              <a:t>如果这条边连接了两个不同的连通块</a:t>
            </a:r>
            <a:r>
              <a:rPr lang="en-US" altLang="zh-CN" sz="1800" dirty="0">
                <a:sym typeface="+mn-ea"/>
              </a:rPr>
              <a:t>(</a:t>
            </a:r>
            <a:r>
              <a:rPr lang="zh-CN" altLang="en-US" sz="1800" dirty="0">
                <a:sym typeface="+mn-ea"/>
              </a:rPr>
              <a:t>即不形成环</a:t>
            </a:r>
            <a:r>
              <a:rPr lang="en-US" altLang="zh-CN" sz="1800" dirty="0">
                <a:sym typeface="+mn-ea"/>
              </a:rPr>
              <a:t>)</a:t>
            </a:r>
            <a:endParaRPr lang="en-US" altLang="zh-CN" sz="1800" dirty="0"/>
          </a:p>
          <a:p>
            <a:pPr lvl="2"/>
            <a:r>
              <a:rPr lang="zh-CN" altLang="en-US" sz="1800" dirty="0">
                <a:sym typeface="+mn-ea"/>
              </a:rPr>
              <a:t>则将这条边加入</a:t>
            </a:r>
            <a:r>
              <a:rPr lang="en-US" altLang="zh-CN" sz="1800" dirty="0">
                <a:sym typeface="+mn-ea"/>
              </a:rPr>
              <a:t>, </a:t>
            </a:r>
            <a:r>
              <a:rPr lang="zh-CN" altLang="en-US" sz="1800" dirty="0">
                <a:sym typeface="+mn-ea"/>
              </a:rPr>
              <a:t>并将两个连通块合并</a:t>
            </a:r>
            <a:endParaRPr lang="en-US" altLang="zh-CN" sz="1800" dirty="0"/>
          </a:p>
          <a:p>
            <a:pPr lvl="1"/>
            <a:endParaRPr lang="en-US" altLang="zh-CN" sz="1800" dirty="0"/>
          </a:p>
          <a:p>
            <a:pPr lvl="1"/>
            <a:r>
              <a:rPr lang="zh-CN" altLang="en-US" sz="1800" dirty="0">
                <a:sym typeface="+mn-ea"/>
              </a:rPr>
              <a:t>使用并查集进行连通块判定</a:t>
            </a:r>
            <a:endParaRPr lang="en-US" altLang="zh-CN" sz="1800" dirty="0"/>
          </a:p>
          <a:p>
            <a:pPr lvl="1"/>
            <a:r>
              <a:rPr lang="en-US" altLang="zh-CN" sz="1800" dirty="0">
                <a:sym typeface="+mn-ea"/>
              </a:rPr>
              <a:t>O(</a:t>
            </a:r>
            <a:r>
              <a:rPr lang="en-US" altLang="zh-CN" sz="1800" i="1" dirty="0">
                <a:sym typeface="+mn-ea"/>
              </a:rPr>
              <a:t>mlogm</a:t>
            </a:r>
            <a:r>
              <a:rPr lang="en-US" altLang="zh-CN" sz="1800" dirty="0">
                <a:sym typeface="+mn-ea"/>
              </a:rPr>
              <a:t> + </a:t>
            </a:r>
            <a:r>
              <a:rPr lang="en-US" altLang="zh-CN" sz="1800" i="1" dirty="0">
                <a:sym typeface="+mn-ea"/>
              </a:rPr>
              <a:t>m</a:t>
            </a:r>
            <a:r>
              <a:rPr lang="el-GR" altLang="zh-CN" sz="1800" i="1" dirty="0">
                <a:sym typeface="+mn-ea"/>
              </a:rPr>
              <a:t>α</a:t>
            </a:r>
            <a:r>
              <a:rPr lang="en-US" altLang="zh-CN" sz="1800" dirty="0">
                <a:sym typeface="+mn-ea"/>
              </a:rPr>
              <a:t>(</a:t>
            </a:r>
            <a:r>
              <a:rPr lang="en-US" altLang="zh-CN" sz="1800" i="1" dirty="0">
                <a:sym typeface="+mn-ea"/>
              </a:rPr>
              <a:t>m</a:t>
            </a:r>
            <a:r>
              <a:rPr lang="en-US" altLang="zh-CN" sz="1800" dirty="0">
                <a:sym typeface="+mn-ea"/>
              </a:rPr>
              <a:t>))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622550" y="6249353"/>
            <a:ext cx="5080000" cy="337185"/>
          </a:xfrm>
          <a:prstGeom prst="rect">
            <a:avLst/>
          </a:prstGeom>
        </p:spPr>
        <p:txBody>
          <a:bodyPr>
            <a:spAutoFit/>
          </a:bodyPr>
          <a:p>
            <a:r>
              <a:rPr lang="zh-CN" altLang="en-US" sz="1600">
                <a:hlinkClick r:id="rId1"/>
              </a:rPr>
              <a:t>最小生成树 </a:t>
            </a:r>
            <a:r>
              <a:rPr lang="en-US" altLang="zh-CN" sz="1600">
                <a:hlinkClick r:id="rId1"/>
              </a:rPr>
              <a:t>- OI Wiki</a:t>
            </a:r>
            <a:endParaRPr lang="en-US" altLang="zh-CN" sz="1600">
              <a:hlinkClick r:id="rId1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 kern="0" spc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最小生成树</a:t>
            </a:r>
            <a:r>
              <a:rPr lang="en-US" altLang="zh-CN" kern="0" spc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(MST)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48660" y="1429200"/>
            <a:ext cx="5342400" cy="381600"/>
          </a:xfrm>
        </p:spPr>
        <p:txBody>
          <a:bodyPr/>
          <a:p>
            <a:r>
              <a:rPr lang="en-US" altLang="zh-CN"/>
              <a:t>Prim</a:t>
            </a:r>
            <a:endParaRPr lang="en-US" alt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r>
              <a:rPr lang="en-US" altLang="zh-CN"/>
              <a:t>Kruskal</a:t>
            </a:r>
            <a:endParaRPr lang="en-US" altLang="zh-CN"/>
          </a:p>
        </p:txBody>
      </p:sp>
      <p:pic>
        <p:nvPicPr>
          <p:cNvPr id="7" name="图片 6"/>
          <p:cNvPicPr/>
          <p:nvPr/>
        </p:nvPicPr>
        <p:blipFill>
          <a:blip r:embed="rId1"/>
          <a:stretch>
            <a:fillRect/>
          </a:stretch>
        </p:blipFill>
        <p:spPr>
          <a:xfrm>
            <a:off x="1087120" y="0"/>
            <a:ext cx="3353435" cy="6858000"/>
          </a:xfrm>
          <a:prstGeom prst="rect">
            <a:avLst/>
          </a:prstGeom>
        </p:spPr>
      </p:pic>
      <p:pic>
        <p:nvPicPr>
          <p:cNvPr id="8" name="图片 7"/>
          <p:cNvPicPr/>
          <p:nvPr/>
        </p:nvPicPr>
        <p:blipFill>
          <a:blip r:embed="rId2"/>
          <a:stretch>
            <a:fillRect/>
          </a:stretch>
        </p:blipFill>
        <p:spPr>
          <a:xfrm>
            <a:off x="6784340" y="2026920"/>
            <a:ext cx="4669155" cy="440372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/>
              <a:t>P1194 买礼物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770505" y="1357948"/>
            <a:ext cx="5080000" cy="337185"/>
          </a:xfrm>
          <a:prstGeom prst="rect">
            <a:avLst/>
          </a:prstGeom>
        </p:spPr>
        <p:txBody>
          <a:bodyPr>
            <a:spAutoFit/>
          </a:bodyPr>
          <a:p>
            <a:r>
              <a:rPr lang="en-US" altLang="zh-CN" sz="1600">
                <a:hlinkClick r:id="rId1"/>
              </a:rPr>
              <a:t>P1194 </a:t>
            </a:r>
            <a:r>
              <a:rPr lang="zh-CN" altLang="en-US" sz="1600">
                <a:hlinkClick r:id="rId1"/>
              </a:rPr>
              <a:t>买礼物 </a:t>
            </a:r>
            <a:r>
              <a:rPr lang="en-US" altLang="zh-CN" sz="1600">
                <a:hlinkClick r:id="rId1"/>
              </a:rPr>
              <a:t>- </a:t>
            </a:r>
            <a:r>
              <a:rPr lang="zh-CN" altLang="en-US" sz="1600">
                <a:hlinkClick r:id="rId1"/>
              </a:rPr>
              <a:t>洛谷 </a:t>
            </a:r>
            <a:r>
              <a:rPr lang="en-US" altLang="zh-CN" sz="1600">
                <a:hlinkClick r:id="rId1"/>
              </a:rPr>
              <a:t>| </a:t>
            </a:r>
            <a:r>
              <a:rPr lang="zh-CN" altLang="en-US" sz="1600">
                <a:hlinkClick r:id="rId1"/>
              </a:rPr>
              <a:t>计算机科学教育新生态</a:t>
            </a:r>
            <a:endParaRPr lang="zh-CN" altLang="en-US" sz="1600">
              <a:hlinkClick r:id="rId1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456690" y="2065655"/>
            <a:ext cx="9110345" cy="3434080"/>
          </a:xfrm>
          <a:prstGeom prst="rect">
            <a:avLst/>
          </a:prstGeom>
        </p:spPr>
        <p:txBody>
          <a:bodyPr>
            <a:noAutofit/>
          </a:bodyPr>
          <a:p>
            <a:pPr marL="0" indent="0"/>
            <a:r>
              <a:rPr lang="zh-CN" altLang="en-US" sz="2000" b="0" i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又到了一年一度的明明生日了，明明想要买</a:t>
            </a:r>
            <a:r>
              <a:rPr lang="en-US" altLang="zh-CN" sz="2000" b="0" i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B </a:t>
            </a:r>
            <a:r>
              <a:rPr lang="zh-CN" altLang="en-US" sz="2000" b="0" i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样东西，巧的是，这</a:t>
            </a:r>
            <a:r>
              <a:rPr lang="en-US" altLang="zh-CN" sz="2000" b="0" i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B </a:t>
            </a:r>
            <a:r>
              <a:rPr lang="zh-CN" altLang="en-US" sz="2000" b="0" i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样东西价格都是</a:t>
            </a:r>
            <a:r>
              <a:rPr lang="en-US" altLang="zh-CN" sz="2000" b="0" i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A </a:t>
            </a:r>
            <a:r>
              <a:rPr lang="zh-CN" altLang="en-US" sz="2000" b="0" i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元。</a:t>
            </a:r>
            <a:endParaRPr lang="zh-CN" altLang="en-US" sz="2000" b="0" i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/>
            <a:endParaRPr lang="zh-CN" altLang="en-US" sz="2000" b="0" i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/>
            <a:r>
              <a:rPr lang="zh-CN" altLang="en-US" sz="2000" b="0" i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但是，商店老板说最近有促销活动，也就是：</a:t>
            </a:r>
            <a:endParaRPr lang="zh-CN" altLang="en-US" sz="2000" b="0" i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/>
            <a:r>
              <a:rPr lang="zh-CN" altLang="en-US" sz="2000" b="0" i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如果你买了第</a:t>
            </a:r>
            <a:r>
              <a:rPr lang="en-US" altLang="zh-CN" sz="2000" b="0" i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I </a:t>
            </a:r>
            <a:r>
              <a:rPr lang="zh-CN" altLang="en-US" sz="2000" b="0" i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样东西，再买第</a:t>
            </a:r>
            <a:r>
              <a:rPr lang="en-US" altLang="zh-CN" sz="2000" b="0" i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J </a:t>
            </a:r>
            <a:r>
              <a:rPr lang="zh-CN" altLang="en-US" sz="2000" b="0" i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样，那么就可以只花</a:t>
            </a:r>
            <a:r>
              <a:rPr lang="en-US" altLang="zh-CN" sz="2000" b="0" i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KI,J </a:t>
            </a:r>
            <a:r>
              <a:rPr lang="zh-CN" altLang="en-US" sz="2000" b="0" i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元，更巧的是，</a:t>
            </a:r>
            <a:r>
              <a:rPr lang="en-US" altLang="zh-CN" sz="2000" b="0" i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KI,J </a:t>
            </a:r>
            <a:r>
              <a:rPr lang="zh-CN" altLang="en-US" sz="2000" b="0" i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竟然等于</a:t>
            </a:r>
            <a:r>
              <a:rPr lang="en-US" altLang="zh-CN" sz="2000" b="0" i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KJ,I</a:t>
            </a:r>
            <a:r>
              <a:rPr lang="zh-CN" altLang="en-US" sz="2000" b="0" i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lang="zh-CN" altLang="en-US" sz="2000" b="0" i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/>
            <a:endParaRPr lang="zh-CN" altLang="en-US" sz="2000" b="0" i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/>
            <a:r>
              <a:rPr lang="zh-CN" altLang="en-US" sz="2000" b="0" i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现在明明想知道，他最少要花多少钱。</a:t>
            </a:r>
            <a:endParaRPr lang="zh-CN" altLang="en-US" sz="2000" b="0" i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P1194 买礼物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8330" y="1854200"/>
            <a:ext cx="6151245" cy="4395470"/>
          </a:xfrm>
        </p:spPr>
        <p:txBody>
          <a:bodyPr/>
          <a:p>
            <a:r>
              <a:rPr lang="zh-CN" altLang="en-US"/>
              <a:t>第i件物品对j有优惠的话就建边，然后从0向各点连边权为a的边，然后跑一边kruskal就OK了。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035" y="400755"/>
            <a:ext cx="10969200" cy="705600"/>
          </a:xfrm>
        </p:spPr>
        <p:txBody>
          <a:bodyPr>
            <a:normAutofit fontScale="90000"/>
          </a:bodyPr>
          <a:p>
            <a:pPr algn="ctr"/>
            <a:r>
              <a:rPr lang="zh-CN" altLang="en-US"/>
              <a:t>树的直径</a:t>
            </a:r>
            <a:br>
              <a:rPr lang="zh-CN" altLang="en-US"/>
            </a:br>
            <a:r>
              <a:rPr lang="zh-CN" altLang="en-US"/>
              <a:t>树上任意两节点之间最长的简单路径即为树的「直径」。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0000"/>
          </a:bodyPr>
          <a:p>
            <a:r>
              <a:rPr lang="zh-CN" altLang="en-US"/>
              <a:t>两次 DFS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0000" lnSpcReduction="10000"/>
          </a:bodyPr>
          <a:p>
            <a:r>
              <a:rPr lang="zh-CN" altLang="en-US"/>
              <a:t>首先从任意节点 y 开始进行第一次 DFS，到达距离其最远的节点，记为 z，然后再从 z 开始做第二次 DFS，到达距离 z 最远的节点，记为 z'，则 (z,z') 即为树的直径。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显然，如果第一次 DFS 到达的节点 z 是直径的一端，那么第二次 DFS 到达的节点 z' 一定是直径的一端。我们只需证明在任意情况下，z 必为直径的一端。</a:t>
            </a:r>
            <a:endParaRPr lang="zh-CN" altLang="en-US"/>
          </a:p>
          <a:p>
            <a:endParaRPr lang="zh-CN" altLang="en-US" b="1"/>
          </a:p>
          <a:p>
            <a:r>
              <a:rPr lang="zh-CN" altLang="en-US" b="1"/>
              <a:t>定理：在一棵树上，从任意节点 y 开始进行一次 DFS，到达的距离其最远的节点 z 必为直径的一端。</a:t>
            </a:r>
            <a:endParaRPr lang="zh-CN" altLang="en-US" b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0000"/>
          </a:bodyPr>
          <a:p>
            <a:r>
              <a:rPr lang="zh-CN" altLang="en-US"/>
              <a:t>树形 DP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/>
        <p:txBody>
          <a:bodyPr/>
          <a:p>
            <a:r>
              <a:rPr lang="zh-CN" altLang="en-US"/>
              <a:t>我们记录当 1 为树的根时，每个节点作为子树的根向下，所能延伸的最长路径长度 d1 与次长路径（与最长路径无公共边）长度 d2，那么直径就是对于每一个点，该点 d1 + d2 能取到的值中的最大值。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树形 DP 可以在存在负权边的情况下求解出树的直径。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04495" y="152718"/>
            <a:ext cx="5080000" cy="337185"/>
          </a:xfrm>
          <a:prstGeom prst="rect">
            <a:avLst/>
          </a:prstGeom>
        </p:spPr>
        <p:txBody>
          <a:bodyPr>
            <a:spAutoFit/>
          </a:bodyPr>
          <a:p>
            <a:r>
              <a:rPr lang="zh-CN" altLang="en-US" sz="1600">
                <a:hlinkClick r:id="rId1"/>
              </a:rPr>
              <a:t>树的直径 </a:t>
            </a:r>
            <a:r>
              <a:rPr lang="en-US" altLang="zh-CN" sz="1600">
                <a:hlinkClick r:id="rId1"/>
              </a:rPr>
              <a:t>- OI Wiki</a:t>
            </a:r>
            <a:endParaRPr lang="en-US" altLang="zh-CN" sz="1600">
              <a:hlinkClick r:id="rId1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pPr algn="ctr"/>
            <a:r>
              <a:rPr lang="zh-CN" altLang="en-US">
                <a:sym typeface="+mn-ea"/>
              </a:rPr>
              <a:t>树的直径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0000"/>
          </a:bodyPr>
          <a:p>
            <a:r>
              <a:rPr lang="zh-CN" altLang="en-US">
                <a:sym typeface="+mn-ea"/>
              </a:rPr>
              <a:t>两次 DFS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0000"/>
          </a:bodyPr>
          <a:p>
            <a:r>
              <a:rPr lang="zh-CN" altLang="en-US">
                <a:sym typeface="+mn-ea"/>
              </a:rPr>
              <a:t>树形 DP</a:t>
            </a:r>
            <a:endParaRPr lang="zh-CN" altLang="en-US"/>
          </a:p>
        </p:txBody>
      </p:sp>
      <p:pic>
        <p:nvPicPr>
          <p:cNvPr id="7" name="图片 6"/>
          <p:cNvPicPr/>
          <p:nvPr/>
        </p:nvPicPr>
        <p:blipFill>
          <a:blip r:embed="rId1"/>
          <a:stretch>
            <a:fillRect/>
          </a:stretch>
        </p:blipFill>
        <p:spPr>
          <a:xfrm>
            <a:off x="608330" y="1926590"/>
            <a:ext cx="3837305" cy="4783455"/>
          </a:xfrm>
          <a:prstGeom prst="rect">
            <a:avLst/>
          </a:prstGeom>
        </p:spPr>
      </p:pic>
      <p:pic>
        <p:nvPicPr>
          <p:cNvPr id="8" name="图片 7"/>
          <p:cNvPicPr/>
          <p:nvPr/>
        </p:nvPicPr>
        <p:blipFill>
          <a:blip r:embed="rId2"/>
          <a:stretch>
            <a:fillRect/>
          </a:stretch>
        </p:blipFill>
        <p:spPr>
          <a:xfrm>
            <a:off x="7559675" y="173990"/>
            <a:ext cx="4076700" cy="650430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/>
              <a:t>P5536 【XR-3】核心城市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340610" y="1610677"/>
            <a:ext cx="5080000" cy="583565"/>
          </a:xfrm>
          <a:prstGeom prst="rect">
            <a:avLst/>
          </a:prstGeom>
        </p:spPr>
        <p:txBody>
          <a:bodyPr>
            <a:spAutoFit/>
          </a:bodyPr>
          <a:p>
            <a:r>
              <a:rPr lang="en-US" altLang="zh-CN" sz="1600">
                <a:hlinkClick r:id="rId1"/>
              </a:rPr>
              <a:t>P5536 </a:t>
            </a:r>
            <a:r>
              <a:rPr lang="zh-CN" altLang="en-US" sz="1600">
                <a:hlinkClick r:id="rId1"/>
              </a:rPr>
              <a:t>【</a:t>
            </a:r>
            <a:r>
              <a:rPr lang="en-US" altLang="zh-CN" sz="1600">
                <a:hlinkClick r:id="rId1"/>
              </a:rPr>
              <a:t>XR-3</a:t>
            </a:r>
            <a:r>
              <a:rPr lang="zh-CN" altLang="en-US" sz="1600">
                <a:hlinkClick r:id="rId1"/>
              </a:rPr>
              <a:t>】核心城市 </a:t>
            </a:r>
            <a:r>
              <a:rPr lang="en-US" altLang="zh-CN" sz="1600">
                <a:hlinkClick r:id="rId1"/>
              </a:rPr>
              <a:t>- </a:t>
            </a:r>
            <a:r>
              <a:rPr lang="zh-CN" altLang="en-US" sz="1600">
                <a:hlinkClick r:id="rId1"/>
              </a:rPr>
              <a:t>洛谷 </a:t>
            </a:r>
            <a:r>
              <a:rPr lang="en-US" altLang="zh-CN" sz="1600">
                <a:hlinkClick r:id="rId1"/>
              </a:rPr>
              <a:t>| </a:t>
            </a:r>
            <a:r>
              <a:rPr lang="zh-CN" altLang="en-US" sz="1600">
                <a:hlinkClick r:id="rId1"/>
              </a:rPr>
              <a:t>计算机科学教育新生态</a:t>
            </a:r>
            <a:endParaRPr lang="zh-CN" altLang="en-US" sz="1600">
              <a:hlinkClick r:id="rId1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282190" y="2767965"/>
            <a:ext cx="6769100" cy="2499995"/>
          </a:xfrm>
          <a:prstGeom prst="rect">
            <a:avLst/>
          </a:prstGeom>
        </p:spPr>
        <p:txBody>
          <a:bodyPr>
            <a:noAutofit/>
          </a:bodyPr>
          <a:p>
            <a:pPr marL="0" indent="0"/>
            <a:r>
              <a:rPr lang="zh-CN" altLang="en-US" sz="2000" b="0" i="0">
                <a:solidFill>
                  <a:srgbClr val="40404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在一棵树上取</a:t>
            </a:r>
            <a:r>
              <a:rPr lang="en-US" altLang="zh-CN" sz="2000" b="0" i="0">
                <a:solidFill>
                  <a:srgbClr val="40404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k</a:t>
            </a:r>
            <a:r>
              <a:rPr lang="zh-CN" altLang="en-US" sz="2000" b="0" i="0">
                <a:solidFill>
                  <a:srgbClr val="40404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个点作为核心城市（群），其他点到核心城市的距离为他们到这些城市的最短距离</a:t>
            </a:r>
            <a:r>
              <a:rPr lang="en-US" altLang="zh-CN" sz="2000" b="0" i="0">
                <a:solidFill>
                  <a:srgbClr val="40404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si</a:t>
            </a:r>
            <a:r>
              <a:rPr lang="zh-CN" altLang="en-US" sz="2000" b="0" i="0">
                <a:solidFill>
                  <a:srgbClr val="40404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lang="zh-CN" altLang="en-US" sz="2000" b="0" i="0">
              <a:solidFill>
                <a:srgbClr val="40404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/>
            <a:r>
              <a:rPr lang="zh-CN" altLang="en-US" sz="2000" b="0" i="0">
                <a:solidFill>
                  <a:srgbClr val="40404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这些最短距离中有一个最大距离，你可以把这个最大距离作为这个核心城市群的参考值</a:t>
            </a:r>
            <a:r>
              <a:rPr lang="en-US" altLang="zh-CN" sz="2000" b="0" i="0">
                <a:solidFill>
                  <a:srgbClr val="40404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ans</a:t>
            </a:r>
            <a:r>
              <a:rPr lang="zh-CN" altLang="en-US" sz="2000" b="0" i="0">
                <a:solidFill>
                  <a:srgbClr val="40404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，要你求所有不同核心城市</a:t>
            </a:r>
            <a:r>
              <a:rPr lang="en-US" altLang="zh-CN" sz="2000" b="0" i="0">
                <a:solidFill>
                  <a:srgbClr val="40404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</a:t>
            </a:r>
            <a:r>
              <a:rPr lang="zh-CN" altLang="en-US" sz="2000" b="0" i="0">
                <a:solidFill>
                  <a:srgbClr val="40404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群</a:t>
            </a:r>
            <a:r>
              <a:rPr lang="en-US" altLang="zh-CN" sz="2000" b="0" i="0">
                <a:solidFill>
                  <a:srgbClr val="40404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r>
              <a:rPr lang="zh-CN" altLang="en-US" sz="2000" b="0" i="0">
                <a:solidFill>
                  <a:srgbClr val="40404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中</a:t>
            </a:r>
            <a:r>
              <a:rPr lang="en-US" altLang="zh-CN" sz="2000" b="0" i="0">
                <a:solidFill>
                  <a:srgbClr val="40404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ans</a:t>
            </a:r>
            <a:r>
              <a:rPr lang="zh-CN" altLang="en-US" sz="2000" b="0" i="0">
                <a:solidFill>
                  <a:srgbClr val="40404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最小的。</a:t>
            </a:r>
            <a:endParaRPr lang="zh-CN" altLang="en-US" sz="2000" b="0" i="0">
              <a:solidFill>
                <a:srgbClr val="40404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>
                <a:sym typeface="+mn-ea"/>
              </a:rPr>
              <a:t>P5536 【XR-3】核心城市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8330" y="1661160"/>
            <a:ext cx="7713345" cy="4588510"/>
          </a:xfrm>
        </p:spPr>
        <p:txBody>
          <a:bodyPr>
            <a:normAutofit/>
          </a:bodyPr>
          <a:p>
            <a:r>
              <a:rPr lang="zh-CN" altLang="en-US"/>
              <a:t>我们知道，直径是树里面最长的路径。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要想找到k个点，这k个点中必然有直径的中点。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然后我们以这个直径的中点为根，把其他节点按照以这个节点为根的子树中节点的最大深度-这个点的深度排序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选前k−1个节点，易证它们互相连通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/>
              <a:t>最近公共祖先</a:t>
            </a:r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zh-CN" altLang="en-US"/>
              <a:t>朴素算法</a:t>
            </a:r>
            <a:endParaRPr lang="zh-CN" altLang="en-US"/>
          </a:p>
          <a:p>
            <a:r>
              <a:rPr lang="zh-CN" altLang="en-US"/>
              <a:t>可以每次找深度比较大的那个点，让它向上跳。显然在树上，这两个点最后一定会相遇，相遇的位置就是想要求的 LCA。 </a:t>
            </a:r>
            <a:endParaRPr lang="zh-CN" altLang="en-US"/>
          </a:p>
          <a:p>
            <a:r>
              <a:rPr lang="zh-CN" altLang="en-US"/>
              <a:t>或者先向上调整深度较大的点，令他们深度相同，然后再共同向上跳转，最后也一定会相遇。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倍增算法</a:t>
            </a:r>
            <a:endParaRPr lang="zh-CN" altLang="en-US"/>
          </a:p>
          <a:p>
            <a:r>
              <a:rPr lang="zh-CN" altLang="en-US"/>
              <a:t>和前面暴力搜索中的</a:t>
            </a:r>
            <a:r>
              <a:rPr lang="zh-CN" altLang="en-US"/>
              <a:t>方法一样，先让深度大的节点y向上走到与x同一深度，然后x、y一起向上走。和暴力搜索不同的是，向上走是按照倍增思想走的,每次跳都是2的几次方，不是一步一步向上走的，因此速度较快。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>
                <a:sym typeface="+mn-ea"/>
              </a:rPr>
              <a:t>最近公共祖先</a:t>
            </a:r>
            <a:endParaRPr lang="zh-CN" altLang="en-US"/>
          </a:p>
        </p:txBody>
      </p:sp>
      <p:pic>
        <p:nvPicPr>
          <p:cNvPr id="5" name="图片 4"/>
          <p:cNvPicPr/>
          <p:nvPr/>
        </p:nvPicPr>
        <p:blipFill>
          <a:blip r:embed="rId1"/>
          <a:stretch>
            <a:fillRect/>
          </a:stretch>
        </p:blipFill>
        <p:spPr>
          <a:xfrm>
            <a:off x="576580" y="187960"/>
            <a:ext cx="3551555" cy="638302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47160" y="1385570"/>
            <a:ext cx="4142105" cy="146558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477895" y="533083"/>
            <a:ext cx="5080000" cy="645160"/>
          </a:xfrm>
          <a:prstGeom prst="rect">
            <a:avLst/>
          </a:prstGeom>
        </p:spPr>
        <p:txBody>
          <a:bodyPr>
            <a:spAutoFit/>
          </a:bodyPr>
          <a:p>
            <a:pPr algn="ctr"/>
            <a:r>
              <a:rPr lang="zh-CN" altLang="en-US" sz="3600" b="1">
                <a:solidFill>
                  <a:srgbClr val="000000"/>
                </a:solidFill>
                <a:latin typeface="PingFangSC-Medium"/>
                <a:ea typeface="PingFangSC-Medium"/>
              </a:rPr>
              <a:t>图的邻接矩阵存储</a:t>
            </a:r>
            <a:endParaRPr lang="zh-CN" altLang="en-US" sz="3600" b="1">
              <a:solidFill>
                <a:srgbClr val="000000"/>
              </a:solidFill>
              <a:latin typeface="PingFangSC-Medium"/>
              <a:ea typeface="PingFangSC-Medium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685290" y="2913380"/>
            <a:ext cx="8859520" cy="3306445"/>
          </a:xfrm>
          <a:prstGeom prst="rect">
            <a:avLst/>
          </a:prstGeom>
        </p:spPr>
        <p:txBody>
          <a:bodyPr>
            <a:noAutofit/>
          </a:bodyPr>
          <a:p>
            <a:r>
              <a:rPr lang="zh-CN" altLang="en-US" sz="2400" b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图可以直接用</a:t>
            </a:r>
            <a:r>
              <a:rPr lang="zh-CN" altLang="en-US" sz="2400" b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二维数组来存储。</a:t>
            </a:r>
            <a:endParaRPr lang="zh-CN" altLang="en-US" sz="2400" b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2400" b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具体来说，如果</a:t>
            </a:r>
            <a:r>
              <a:rPr lang="en-US" altLang="zh-CN" sz="2400" b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⼀</a:t>
            </a:r>
            <a:r>
              <a:rPr lang="zh-CN" altLang="en-US" sz="2400" b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张图有</a:t>
            </a:r>
            <a:r>
              <a:rPr lang="en-US" altLang="zh-CN" sz="2400" b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n </a:t>
            </a:r>
            <a:r>
              <a:rPr lang="zh-CN" altLang="en-US" sz="2400" b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个结点，那么就使用</a:t>
            </a:r>
            <a:r>
              <a:rPr lang="en-US" altLang="zh-CN" sz="2400" b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n*n </a:t>
            </a:r>
            <a:r>
              <a:rPr lang="zh-CN" altLang="en-US" sz="2400" b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</a:t>
            </a:r>
            <a:r>
              <a:rPr lang="zh-CN" altLang="en-US" sz="2400" b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二维数组来存储。</a:t>
            </a:r>
            <a:endParaRPr lang="zh-CN" altLang="en-US" sz="2400" b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2400" b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数组的每个元素的值代表了对应的边的数量。例如上</a:t>
            </a:r>
            <a:r>
              <a:rPr lang="en-US" altLang="zh-CN" sz="2400" b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⾯</a:t>
            </a:r>
            <a:r>
              <a:rPr lang="zh-CN" altLang="en-US" sz="2400" b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这张图就可以存储如下</a:t>
            </a:r>
            <a:r>
              <a:rPr lang="en-US" altLang="zh-CN" sz="2400" b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: </a:t>
            </a:r>
            <a:endParaRPr lang="en-US" altLang="zh-CN" sz="2400" b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ctr"/>
            <a:r>
              <a:rPr lang="en-US" altLang="zh-CN" sz="2400" b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0 1 0 0</a:t>
            </a:r>
            <a:endParaRPr lang="en-US" altLang="zh-CN" sz="2400" b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ctr"/>
            <a:r>
              <a:rPr lang="en-US" altLang="zh-CN" sz="2400" b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0 0 1 1</a:t>
            </a:r>
            <a:endParaRPr lang="en-US" altLang="zh-CN" sz="2400" b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ctr"/>
            <a:r>
              <a:rPr lang="en-US" altLang="zh-CN" sz="2400" b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0 0 0 1</a:t>
            </a:r>
            <a:endParaRPr lang="en-US" altLang="zh-CN" sz="2400" b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ctr"/>
            <a:r>
              <a:rPr lang="en-US" altLang="zh-CN" sz="2400" b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0 0 0 0</a:t>
            </a:r>
            <a:endParaRPr lang="en-US" altLang="zh-CN" sz="2400" b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/>
              <a:t>#10135. 「一本通 4.4 练习 2」祖孙询问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80895" y="2156460"/>
            <a:ext cx="7208520" cy="3826510"/>
          </a:xfrm>
        </p:spPr>
        <p:txBody>
          <a:bodyPr/>
          <a:p>
            <a:r>
              <a:rPr lang="zh-CN" altLang="en-US"/>
              <a:t>已知一棵 n 个节点的有根树。有 m 个询问，每个询问给出了一对节点的编号 x 和 y，询问 x 与 y 的祖孙关系。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990090" y="1412875"/>
            <a:ext cx="6557010" cy="33718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altLang="zh-CN" sz="1600">
                <a:hlinkClick r:id="rId1"/>
              </a:rPr>
              <a:t>#10135. </a:t>
            </a:r>
            <a:r>
              <a:rPr lang="zh-CN" altLang="en-US" sz="1600">
                <a:hlinkClick r:id="rId1"/>
              </a:rPr>
              <a:t>「一本通 </a:t>
            </a:r>
            <a:r>
              <a:rPr lang="en-US" altLang="zh-CN" sz="1600">
                <a:hlinkClick r:id="rId1"/>
              </a:rPr>
              <a:t>4.4 </a:t>
            </a:r>
            <a:r>
              <a:rPr lang="zh-CN" altLang="en-US" sz="1600">
                <a:hlinkClick r:id="rId1"/>
              </a:rPr>
              <a:t>练习 </a:t>
            </a:r>
            <a:r>
              <a:rPr lang="en-US" altLang="zh-CN" sz="1600">
                <a:hlinkClick r:id="rId1"/>
              </a:rPr>
              <a:t>2</a:t>
            </a:r>
            <a:r>
              <a:rPr lang="zh-CN" altLang="en-US" sz="1600">
                <a:hlinkClick r:id="rId1"/>
              </a:rPr>
              <a:t>」祖孙询问 </a:t>
            </a:r>
            <a:r>
              <a:rPr lang="en-US" altLang="zh-CN" sz="1600">
                <a:hlinkClick r:id="rId1"/>
              </a:rPr>
              <a:t>- </a:t>
            </a:r>
            <a:r>
              <a:rPr lang="zh-CN" altLang="en-US" sz="1600">
                <a:hlinkClick r:id="rId1"/>
              </a:rPr>
              <a:t>题目 </a:t>
            </a:r>
            <a:r>
              <a:rPr lang="en-US" altLang="zh-CN" sz="1600">
                <a:hlinkClick r:id="rId1"/>
              </a:rPr>
              <a:t>- LibreOJ</a:t>
            </a:r>
            <a:endParaRPr lang="en-US" altLang="zh-CN" sz="1600">
              <a:hlinkClick r:id="rId1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>
                <a:sym typeface="+mn-ea"/>
              </a:rPr>
              <a:t>#10135. 「一本通 4.4 练习 2」祖孙询问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endParaRPr lang="zh-CN" altLang="en-US"/>
          </a:p>
          <a:p>
            <a:r>
              <a:rPr lang="zh-CN" altLang="en-US"/>
              <a:t>        int ancestor = lca(x, y);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    if (ancestor == x) {</a:t>
            </a:r>
            <a:endParaRPr lang="zh-CN" altLang="en-US"/>
          </a:p>
          <a:p>
            <a:r>
              <a:rPr lang="zh-CN" altLang="en-US"/>
              <a:t>            cout &lt;&lt; "1\n";  // x 是 y 的祖先</a:t>
            </a:r>
            <a:endParaRPr lang="zh-CN" altLang="en-US"/>
          </a:p>
          <a:p>
            <a:r>
              <a:rPr lang="zh-CN" altLang="en-US"/>
              <a:t>        } else if (ancestor == y) {</a:t>
            </a:r>
            <a:endParaRPr lang="zh-CN" altLang="en-US"/>
          </a:p>
          <a:p>
            <a:r>
              <a:rPr lang="zh-CN" altLang="en-US"/>
              <a:t>            cout &lt;&lt; "2\n";  // y 是 x 的祖先</a:t>
            </a:r>
            <a:endParaRPr lang="zh-CN" altLang="en-US"/>
          </a:p>
          <a:p>
            <a:r>
              <a:rPr lang="zh-CN" altLang="en-US"/>
              <a:t>        } else {</a:t>
            </a:r>
            <a:endParaRPr lang="zh-CN" altLang="en-US"/>
          </a:p>
          <a:p>
            <a:r>
              <a:rPr lang="zh-CN" altLang="en-US"/>
              <a:t>            cout &lt;&lt; "0\n";  // 无祖孙关系</a:t>
            </a:r>
            <a:endParaRPr lang="zh-CN" altLang="en-US"/>
          </a:p>
          <a:p>
            <a:r>
              <a:rPr lang="zh-CN" altLang="en-US"/>
              <a:t>        }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2681605" y="414020"/>
            <a:ext cx="6120765" cy="2658745"/>
          </a:xfrm>
          <a:prstGeom prst="rect">
            <a:avLst/>
          </a:prstGeom>
        </p:spPr>
        <p:txBody>
          <a:bodyPr>
            <a:noAutofit/>
          </a:bodyPr>
          <a:p>
            <a:pPr algn="ctr"/>
            <a:r>
              <a:rPr lang="zh-CN" altLang="en-US" sz="3600" b="0">
                <a:solidFill>
                  <a:srgbClr val="000000"/>
                </a:solidFill>
                <a:latin typeface="PingFangSC-Medium"/>
                <a:ea typeface="PingFangSC-Medium"/>
              </a:rPr>
              <a:t>图的链表存储 </a:t>
            </a:r>
            <a:endParaRPr lang="zh-CN" altLang="en-US" sz="3600" b="0">
              <a:solidFill>
                <a:srgbClr val="000000"/>
              </a:solidFill>
              <a:latin typeface="PingFangSC-Medium"/>
              <a:ea typeface="PingFangSC-Medium"/>
            </a:endParaRPr>
          </a:p>
          <a:p>
            <a:pPr algn="ctr"/>
            <a:endParaRPr lang="zh-CN" altLang="en-US" sz="3600" b="0">
              <a:solidFill>
                <a:srgbClr val="000000"/>
              </a:solidFill>
              <a:latin typeface="PingFangSC-Medium"/>
              <a:ea typeface="PingFangSC-Medium"/>
            </a:endParaRPr>
          </a:p>
          <a:p>
            <a:r>
              <a:rPr lang="zh-CN" altLang="en-US" sz="1600" b="0">
                <a:solidFill>
                  <a:srgbClr val="000000"/>
                </a:solidFill>
                <a:latin typeface="PingFangSC-Regular"/>
                <a:ea typeface="PingFangSC-Regular"/>
              </a:rPr>
              <a:t>图还可以</a:t>
            </a:r>
            <a:r>
              <a:rPr lang="zh-CN" altLang="en-US" sz="1600" b="0">
                <a:solidFill>
                  <a:srgbClr val="000000"/>
                </a:solidFill>
                <a:latin typeface="PingFangSC-Regular"/>
                <a:ea typeface="PingFangSC-Regular"/>
              </a:rPr>
              <a:t>用邻接表来存储。</a:t>
            </a:r>
            <a:endParaRPr lang="zh-CN" altLang="en-US" sz="1600" b="0">
              <a:solidFill>
                <a:srgbClr val="000000"/>
              </a:solidFill>
              <a:latin typeface="PingFangSC-Regular"/>
              <a:ea typeface="PingFangSC-Regular"/>
            </a:endParaRPr>
          </a:p>
          <a:p>
            <a:r>
              <a:rPr lang="zh-CN" altLang="en-US" sz="1600" b="0">
                <a:solidFill>
                  <a:srgbClr val="000000"/>
                </a:solidFill>
                <a:latin typeface="PingFangSC-Regular"/>
                <a:ea typeface="PingFangSC-Regular"/>
              </a:rPr>
              <a:t>也就是每个结点维护</a:t>
            </a:r>
            <a:r>
              <a:rPr lang="en-US" altLang="zh-CN" sz="1600" b="0">
                <a:solidFill>
                  <a:srgbClr val="000000"/>
                </a:solidFill>
                <a:latin typeface="PingFangSC-Regular"/>
                <a:ea typeface="PingFangSC-Regular"/>
              </a:rPr>
              <a:t>⼀</a:t>
            </a:r>
            <a:r>
              <a:rPr lang="zh-CN" altLang="en-US" sz="1600" b="0">
                <a:solidFill>
                  <a:srgbClr val="000000"/>
                </a:solidFill>
                <a:latin typeface="PingFangSC-Regular"/>
                <a:ea typeface="PingFangSC-Regular"/>
              </a:rPr>
              <a:t>个链表，这个链表存储着以当前结点为开头的边。</a:t>
            </a:r>
            <a:endParaRPr lang="zh-CN" altLang="en-US" sz="1600" b="0">
              <a:solidFill>
                <a:srgbClr val="000000"/>
              </a:solidFill>
              <a:latin typeface="PingFangSC-Regular"/>
              <a:ea typeface="PingFangSC-Regular"/>
            </a:endParaRPr>
          </a:p>
          <a:p>
            <a:r>
              <a:rPr lang="zh-CN" altLang="en-US" sz="1600" b="0">
                <a:solidFill>
                  <a:srgbClr val="000000"/>
                </a:solidFill>
                <a:latin typeface="PingFangSC-Regular"/>
                <a:ea typeface="PingFangSC-Regular"/>
              </a:rPr>
              <a:t>通常情况下我们都是用这种</a:t>
            </a:r>
            <a:r>
              <a:rPr lang="zh-CN" altLang="en-US" sz="1600" b="0">
                <a:solidFill>
                  <a:srgbClr val="000000"/>
                </a:solidFill>
                <a:latin typeface="PingFangSC-Regular"/>
                <a:ea typeface="PingFangSC-Regular"/>
              </a:rPr>
              <a:t>方法来存储图的。</a:t>
            </a:r>
            <a:endParaRPr lang="zh-CN" altLang="en-US" sz="1600" b="0">
              <a:solidFill>
                <a:srgbClr val="000000"/>
              </a:solidFill>
              <a:latin typeface="PingFangSC-Regular"/>
              <a:ea typeface="PingFangSC-Regular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35580" y="2952750"/>
            <a:ext cx="3086100" cy="28670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/>
              <a:t>广度优先搜索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95675" y="1543685"/>
            <a:ext cx="4770755" cy="456438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/>
              <a:t>深度优先搜索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74440" y="1793875"/>
            <a:ext cx="5209540" cy="236156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/>
              <a:t>拓扑</a:t>
            </a:r>
            <a:r>
              <a:rPr lang="zh-CN" altLang="en-US"/>
              <a:t>排序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zh-CN" altLang="en-US"/>
              <a:t>在图论中，拓扑排序（Topological Sorting）是一个有向无环图（DAG, Directed Acyclic Graph）的所有顶点的线性序列。</a:t>
            </a:r>
            <a:endParaRPr lang="zh-CN" altLang="en-US"/>
          </a:p>
          <a:p>
            <a:r>
              <a:rPr lang="zh-CN" altLang="en-US"/>
              <a:t>且该序列必须满足下面两个条件：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每个顶点出现且只出现一次。</a:t>
            </a:r>
            <a:endParaRPr lang="zh-CN" altLang="en-US"/>
          </a:p>
          <a:p>
            <a:r>
              <a:rPr lang="zh-CN" altLang="en-US"/>
              <a:t>若存在一条从顶点 A 到顶点 B 的路径，那么在序列中顶点 A 出现在顶点 B 的前面。</a:t>
            </a:r>
            <a:endParaRPr lang="zh-CN" altLang="en-US"/>
          </a:p>
        </p:txBody>
      </p:sp>
      <p:pic>
        <p:nvPicPr>
          <p:cNvPr id="4" name="图片 3"/>
          <p:cNvPicPr/>
          <p:nvPr/>
        </p:nvPicPr>
        <p:blipFill>
          <a:blip r:embed="rId1"/>
          <a:stretch>
            <a:fillRect/>
          </a:stretch>
        </p:blipFill>
        <p:spPr>
          <a:xfrm>
            <a:off x="1294765" y="4362450"/>
            <a:ext cx="3169920" cy="214376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/>
              <a:t>拓扑</a:t>
            </a:r>
            <a:r>
              <a:rPr lang="zh-CN" altLang="en-US"/>
              <a:t>排序</a:t>
            </a:r>
            <a:endParaRPr lang="zh-CN" altLang="en-US"/>
          </a:p>
        </p:txBody>
      </p:sp>
      <p:pic>
        <p:nvPicPr>
          <p:cNvPr id="6" name="图片 5"/>
          <p:cNvPicPr/>
          <p:nvPr/>
        </p:nvPicPr>
        <p:blipFill>
          <a:blip r:embed="rId1"/>
          <a:stretch>
            <a:fillRect/>
          </a:stretch>
        </p:blipFill>
        <p:spPr>
          <a:xfrm>
            <a:off x="608330" y="241300"/>
            <a:ext cx="4272280" cy="637603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/>
              <a:t>单源最短路 Dĳkstra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138680" y="1793240"/>
            <a:ext cx="7494905" cy="840105"/>
          </a:xfrm>
          <a:prstGeom prst="rect">
            <a:avLst/>
          </a:prstGeom>
        </p:spPr>
        <p:txBody>
          <a:bodyPr>
            <a:noAutofit/>
          </a:bodyPr>
          <a:p>
            <a:r>
              <a:rPr lang="zh-CN" altLang="en-US" sz="20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如果有向图的边权值全为正数，那么有</a:t>
            </a:r>
            <a:r>
              <a:rPr lang="en-US" altLang="zh-CN" sz="20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⼀</a:t>
            </a:r>
            <a:r>
              <a:rPr lang="zh-CN" altLang="en-US" sz="20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种复杂度有保证的单源最短路算法</a:t>
            </a:r>
            <a:r>
              <a:rPr lang="en-US" altLang="zh-CN" sz="20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——Dijkstra </a:t>
            </a:r>
            <a:r>
              <a:rPr lang="zh-CN" altLang="en-US" sz="20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算法。它的复杂度是 </a:t>
            </a:r>
            <a:r>
              <a:rPr lang="en-US" altLang="zh-CN" sz="20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O(mlogn)</a:t>
            </a:r>
            <a:r>
              <a:rPr lang="zh-CN" altLang="en-US" sz="2000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lang="zh-CN" altLang="en-US" sz="2000" b="1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24180" y="2685415"/>
            <a:ext cx="6217285" cy="3636010"/>
          </a:xfrm>
          <a:prstGeom prst="rect">
            <a:avLst/>
          </a:prstGeom>
        </p:spPr>
        <p:txBody>
          <a:bodyPr>
            <a:noAutofit/>
          </a:bodyPr>
          <a:p>
            <a:pPr algn="ctr"/>
            <a:r>
              <a:rPr lang="zh-CN" altLang="en-US" sz="2700" b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算法</a:t>
            </a:r>
            <a:r>
              <a:rPr lang="zh-CN" altLang="en-US" sz="2700" b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流程 </a:t>
            </a:r>
            <a:endParaRPr lang="en-US" altLang="zh-CN" sz="2700" b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 b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 </a:t>
            </a:r>
            <a:r>
              <a:rPr lang="zh-CN" altLang="en-US" sz="1600" b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将除源外所有结点当前距离设置为</a:t>
            </a:r>
            <a:r>
              <a:rPr lang="en-US" altLang="zh-CN" sz="1600" b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⽆</a:t>
            </a:r>
            <a:r>
              <a:rPr lang="zh-CN" altLang="en-US" sz="1600" b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穷</a:t>
            </a:r>
            <a:r>
              <a:rPr lang="en-US" altLang="zh-CN" sz="1600" b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⼤</a:t>
            </a:r>
            <a:r>
              <a:rPr lang="zh-CN" altLang="en-US" sz="1600" b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，将源 </a:t>
            </a:r>
            <a:r>
              <a:rPr lang="en-US" altLang="zh-CN" sz="1600" b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 </a:t>
            </a:r>
            <a:r>
              <a:rPr lang="zh-CN" altLang="en-US" sz="1600" b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的当前距离设置为 </a:t>
            </a:r>
            <a:r>
              <a:rPr lang="en-US" altLang="zh-CN" sz="1600" b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0</a:t>
            </a:r>
            <a:r>
              <a:rPr lang="zh-CN" altLang="en-US" sz="1600" b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，将当前节点设置为源 </a:t>
            </a:r>
            <a:r>
              <a:rPr lang="en-US" altLang="zh-CN" sz="1600" b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s</a:t>
            </a:r>
            <a:r>
              <a:rPr lang="zh-CN" altLang="en-US" sz="1600" b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lang="zh-CN" altLang="en-US" sz="1600" b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sz="1600" b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 b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 </a:t>
            </a:r>
            <a:r>
              <a:rPr lang="zh-CN" altLang="en-US" sz="1600" b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从当前结点 </a:t>
            </a:r>
            <a:r>
              <a:rPr lang="en-US" altLang="zh-CN" sz="1600" b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u </a:t>
            </a:r>
            <a:r>
              <a:rPr lang="zh-CN" altLang="en-US" sz="1600" b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开始，找出所有在未访问集合 </a:t>
            </a:r>
            <a:r>
              <a:rPr lang="en-US" altLang="zh-CN" sz="1600" b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T </a:t>
            </a:r>
            <a:r>
              <a:rPr lang="zh-CN" altLang="en-US" sz="1600" b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中与 </a:t>
            </a:r>
            <a:r>
              <a:rPr lang="en-US" altLang="zh-CN" sz="1600" b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u </a:t>
            </a:r>
            <a:r>
              <a:rPr lang="zh-CN" altLang="en-US" sz="1600" b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有边 </a:t>
            </a:r>
            <a:r>
              <a:rPr lang="en-US" altLang="zh-CN" sz="1600" b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(u,v) </a:t>
            </a:r>
            <a:r>
              <a:rPr lang="zh-CN" altLang="en-US" sz="1600" b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的结点 </a:t>
            </a:r>
            <a:r>
              <a:rPr lang="en-US" altLang="zh-CN" sz="1600" b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v</a:t>
            </a:r>
            <a:r>
              <a:rPr lang="zh-CN" altLang="en-US" sz="1600" b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。如果 </a:t>
            </a:r>
            <a:r>
              <a:rPr lang="en-US" altLang="zh-CN" sz="1600" b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dist[u] + w[u][v] &lt; dist[v]</a:t>
            </a:r>
            <a:r>
              <a:rPr lang="zh-CN" altLang="en-US" sz="1600" b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，那么就更新 </a:t>
            </a:r>
            <a:r>
              <a:rPr lang="en-US" altLang="zh-CN" sz="1600" b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dist[v]</a:t>
            </a:r>
            <a:r>
              <a:rPr lang="zh-CN" altLang="en-US" sz="1600" b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lang="zh-CN" altLang="en-US" sz="1600" b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 sz="1600" b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 b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3  </a:t>
            </a:r>
            <a:r>
              <a:rPr lang="zh-CN" altLang="en-US" sz="1600" b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将当前节点从 </a:t>
            </a:r>
            <a:r>
              <a:rPr lang="en-US" altLang="zh-CN" sz="1600" b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T </a:t>
            </a:r>
            <a:r>
              <a:rPr lang="zh-CN" altLang="en-US" sz="1600" b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中删除（打个标记），并且找到在 </a:t>
            </a:r>
            <a:r>
              <a:rPr lang="en-US" altLang="zh-CN" sz="1600" b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T </a:t>
            </a:r>
            <a:r>
              <a:rPr lang="zh-CN" altLang="en-US" sz="1600" b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中 </a:t>
            </a:r>
            <a:r>
              <a:rPr lang="en-US" altLang="zh-CN" sz="1600" b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dist </a:t>
            </a:r>
            <a:r>
              <a:rPr lang="zh-CN" altLang="en-US" sz="1600" b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最</a:t>
            </a:r>
            <a:r>
              <a:rPr lang="en-US" altLang="zh-CN" sz="1600" b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⼩</a:t>
            </a:r>
            <a:r>
              <a:rPr lang="zh-CN" altLang="en-US" sz="1600" b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的结点设置为新的当前节点。</a:t>
            </a:r>
            <a:endParaRPr lang="zh-CN" altLang="en-US" sz="1600" b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 sz="1600" b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sz="1600" b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4  </a:t>
            </a:r>
            <a:r>
              <a:rPr lang="zh-CN" altLang="en-US" sz="1600" b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重复 </a:t>
            </a:r>
            <a:r>
              <a:rPr lang="en-US" altLang="zh-CN" sz="1600" b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(2) </a:t>
            </a:r>
            <a:r>
              <a:rPr lang="zh-CN" altLang="en-US" sz="1600" b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和 </a:t>
            </a:r>
            <a:r>
              <a:rPr lang="en-US" altLang="zh-CN" sz="1600" b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(3) </a:t>
            </a:r>
            <a:r>
              <a:rPr lang="zh-CN" altLang="en-US" sz="1600" b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直到 </a:t>
            </a:r>
            <a:r>
              <a:rPr lang="en-US" altLang="zh-CN" sz="1600" b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T </a:t>
            </a:r>
            <a:r>
              <a:rPr lang="zh-CN" altLang="en-US" sz="1600" b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成为空集。</a:t>
            </a:r>
            <a:endParaRPr lang="zh-CN" altLang="en-US" sz="1600" b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6" name="图片 5"/>
          <p:cNvPicPr/>
          <p:nvPr/>
        </p:nvPicPr>
        <p:blipFill>
          <a:blip r:embed="rId1"/>
          <a:stretch>
            <a:fillRect/>
          </a:stretch>
        </p:blipFill>
        <p:spPr>
          <a:xfrm>
            <a:off x="7196455" y="2760345"/>
            <a:ext cx="4239895" cy="382714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1.xml><?xml version="1.0" encoding="utf-8"?>
<p:tagLst xmlns:p="http://schemas.openxmlformats.org/presentationml/2006/main">
  <p:tag name="commondata" val="eyJoZGlkIjoiZDJmNGViMGYyNDYyMGU1NzdjN2JiYmY3OTgxOTVmZmIifQ==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3563</Words>
  <Application>WPS 演示</Application>
  <PresentationFormat>宽屏</PresentationFormat>
  <Paragraphs>262</Paragraphs>
  <Slides>31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23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55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PingFangSC-Medium</vt:lpstr>
      <vt:lpstr>Segoe Print</vt:lpstr>
      <vt:lpstr>PingFangSC-Regular</vt:lpstr>
      <vt:lpstr>Monaco</vt:lpstr>
      <vt:lpstr>Times-Roman</vt:lpstr>
      <vt:lpstr>HelveticaNeue</vt:lpstr>
      <vt:lpstr>HelveticaNeue-Bold</vt:lpstr>
      <vt:lpstr>Times New Roman</vt:lpstr>
      <vt:lpstr>等线 Light</vt:lpstr>
      <vt:lpstr>HelveticaNeue-Medium</vt:lpstr>
      <vt:lpstr>LucidaGrande</vt:lpstr>
      <vt:lpstr>Fira Mono</vt:lpstr>
      <vt:lpstr>-apple-system</vt:lpstr>
      <vt:lpstr>katex_main</vt:lpstr>
      <vt:lpstr>KaTeX_Math</vt:lpstr>
      <vt:lpstr>Fira Sans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CERC1998. Invitation Cards</vt:lpstr>
      <vt:lpstr>PowerPoint 演示文稿</vt:lpstr>
      <vt:lpstr>PowerPoint 演示文稿</vt:lpstr>
      <vt:lpstr>树的基础性质</vt:lpstr>
      <vt:lpstr>有根树中的一些概念</vt:lpstr>
      <vt:lpstr>有根树中的一些概念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刘鸣晓</cp:lastModifiedBy>
  <cp:revision>172</cp:revision>
  <dcterms:created xsi:type="dcterms:W3CDTF">2019-06-19T02:08:00Z</dcterms:created>
  <dcterms:modified xsi:type="dcterms:W3CDTF">2025-01-17T07:46:07Z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2052-12.1.0.18276</vt:lpwstr>
  </property>
  <property fmtid="{D5CDD505-2E9C-101B-9397-08002B2CF9AE}" pid="3" name="ICV">
    <vt:lpwstr>2C87A89049784A82AE0220572ACEC61F_11</vt:lpwstr>
  </property>
</Properties>
</file>