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07" r:id="rId7"/>
    <p:sldId id="281" r:id="rId8"/>
    <p:sldId id="282" r:id="rId9"/>
    <p:sldId id="314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7DFB4-55D8-4EF8-AE58-8A0040CE7D2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E24355D-34D9-412D-B435-E34FB635F7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Problem Statement:</a:t>
          </a:r>
          <a:endParaRPr lang="en-US"/>
        </a:p>
      </dgm:t>
    </dgm:pt>
    <dgm:pt modelId="{4E918A31-318C-47C5-9EF0-7663DCE16E39}" type="parTrans" cxnId="{5E131DA5-5D16-4748-9632-A17575603955}">
      <dgm:prSet/>
      <dgm:spPr/>
      <dgm:t>
        <a:bodyPr/>
        <a:lstStyle/>
        <a:p>
          <a:endParaRPr lang="en-US"/>
        </a:p>
      </dgm:t>
    </dgm:pt>
    <dgm:pt modelId="{5D380315-CBFE-418D-BC82-5DF00ABC76F1}" type="sibTrans" cxnId="{5E131DA5-5D16-4748-9632-A17575603955}">
      <dgm:prSet/>
      <dgm:spPr/>
      <dgm:t>
        <a:bodyPr/>
        <a:lstStyle/>
        <a:p>
          <a:endParaRPr lang="en-US"/>
        </a:p>
      </dgm:t>
    </dgm:pt>
    <dgm:pt modelId="{80EFF85F-28BD-4285-BDF2-66C224278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consumer finance company wants to identify key factors leading to loan defaults.</a:t>
          </a:r>
        </a:p>
      </dgm:t>
    </dgm:pt>
    <dgm:pt modelId="{5018EA1A-E1ED-40EE-92A3-84701CD54918}" type="parTrans" cxnId="{E7450E61-DF2F-41E8-8EC2-663159C9C250}">
      <dgm:prSet/>
      <dgm:spPr/>
      <dgm:t>
        <a:bodyPr/>
        <a:lstStyle/>
        <a:p>
          <a:endParaRPr lang="en-US"/>
        </a:p>
      </dgm:t>
    </dgm:pt>
    <dgm:pt modelId="{958E96D0-5F57-41FA-AA8F-7DD35FEBEB3C}" type="sibTrans" cxnId="{E7450E61-DF2F-41E8-8EC2-663159C9C250}">
      <dgm:prSet/>
      <dgm:spPr/>
      <dgm:t>
        <a:bodyPr/>
        <a:lstStyle/>
        <a:p>
          <a:endParaRPr lang="en-US"/>
        </a:p>
      </dgm:t>
    </dgm:pt>
    <dgm:pt modelId="{80AB2553-1A81-47D1-B507-B603A2588A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understanding these factors, the company can mitigate financial losses and improve risk assessment.</a:t>
          </a:r>
        </a:p>
      </dgm:t>
    </dgm:pt>
    <dgm:pt modelId="{EA9DF489-D93F-4126-89DC-61CC21676846}" type="parTrans" cxnId="{10DE8095-AFF9-4CFA-954F-53E000E6E56D}">
      <dgm:prSet/>
      <dgm:spPr/>
      <dgm:t>
        <a:bodyPr/>
        <a:lstStyle/>
        <a:p>
          <a:endParaRPr lang="en-US"/>
        </a:p>
      </dgm:t>
    </dgm:pt>
    <dgm:pt modelId="{77DE4098-AFD3-4811-A171-B31E56BA94AF}" type="sibTrans" cxnId="{10DE8095-AFF9-4CFA-954F-53E000E6E56D}">
      <dgm:prSet/>
      <dgm:spPr/>
      <dgm:t>
        <a:bodyPr/>
        <a:lstStyle/>
        <a:p>
          <a:endParaRPr lang="en-US"/>
        </a:p>
      </dgm:t>
    </dgm:pt>
    <dgm:pt modelId="{A13FC7D1-8148-42FA-B155-3711BB9C45C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Analysis Approach:</a:t>
          </a:r>
          <a:endParaRPr lang="en-US"/>
        </a:p>
      </dgm:t>
    </dgm:pt>
    <dgm:pt modelId="{9E3BA4DE-B4B2-4319-A78C-920C52142500}" type="parTrans" cxnId="{20A78667-14FE-430E-A41D-6B89A46EA6A6}">
      <dgm:prSet/>
      <dgm:spPr/>
      <dgm:t>
        <a:bodyPr/>
        <a:lstStyle/>
        <a:p>
          <a:endParaRPr lang="en-US"/>
        </a:p>
      </dgm:t>
    </dgm:pt>
    <dgm:pt modelId="{DEEB9FED-A957-4D3A-82F5-9F7952888707}" type="sibTrans" cxnId="{20A78667-14FE-430E-A41D-6B89A46EA6A6}">
      <dgm:prSet/>
      <dgm:spPr/>
      <dgm:t>
        <a:bodyPr/>
        <a:lstStyle/>
        <a:p>
          <a:endParaRPr lang="en-US"/>
        </a:p>
      </dgm:t>
    </dgm:pt>
    <dgm:pt modelId="{4C43EB79-38F3-4436-9CBF-BBF96FC615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Cleaning:</a:t>
          </a:r>
          <a:r>
            <a:rPr lang="en-US" dirty="0"/>
            <a:t> Handle missing data and standardize formats.</a:t>
          </a:r>
        </a:p>
      </dgm:t>
    </dgm:pt>
    <dgm:pt modelId="{CB2036AB-CE86-45CE-A6A9-AD0FE83E38DC}" type="parTrans" cxnId="{92F66B2B-BFEE-4E27-B6CC-1894D2B83780}">
      <dgm:prSet/>
      <dgm:spPr/>
      <dgm:t>
        <a:bodyPr/>
        <a:lstStyle/>
        <a:p>
          <a:endParaRPr lang="en-US"/>
        </a:p>
      </dgm:t>
    </dgm:pt>
    <dgm:pt modelId="{F0351401-44E3-49F6-9B73-2648DDEBDFCA}" type="sibTrans" cxnId="{92F66B2B-BFEE-4E27-B6CC-1894D2B83780}">
      <dgm:prSet/>
      <dgm:spPr/>
      <dgm:t>
        <a:bodyPr/>
        <a:lstStyle/>
        <a:p>
          <a:endParaRPr lang="en-US"/>
        </a:p>
      </dgm:t>
    </dgm:pt>
    <dgm:pt modelId="{E03DB1CA-5C15-4C87-9B60-7E204DC60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Univariate Analysis:</a:t>
          </a:r>
          <a:r>
            <a:rPr lang="en-US"/>
            <a:t> Understand the distribution of key variables.</a:t>
          </a:r>
        </a:p>
      </dgm:t>
    </dgm:pt>
    <dgm:pt modelId="{A1792501-A12C-43EE-87DF-1FF67E58C13B}" type="parTrans" cxnId="{10139669-35C8-432E-808C-8BB14809F923}">
      <dgm:prSet/>
      <dgm:spPr/>
      <dgm:t>
        <a:bodyPr/>
        <a:lstStyle/>
        <a:p>
          <a:endParaRPr lang="en-US"/>
        </a:p>
      </dgm:t>
    </dgm:pt>
    <dgm:pt modelId="{B08F9460-2A71-41FB-9746-3D78D7B120DB}" type="sibTrans" cxnId="{10139669-35C8-432E-808C-8BB14809F923}">
      <dgm:prSet/>
      <dgm:spPr/>
      <dgm:t>
        <a:bodyPr/>
        <a:lstStyle/>
        <a:p>
          <a:endParaRPr lang="en-US"/>
        </a:p>
      </dgm:t>
    </dgm:pt>
    <dgm:pt modelId="{6ABA943A-9D55-40EE-810C-F66659C76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Bivariate Analysis:</a:t>
          </a:r>
          <a:r>
            <a:rPr lang="en-US"/>
            <a:t> Explore relationships between loan status and key variables.</a:t>
          </a:r>
        </a:p>
      </dgm:t>
    </dgm:pt>
    <dgm:pt modelId="{76654D7A-2595-485B-964F-EADAE636F5CE}" type="parTrans" cxnId="{8BC120B6-6EB8-4A0F-B831-63943697AA40}">
      <dgm:prSet/>
      <dgm:spPr/>
      <dgm:t>
        <a:bodyPr/>
        <a:lstStyle/>
        <a:p>
          <a:endParaRPr lang="en-US"/>
        </a:p>
      </dgm:t>
    </dgm:pt>
    <dgm:pt modelId="{D6F055E8-1447-4CDD-97B0-1F4EBE026191}" type="sibTrans" cxnId="{8BC120B6-6EB8-4A0F-B831-63943697AA40}">
      <dgm:prSet/>
      <dgm:spPr/>
      <dgm:t>
        <a:bodyPr/>
        <a:lstStyle/>
        <a:p>
          <a:endParaRPr lang="en-US"/>
        </a:p>
      </dgm:t>
    </dgm:pt>
    <dgm:pt modelId="{B78CEC52-AC75-4FC5-9392-56CED0FE0D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Multivariate Analysis:</a:t>
          </a:r>
          <a:r>
            <a:rPr lang="en-US"/>
            <a:t> Identify correlations and key drivers of default.</a:t>
          </a:r>
        </a:p>
      </dgm:t>
    </dgm:pt>
    <dgm:pt modelId="{DF216684-7905-4CA4-862E-892663534344}" type="parTrans" cxnId="{C7A1A51D-86D2-4376-8897-A3B4362AFCBB}">
      <dgm:prSet/>
      <dgm:spPr/>
      <dgm:t>
        <a:bodyPr/>
        <a:lstStyle/>
        <a:p>
          <a:endParaRPr lang="en-US"/>
        </a:p>
      </dgm:t>
    </dgm:pt>
    <dgm:pt modelId="{6ACC0ADD-68AF-4F31-8E3C-F2AF578016DE}" type="sibTrans" cxnId="{C7A1A51D-86D2-4376-8897-A3B4362AFCBB}">
      <dgm:prSet/>
      <dgm:spPr/>
      <dgm:t>
        <a:bodyPr/>
        <a:lstStyle/>
        <a:p>
          <a:endParaRPr lang="en-US"/>
        </a:p>
      </dgm:t>
    </dgm:pt>
    <dgm:pt modelId="{57979837-5D0F-4CB0-884A-A1DFF80B418E}" type="pres">
      <dgm:prSet presAssocID="{F9E7DFB4-55D8-4EF8-AE58-8A0040CE7D25}" presName="root" presStyleCnt="0">
        <dgm:presLayoutVars>
          <dgm:dir/>
          <dgm:resizeHandles val="exact"/>
        </dgm:presLayoutVars>
      </dgm:prSet>
      <dgm:spPr/>
    </dgm:pt>
    <dgm:pt modelId="{4A49C0C1-1712-41E7-9A5B-96E0BF37E9E2}" type="pres">
      <dgm:prSet presAssocID="{CE24355D-34D9-412D-B435-E34FB635F714}" presName="compNode" presStyleCnt="0"/>
      <dgm:spPr/>
    </dgm:pt>
    <dgm:pt modelId="{7A20CEB3-FEE0-4433-BF52-4EA03CB14BF5}" type="pres">
      <dgm:prSet presAssocID="{CE24355D-34D9-412D-B435-E34FB635F7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2986EE0-F12D-4BA9-9BC0-AB0D3514A69C}" type="pres">
      <dgm:prSet presAssocID="{CE24355D-34D9-412D-B435-E34FB635F714}" presName="iconSpace" presStyleCnt="0"/>
      <dgm:spPr/>
    </dgm:pt>
    <dgm:pt modelId="{203855B6-35CF-4BDC-BA80-22832D5FECF3}" type="pres">
      <dgm:prSet presAssocID="{CE24355D-34D9-412D-B435-E34FB635F714}" presName="parTx" presStyleLbl="revTx" presStyleIdx="0" presStyleCnt="4">
        <dgm:presLayoutVars>
          <dgm:chMax val="0"/>
          <dgm:chPref val="0"/>
        </dgm:presLayoutVars>
      </dgm:prSet>
      <dgm:spPr/>
    </dgm:pt>
    <dgm:pt modelId="{E3FB2C72-48F9-4968-A9EF-C6FED668560E}" type="pres">
      <dgm:prSet presAssocID="{CE24355D-34D9-412D-B435-E34FB635F714}" presName="txSpace" presStyleCnt="0"/>
      <dgm:spPr/>
    </dgm:pt>
    <dgm:pt modelId="{0DAEFE40-5B28-47F6-8387-5B741736C0A2}" type="pres">
      <dgm:prSet presAssocID="{CE24355D-34D9-412D-B435-E34FB635F714}" presName="desTx" presStyleLbl="revTx" presStyleIdx="1" presStyleCnt="4">
        <dgm:presLayoutVars/>
      </dgm:prSet>
      <dgm:spPr/>
    </dgm:pt>
    <dgm:pt modelId="{04AA7E0F-1207-4005-B6B4-19934FE6701E}" type="pres">
      <dgm:prSet presAssocID="{5D380315-CBFE-418D-BC82-5DF00ABC76F1}" presName="sibTrans" presStyleCnt="0"/>
      <dgm:spPr/>
    </dgm:pt>
    <dgm:pt modelId="{076FB181-09F1-4A83-9DE5-55149D8096EB}" type="pres">
      <dgm:prSet presAssocID="{A13FC7D1-8148-42FA-B155-3711BB9C45CF}" presName="compNode" presStyleCnt="0"/>
      <dgm:spPr/>
    </dgm:pt>
    <dgm:pt modelId="{BB2379AF-CD19-4BD4-A629-9EC01BC7CAF7}" type="pres">
      <dgm:prSet presAssocID="{A13FC7D1-8148-42FA-B155-3711BB9C45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AB6086A1-379B-4A99-B1A0-20808348B32C}" type="pres">
      <dgm:prSet presAssocID="{A13FC7D1-8148-42FA-B155-3711BB9C45CF}" presName="iconSpace" presStyleCnt="0"/>
      <dgm:spPr/>
    </dgm:pt>
    <dgm:pt modelId="{BBC6CABC-0A75-43AB-B41B-272EEADB9186}" type="pres">
      <dgm:prSet presAssocID="{A13FC7D1-8148-42FA-B155-3711BB9C45CF}" presName="parTx" presStyleLbl="revTx" presStyleIdx="2" presStyleCnt="4">
        <dgm:presLayoutVars>
          <dgm:chMax val="0"/>
          <dgm:chPref val="0"/>
        </dgm:presLayoutVars>
      </dgm:prSet>
      <dgm:spPr/>
    </dgm:pt>
    <dgm:pt modelId="{E0BB18E3-B4B2-4758-9C97-17E01DAE8635}" type="pres">
      <dgm:prSet presAssocID="{A13FC7D1-8148-42FA-B155-3711BB9C45CF}" presName="txSpace" presStyleCnt="0"/>
      <dgm:spPr/>
    </dgm:pt>
    <dgm:pt modelId="{A2B80407-3390-43C0-84AC-1671FC869DC6}" type="pres">
      <dgm:prSet presAssocID="{A13FC7D1-8148-42FA-B155-3711BB9C45CF}" presName="desTx" presStyleLbl="revTx" presStyleIdx="3" presStyleCnt="4">
        <dgm:presLayoutVars/>
      </dgm:prSet>
      <dgm:spPr/>
    </dgm:pt>
  </dgm:ptLst>
  <dgm:cxnLst>
    <dgm:cxn modelId="{66208602-6ABB-423D-A201-B43D485A69D0}" type="presOf" srcId="{80AB2553-1A81-47D1-B507-B603A2588AF1}" destId="{0DAEFE40-5B28-47F6-8387-5B741736C0A2}" srcOrd="0" destOrd="1" presId="urn:microsoft.com/office/officeart/2018/2/layout/IconLabelDescriptionList"/>
    <dgm:cxn modelId="{24432A11-07E2-4AF6-96EC-199A3606E8B6}" type="presOf" srcId="{4C43EB79-38F3-4436-9CBF-BBF96FC61548}" destId="{A2B80407-3390-43C0-84AC-1671FC869DC6}" srcOrd="0" destOrd="0" presId="urn:microsoft.com/office/officeart/2018/2/layout/IconLabelDescriptionList"/>
    <dgm:cxn modelId="{388A3813-ED41-43B7-A2DA-85F131A278B9}" type="presOf" srcId="{E03DB1CA-5C15-4C87-9B60-7E204DC60638}" destId="{A2B80407-3390-43C0-84AC-1671FC869DC6}" srcOrd="0" destOrd="1" presId="urn:microsoft.com/office/officeart/2018/2/layout/IconLabelDescriptionList"/>
    <dgm:cxn modelId="{C7A1A51D-86D2-4376-8897-A3B4362AFCBB}" srcId="{A13FC7D1-8148-42FA-B155-3711BB9C45CF}" destId="{B78CEC52-AC75-4FC5-9392-56CED0FE0DEC}" srcOrd="3" destOrd="0" parTransId="{DF216684-7905-4CA4-862E-892663534344}" sibTransId="{6ACC0ADD-68AF-4F31-8E3C-F2AF578016DE}"/>
    <dgm:cxn modelId="{006C0228-A2E0-4979-BF24-00E289140CC6}" type="presOf" srcId="{CE24355D-34D9-412D-B435-E34FB635F714}" destId="{203855B6-35CF-4BDC-BA80-22832D5FECF3}" srcOrd="0" destOrd="0" presId="urn:microsoft.com/office/officeart/2018/2/layout/IconLabelDescriptionList"/>
    <dgm:cxn modelId="{92F66B2B-BFEE-4E27-B6CC-1894D2B83780}" srcId="{A13FC7D1-8148-42FA-B155-3711BB9C45CF}" destId="{4C43EB79-38F3-4436-9CBF-BBF96FC61548}" srcOrd="0" destOrd="0" parTransId="{CB2036AB-CE86-45CE-A6A9-AD0FE83E38DC}" sibTransId="{F0351401-44E3-49F6-9B73-2648DDEBDFCA}"/>
    <dgm:cxn modelId="{E4191560-38A0-4E0A-A663-244E8EDA3875}" type="presOf" srcId="{A13FC7D1-8148-42FA-B155-3711BB9C45CF}" destId="{BBC6CABC-0A75-43AB-B41B-272EEADB9186}" srcOrd="0" destOrd="0" presId="urn:microsoft.com/office/officeart/2018/2/layout/IconLabelDescriptionList"/>
    <dgm:cxn modelId="{E7450E61-DF2F-41E8-8EC2-663159C9C250}" srcId="{CE24355D-34D9-412D-B435-E34FB635F714}" destId="{80EFF85F-28BD-4285-BDF2-66C2242782C7}" srcOrd="0" destOrd="0" parTransId="{5018EA1A-E1ED-40EE-92A3-84701CD54918}" sibTransId="{958E96D0-5F57-41FA-AA8F-7DD35FEBEB3C}"/>
    <dgm:cxn modelId="{3AA96763-9B21-4335-896E-88D408413486}" type="presOf" srcId="{B78CEC52-AC75-4FC5-9392-56CED0FE0DEC}" destId="{A2B80407-3390-43C0-84AC-1671FC869DC6}" srcOrd="0" destOrd="3" presId="urn:microsoft.com/office/officeart/2018/2/layout/IconLabelDescriptionList"/>
    <dgm:cxn modelId="{8B6E9765-F9A4-4D80-8034-040D5B28EA2C}" type="presOf" srcId="{6ABA943A-9D55-40EE-810C-F66659C76576}" destId="{A2B80407-3390-43C0-84AC-1671FC869DC6}" srcOrd="0" destOrd="2" presId="urn:microsoft.com/office/officeart/2018/2/layout/IconLabelDescriptionList"/>
    <dgm:cxn modelId="{20A78667-14FE-430E-A41D-6B89A46EA6A6}" srcId="{F9E7DFB4-55D8-4EF8-AE58-8A0040CE7D25}" destId="{A13FC7D1-8148-42FA-B155-3711BB9C45CF}" srcOrd="1" destOrd="0" parTransId="{9E3BA4DE-B4B2-4319-A78C-920C52142500}" sibTransId="{DEEB9FED-A957-4D3A-82F5-9F7952888707}"/>
    <dgm:cxn modelId="{7204C767-CABE-4087-BA61-450A9FBC863C}" type="presOf" srcId="{F9E7DFB4-55D8-4EF8-AE58-8A0040CE7D25}" destId="{57979837-5D0F-4CB0-884A-A1DFF80B418E}" srcOrd="0" destOrd="0" presId="urn:microsoft.com/office/officeart/2018/2/layout/IconLabelDescriptionList"/>
    <dgm:cxn modelId="{10139669-35C8-432E-808C-8BB14809F923}" srcId="{A13FC7D1-8148-42FA-B155-3711BB9C45CF}" destId="{E03DB1CA-5C15-4C87-9B60-7E204DC60638}" srcOrd="1" destOrd="0" parTransId="{A1792501-A12C-43EE-87DF-1FF67E58C13B}" sibTransId="{B08F9460-2A71-41FB-9746-3D78D7B120DB}"/>
    <dgm:cxn modelId="{10DE8095-AFF9-4CFA-954F-53E000E6E56D}" srcId="{CE24355D-34D9-412D-B435-E34FB635F714}" destId="{80AB2553-1A81-47D1-B507-B603A2588AF1}" srcOrd="1" destOrd="0" parTransId="{EA9DF489-D93F-4126-89DC-61CC21676846}" sibTransId="{77DE4098-AFD3-4811-A171-B31E56BA94AF}"/>
    <dgm:cxn modelId="{5E131DA5-5D16-4748-9632-A17575603955}" srcId="{F9E7DFB4-55D8-4EF8-AE58-8A0040CE7D25}" destId="{CE24355D-34D9-412D-B435-E34FB635F714}" srcOrd="0" destOrd="0" parTransId="{4E918A31-318C-47C5-9EF0-7663DCE16E39}" sibTransId="{5D380315-CBFE-418D-BC82-5DF00ABC76F1}"/>
    <dgm:cxn modelId="{8BC120B6-6EB8-4A0F-B831-63943697AA40}" srcId="{A13FC7D1-8148-42FA-B155-3711BB9C45CF}" destId="{6ABA943A-9D55-40EE-810C-F66659C76576}" srcOrd="2" destOrd="0" parTransId="{76654D7A-2595-485B-964F-EADAE636F5CE}" sibTransId="{D6F055E8-1447-4CDD-97B0-1F4EBE026191}"/>
    <dgm:cxn modelId="{D982C5CC-CD83-47AB-BBAB-C6F205368B88}" type="presOf" srcId="{80EFF85F-28BD-4285-BDF2-66C2242782C7}" destId="{0DAEFE40-5B28-47F6-8387-5B741736C0A2}" srcOrd="0" destOrd="0" presId="urn:microsoft.com/office/officeart/2018/2/layout/IconLabelDescriptionList"/>
    <dgm:cxn modelId="{CF84F831-2DD4-419B-A92F-F01ACD59AA50}" type="presParOf" srcId="{57979837-5D0F-4CB0-884A-A1DFF80B418E}" destId="{4A49C0C1-1712-41E7-9A5B-96E0BF37E9E2}" srcOrd="0" destOrd="0" presId="urn:microsoft.com/office/officeart/2018/2/layout/IconLabelDescriptionList"/>
    <dgm:cxn modelId="{6A90CDA8-84E6-411B-9086-046F1DCFC187}" type="presParOf" srcId="{4A49C0C1-1712-41E7-9A5B-96E0BF37E9E2}" destId="{7A20CEB3-FEE0-4433-BF52-4EA03CB14BF5}" srcOrd="0" destOrd="0" presId="urn:microsoft.com/office/officeart/2018/2/layout/IconLabelDescriptionList"/>
    <dgm:cxn modelId="{463E2649-E1E8-4DA4-ADD2-B37CAD9B9EFA}" type="presParOf" srcId="{4A49C0C1-1712-41E7-9A5B-96E0BF37E9E2}" destId="{F2986EE0-F12D-4BA9-9BC0-AB0D3514A69C}" srcOrd="1" destOrd="0" presId="urn:microsoft.com/office/officeart/2018/2/layout/IconLabelDescriptionList"/>
    <dgm:cxn modelId="{C3F165CB-D0C7-40CE-8991-E15930764874}" type="presParOf" srcId="{4A49C0C1-1712-41E7-9A5B-96E0BF37E9E2}" destId="{203855B6-35CF-4BDC-BA80-22832D5FECF3}" srcOrd="2" destOrd="0" presId="urn:microsoft.com/office/officeart/2018/2/layout/IconLabelDescriptionList"/>
    <dgm:cxn modelId="{9D938E90-A20D-4666-A250-BC6D591CA473}" type="presParOf" srcId="{4A49C0C1-1712-41E7-9A5B-96E0BF37E9E2}" destId="{E3FB2C72-48F9-4968-A9EF-C6FED668560E}" srcOrd="3" destOrd="0" presId="urn:microsoft.com/office/officeart/2018/2/layout/IconLabelDescriptionList"/>
    <dgm:cxn modelId="{263F767C-67BE-487C-894E-6C75316C60E1}" type="presParOf" srcId="{4A49C0C1-1712-41E7-9A5B-96E0BF37E9E2}" destId="{0DAEFE40-5B28-47F6-8387-5B741736C0A2}" srcOrd="4" destOrd="0" presId="urn:microsoft.com/office/officeart/2018/2/layout/IconLabelDescriptionList"/>
    <dgm:cxn modelId="{93F009C1-428D-43DA-915F-3FEBD0118D95}" type="presParOf" srcId="{57979837-5D0F-4CB0-884A-A1DFF80B418E}" destId="{04AA7E0F-1207-4005-B6B4-19934FE6701E}" srcOrd="1" destOrd="0" presId="urn:microsoft.com/office/officeart/2018/2/layout/IconLabelDescriptionList"/>
    <dgm:cxn modelId="{B9C1EB0B-52C6-4097-A298-24309F8E5EE7}" type="presParOf" srcId="{57979837-5D0F-4CB0-884A-A1DFF80B418E}" destId="{076FB181-09F1-4A83-9DE5-55149D8096EB}" srcOrd="2" destOrd="0" presId="urn:microsoft.com/office/officeart/2018/2/layout/IconLabelDescriptionList"/>
    <dgm:cxn modelId="{329E62C3-544B-4B66-8915-F0839F9077F5}" type="presParOf" srcId="{076FB181-09F1-4A83-9DE5-55149D8096EB}" destId="{BB2379AF-CD19-4BD4-A629-9EC01BC7CAF7}" srcOrd="0" destOrd="0" presId="urn:microsoft.com/office/officeart/2018/2/layout/IconLabelDescriptionList"/>
    <dgm:cxn modelId="{6C37F6B7-50B5-40D2-A6D2-934C61981598}" type="presParOf" srcId="{076FB181-09F1-4A83-9DE5-55149D8096EB}" destId="{AB6086A1-379B-4A99-B1A0-20808348B32C}" srcOrd="1" destOrd="0" presId="urn:microsoft.com/office/officeart/2018/2/layout/IconLabelDescriptionList"/>
    <dgm:cxn modelId="{456CD1C3-F4E6-4F64-81C6-2FE815F07092}" type="presParOf" srcId="{076FB181-09F1-4A83-9DE5-55149D8096EB}" destId="{BBC6CABC-0A75-43AB-B41B-272EEADB9186}" srcOrd="2" destOrd="0" presId="urn:microsoft.com/office/officeart/2018/2/layout/IconLabelDescriptionList"/>
    <dgm:cxn modelId="{D9835455-6B46-490D-ADAA-55AD9897BA12}" type="presParOf" srcId="{076FB181-09F1-4A83-9DE5-55149D8096EB}" destId="{E0BB18E3-B4B2-4758-9C97-17E01DAE8635}" srcOrd="3" destOrd="0" presId="urn:microsoft.com/office/officeart/2018/2/layout/IconLabelDescriptionList"/>
    <dgm:cxn modelId="{442BF1C1-784D-49D6-A2B0-D5B5FFD42EB9}" type="presParOf" srcId="{076FB181-09F1-4A83-9DE5-55149D8096EB}" destId="{A2B80407-3390-43C0-84AC-1671FC869DC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0CEB3-FEE0-4433-BF52-4EA03CB14BF5}">
      <dsp:nvSpPr>
        <dsp:cNvPr id="0" name=""/>
        <dsp:cNvSpPr/>
      </dsp:nvSpPr>
      <dsp:spPr>
        <a:xfrm>
          <a:off x="566984" y="0"/>
          <a:ext cx="1509048" cy="1457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855B6-35CF-4BDC-BA80-22832D5FECF3}">
      <dsp:nvSpPr>
        <dsp:cNvPr id="0" name=""/>
        <dsp:cNvSpPr/>
      </dsp:nvSpPr>
      <dsp:spPr>
        <a:xfrm>
          <a:off x="566984" y="1620968"/>
          <a:ext cx="4311566" cy="624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kern="1200"/>
            <a:t>Problem Statement:</a:t>
          </a:r>
          <a:endParaRPr lang="en-US" sz="3400" kern="1200"/>
        </a:p>
      </dsp:txBody>
      <dsp:txXfrm>
        <a:off x="566984" y="1620968"/>
        <a:ext cx="4311566" cy="624504"/>
      </dsp:txXfrm>
    </dsp:sp>
    <dsp:sp modelId="{0DAEFE40-5B28-47F6-8387-5B741736C0A2}">
      <dsp:nvSpPr>
        <dsp:cNvPr id="0" name=""/>
        <dsp:cNvSpPr/>
      </dsp:nvSpPr>
      <dsp:spPr>
        <a:xfrm>
          <a:off x="566984" y="2321655"/>
          <a:ext cx="4311566" cy="1626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consumer finance company wants to identify key factors leading to loan defaults.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By understanding these factors, the company can mitigate financial losses and improve risk assessment.</a:t>
          </a:r>
        </a:p>
      </dsp:txBody>
      <dsp:txXfrm>
        <a:off x="566984" y="2321655"/>
        <a:ext cx="4311566" cy="1626901"/>
      </dsp:txXfrm>
    </dsp:sp>
    <dsp:sp modelId="{BB2379AF-CD19-4BD4-A629-9EC01BC7CAF7}">
      <dsp:nvSpPr>
        <dsp:cNvPr id="0" name=""/>
        <dsp:cNvSpPr/>
      </dsp:nvSpPr>
      <dsp:spPr>
        <a:xfrm>
          <a:off x="5633075" y="0"/>
          <a:ext cx="1509048" cy="1457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6CABC-0A75-43AB-B41B-272EEADB9186}">
      <dsp:nvSpPr>
        <dsp:cNvPr id="0" name=""/>
        <dsp:cNvSpPr/>
      </dsp:nvSpPr>
      <dsp:spPr>
        <a:xfrm>
          <a:off x="5633075" y="1620968"/>
          <a:ext cx="4311566" cy="624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kern="1200"/>
            <a:t>Analysis Approach:</a:t>
          </a:r>
          <a:endParaRPr lang="en-US" sz="3400" kern="1200"/>
        </a:p>
      </dsp:txBody>
      <dsp:txXfrm>
        <a:off x="5633075" y="1620968"/>
        <a:ext cx="4311566" cy="624504"/>
      </dsp:txXfrm>
    </dsp:sp>
    <dsp:sp modelId="{A2B80407-3390-43C0-84AC-1671FC869DC6}">
      <dsp:nvSpPr>
        <dsp:cNvPr id="0" name=""/>
        <dsp:cNvSpPr/>
      </dsp:nvSpPr>
      <dsp:spPr>
        <a:xfrm>
          <a:off x="5633075" y="2321655"/>
          <a:ext cx="4311566" cy="1626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Cleaning:</a:t>
          </a:r>
          <a:r>
            <a:rPr lang="en-US" sz="1700" kern="1200" dirty="0"/>
            <a:t> Handle missing data and standardize formats.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Univariate Analysis:</a:t>
          </a:r>
          <a:r>
            <a:rPr lang="en-US" sz="1700" kern="1200"/>
            <a:t> Understand the distribution of key variables.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Bivariate Analysis:</a:t>
          </a:r>
          <a:r>
            <a:rPr lang="en-US" sz="1700" kern="1200"/>
            <a:t> Explore relationships between loan status and key variables.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Multivariate Analysis:</a:t>
          </a:r>
          <a:r>
            <a:rPr lang="en-US" sz="1700" kern="1200"/>
            <a:t> Identify correlations and key drivers of default.</a:t>
          </a:r>
        </a:p>
      </dsp:txBody>
      <dsp:txXfrm>
        <a:off x="5633075" y="2321655"/>
        <a:ext cx="4311566" cy="1626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kern="1200" cap="all" baseline="0" dirty="0">
                <a:latin typeface="+mj-lt"/>
                <a:ea typeface="+mj-ea"/>
                <a:cs typeface="+mj-cs"/>
              </a:rPr>
              <a:t>EDA Loan Default Analysis </a:t>
            </a:r>
            <a:br>
              <a:rPr lang="en-US" b="1" kern="1200" cap="all" baseline="0" dirty="0">
                <a:latin typeface="+mj-lt"/>
                <a:ea typeface="+mj-ea"/>
                <a:cs typeface="+mj-cs"/>
              </a:rPr>
            </a:br>
            <a:endParaRPr lang="en-US" b="1" kern="1200" cap="all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B86C3-EF70-33C3-2330-8F453F39A1A6}"/>
              </a:ext>
            </a:extLst>
          </p:cNvPr>
          <p:cNvSpPr txBox="1"/>
          <p:nvPr/>
        </p:nvSpPr>
        <p:spPr>
          <a:xfrm>
            <a:off x="914400" y="2834640"/>
            <a:ext cx="6583680" cy="320734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400" dirty="0">
                <a:solidFill>
                  <a:schemeClr val="accent6"/>
                </a:solidFill>
              </a:rPr>
              <a:t>Analyzing the Key Factors Influencing Loan Defaults</a:t>
            </a:r>
            <a:br>
              <a:rPr lang="en-US" sz="2400" dirty="0">
                <a:solidFill>
                  <a:schemeClr val="accent6"/>
                </a:solidFill>
              </a:rPr>
            </a:b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BY : Abhinav Jha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D1E5842-0D89-D364-99AD-A6F755EC4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Problem Statement &amp; Analysis 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3DA0092-F71E-86B0-81AE-51D3EB94D2B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5773128"/>
              </p:ext>
            </p:extLst>
          </p:nvPr>
        </p:nvGraphicFramePr>
        <p:xfrm>
          <a:off x="914400" y="2316067"/>
          <a:ext cx="10511627" cy="394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r>
              <a:rPr lang="en-IN" dirty="0"/>
              <a:t>Univariate Analysis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929DD4-6021-E3F2-1873-299141E1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4" y="2469503"/>
            <a:ext cx="5829147" cy="3628642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295A0FE-FF6F-047C-2C23-1C78EAE8EED4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7940842" y="2303028"/>
            <a:ext cx="3485184" cy="396159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The univariate analysis focused on understanding the distribution of key variables like: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Loan Amount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Interest Rate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Debt-to-Income Ratio (DTI)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Months Since Last Delinquency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These distributions provide insights into the common ranges and outliers. 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F2EA96C-4F9D-3E41-B2B7-351618BBD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anchor="b">
            <a:normAutofit/>
          </a:bodyPr>
          <a:lstStyle/>
          <a:p>
            <a:r>
              <a:rPr lang="en-IN" dirty="0"/>
              <a:t>Bivariate Analysis</a:t>
            </a:r>
            <a:endParaRPr lang="en-US" dirty="0"/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AA3778F-401C-E476-B8FC-C907707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6528DC-D75A-5486-2FA2-256E07DA79A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58952" y="2286000"/>
            <a:ext cx="3932237" cy="356708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The bivariate analysis explored the relationship between loan status and variables such as: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Loan Amount vs. Loan Status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Interest Rate vs. Loan Status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DTI vs. Loan Status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Months Since Last Delinquency vs. Loan Status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Key Insight: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Higher interest rates and higher DTI ratios are associated with a greater likelihood of loan defaults.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79A9936-C70F-A5A1-0317-D2F572639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5183187" y="1365975"/>
            <a:ext cx="6242839" cy="3870559"/>
          </a:xfrm>
          <a:noFill/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 anchor="b">
            <a:normAutofit/>
          </a:bodyPr>
          <a:lstStyle/>
          <a:p>
            <a:r>
              <a:rPr lang="en-IN" dirty="0"/>
              <a:t>Correlation Analysis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0658AA-03FD-24FD-D4CD-366FD6A310A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550564" y="2331958"/>
            <a:ext cx="2975217" cy="370426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The multivariate analysis involved generating a correlation heatmap to identify relationships between variables: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Moderate positive correlation between interest rates and DTI ratios.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Slight positive correlation between loan amount and interest rate.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These insights can help in predicting the likelihood of defaults.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6E1A1-6D3E-E4CE-89D3-4F3C0C52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56" y="2331791"/>
            <a:ext cx="6177289" cy="3721817"/>
          </a:xfrm>
          <a:prstGeom prst="rect">
            <a:avLst/>
          </a:prstGeom>
          <a:noFill/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Key Insights &amp; Recommendations</a:t>
            </a:r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/>
              <a:t>Key Insights:</a:t>
            </a:r>
            <a:endParaRPr lang="en-US"/>
          </a:p>
          <a:p>
            <a:pPr marL="11430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Higher interest rates and DTI ratios are significant indicators of loan defaults.</a:t>
            </a:r>
          </a:p>
          <a:p>
            <a:pPr marL="11430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Recent delinquencies are strong predictors of future defaults.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/>
              <a:t>Recommendations:</a:t>
            </a:r>
            <a:endParaRPr lang="en-US"/>
          </a:p>
          <a:p>
            <a:pPr marL="11430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Adjust lending criteria based on DTI ratios and interest rates.</a:t>
            </a:r>
          </a:p>
          <a:p>
            <a:pPr marL="11430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Consider recent delinquency history when evaluating loan applications.</a:t>
            </a:r>
          </a:p>
          <a:p>
            <a:pPr marL="11430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Implement risk-based pricing to mitigate potential losses.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{B68E6077-CD3A-4B44-AE3E-C9BB2BDDA470}tf78438558_win32</Template>
  <TotalTime>16</TotalTime>
  <Words>314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EDA Loan Default Analysis  </vt:lpstr>
      <vt:lpstr>Problem Statement &amp; Analysis Approach</vt:lpstr>
      <vt:lpstr>Univariate Analysis</vt:lpstr>
      <vt:lpstr>Bivariate Analysis</vt:lpstr>
      <vt:lpstr>Correlation Analysis</vt:lpstr>
      <vt:lpstr>Key 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Abhinav Jha</dc:creator>
  <cp:lastModifiedBy>Abhinav Jha</cp:lastModifiedBy>
  <cp:revision>1</cp:revision>
  <dcterms:created xsi:type="dcterms:W3CDTF">2024-08-21T11:27:04Z</dcterms:created>
  <dcterms:modified xsi:type="dcterms:W3CDTF">2024-08-21T11:43:11Z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