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77" r:id="rId5"/>
    <p:sldId id="279" r:id="rId6"/>
    <p:sldId id="260" r:id="rId7"/>
    <p:sldId id="271" r:id="rId8"/>
    <p:sldId id="280" r:id="rId9"/>
    <p:sldId id="276" r:id="rId10"/>
    <p:sldId id="278" r:id="rId11"/>
    <p:sldId id="281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6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0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7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3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3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2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4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4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3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8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a blue flower">
            <a:extLst>
              <a:ext uri="{FF2B5EF4-FFF2-40B4-BE49-F238E27FC236}">
                <a16:creationId xmlns:a16="http://schemas.microsoft.com/office/drawing/2014/main" id="{18EE7437-4185-0501-7A1F-3C8B230293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8" b="5276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FC89C0-764A-4B45-89D5-65F8596FF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Alpha Anywhere 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E32FF-8933-42FC-B727-2F763D941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May 4, 2022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2614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ngerprints exposed on glass">
            <a:extLst>
              <a:ext uri="{FF2B5EF4-FFF2-40B4-BE49-F238E27FC236}">
                <a16:creationId xmlns:a16="http://schemas.microsoft.com/office/drawing/2014/main" id="{312E701F-D8DA-9036-E290-1B92428CC8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" b="191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Managing Users and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spc="200"/>
              <a:t>Create a UI to manage users &amp; assign groups</a:t>
            </a:r>
          </a:p>
          <a:p>
            <a:pPr marL="0" indent="0">
              <a:buNone/>
            </a:pPr>
            <a:r>
              <a:rPr lang="en-US" b="1" spc="200">
                <a:solidFill>
                  <a:schemeClr val="accent1"/>
                </a:solidFill>
              </a:rPr>
              <a:t>Seed users &amp; groups</a:t>
            </a:r>
          </a:p>
          <a:p>
            <a:pPr marL="0" indent="0">
              <a:buNone/>
            </a:pPr>
            <a:r>
              <a:rPr lang="en-US" b="1" spc="200"/>
              <a:t>Updating groups</a:t>
            </a:r>
          </a:p>
          <a:p>
            <a:pPr marL="0" indent="0">
              <a:buNone/>
            </a:pPr>
            <a:r>
              <a:rPr lang="en-US" b="1" spc="200"/>
              <a:t>Integrating the new security ux templates into an existing app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71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crophone and piano">
            <a:extLst>
              <a:ext uri="{FF2B5EF4-FFF2-40B4-BE49-F238E27FC236}">
                <a16:creationId xmlns:a16="http://schemas.microsoft.com/office/drawing/2014/main" id="{C1370019-DDC5-096C-D5D5-629DED2828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22C43-110D-B3E5-DC06-42D254AC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Live Demo!</a:t>
            </a:r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olourful envelopes">
            <a:extLst>
              <a:ext uri="{FF2B5EF4-FFF2-40B4-BE49-F238E27FC236}">
                <a16:creationId xmlns:a16="http://schemas.microsoft.com/office/drawing/2014/main" id="{A9D540DF-EF0C-E763-1B83-5DD1439FE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45" r="1" b="7846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7FA38-E37B-4486-9BFB-09D47D7C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Questions? </a:t>
            </a:r>
          </a:p>
        </p:txBody>
      </p: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79FF-62FA-4784-AB56-8B035785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guides@alphasoftware.com</a:t>
            </a: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7" name="!!footer rectangle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545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D77A8-CDCD-4B8D-B0AF-73980562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Webinar Schedule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135068-A357-4E7A-A2A8-D5B0DF2B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/>
              <a:t>May 11 - What is CORS</a:t>
            </a:r>
          </a:p>
          <a:p>
            <a:r>
              <a:rPr lang="en-US" sz="2400"/>
              <a:t>May 18 - UX Component Watch Events</a:t>
            </a:r>
          </a:p>
          <a:p>
            <a:r>
              <a:rPr lang="en-US" sz="2400"/>
              <a:t>May 25 - Panels, Layouts, and Navigation</a:t>
            </a:r>
          </a:p>
          <a:p>
            <a:r>
              <a:rPr lang="en-US" sz="2400"/>
              <a:t>June 1 - TBD</a:t>
            </a:r>
          </a:p>
        </p:txBody>
      </p:sp>
    </p:spTree>
    <p:extLst>
      <p:ext uri="{BB962C8B-B14F-4D97-AF65-F5344CB8AC3E}">
        <p14:creationId xmlns:p14="http://schemas.microsoft.com/office/powerpoint/2010/main" val="4056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a calendar with a red pen on top">
            <a:extLst>
              <a:ext uri="{FF2B5EF4-FFF2-40B4-BE49-F238E27FC236}">
                <a16:creationId xmlns:a16="http://schemas.microsoft.com/office/drawing/2014/main" id="{006CB031-1A2F-46B7-A916-56BB08693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359B1-3515-4538-AF7B-15BABE22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Alpha DevCon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E363-8186-4DD6-8B44-07110D61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>
                <a:solidFill>
                  <a:schemeClr val="tx1"/>
                </a:solidFill>
              </a:rPr>
              <a:t>OCTOBER 18 - 22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>
                <a:solidFill>
                  <a:schemeClr val="tx1"/>
                </a:solidFill>
              </a:rPr>
              <a:t>REGISTER AT </a:t>
            </a:r>
            <a:r>
              <a:rPr lang="en-US" sz="2800">
                <a:solidFill>
                  <a:srgbClr val="FFFF00"/>
                </a:solidFill>
              </a:rPr>
              <a:t>www.alphasoftware.com/devcon2022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813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359B1-3515-4538-AF7B-15BABE22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This could be YOU!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8D2960-BDCA-BFF2-7970-DE12A30B5063}"/>
              </a:ext>
            </a:extLst>
          </p:cNvPr>
          <p:cNvGrpSpPr/>
          <p:nvPr/>
        </p:nvGrpSpPr>
        <p:grpSpPr>
          <a:xfrm>
            <a:off x="4635095" y="10"/>
            <a:ext cx="7556889" cy="6857990"/>
            <a:chOff x="4635095" y="10"/>
            <a:chExt cx="7556889" cy="6857990"/>
          </a:xfrm>
        </p:grpSpPr>
        <p:pic>
          <p:nvPicPr>
            <p:cNvPr id="10" name="Picture 9" descr="Microphone on stage in front of red curtain">
              <a:extLst>
                <a:ext uri="{FF2B5EF4-FFF2-40B4-BE49-F238E27FC236}">
                  <a16:creationId xmlns:a16="http://schemas.microsoft.com/office/drawing/2014/main" id="{B87E1F43-4DB2-89F3-6C06-D7B8D7943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0" r="13270"/>
            <a:stretch/>
          </p:blipFill>
          <p:spPr>
            <a:xfrm>
              <a:off x="4635095" y="10"/>
              <a:ext cx="7556889" cy="6857990"/>
            </a:xfrm>
            <a:prstGeom prst="rect">
              <a:avLst/>
            </a:prstGeom>
          </p:spPr>
        </p:pic>
        <p:pic>
          <p:nvPicPr>
            <p:cNvPr id="1028" name="Picture 4" descr="Free photo Presenting Welcome Showing Silhouette Businesswoman - Max Pixel">
              <a:extLst>
                <a:ext uri="{FF2B5EF4-FFF2-40B4-BE49-F238E27FC236}">
                  <a16:creationId xmlns:a16="http://schemas.microsoft.com/office/drawing/2014/main" id="{FA4B8DBE-F0E2-E997-FAA2-12440A93A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8900" y="2065239"/>
              <a:ext cx="2237370" cy="4474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651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01619-F035-AEB7-B327-F9BC35A21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>
            <a:normAutofit/>
          </a:bodyPr>
          <a:lstStyle/>
          <a:p>
            <a:r>
              <a:rPr lang="en-US"/>
              <a:t>Security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CC9E1-16AE-EA92-2AD0-D1BDB2E84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/>
              <a:t>Managing Users and Groups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6FD22459-80F0-3FDE-A05A-04E1422AD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407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Framework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288E696-7385-AC46-521D-C497735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/>
              <a:t>Validates access credentials befor serving a request (web page, component, etc)</a:t>
            </a:r>
          </a:p>
          <a:p>
            <a:r>
              <a:rPr lang="en-US"/>
              <a:t>3 Access Categories: </a:t>
            </a:r>
            <a:r>
              <a:rPr lang="en-US">
                <a:solidFill>
                  <a:srgbClr val="00B050"/>
                </a:solidFill>
              </a:rPr>
              <a:t>Always Allowed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Always Denied</a:t>
            </a:r>
            <a:r>
              <a:rPr lang="en-US"/>
              <a:t>, and </a:t>
            </a:r>
            <a:r>
              <a:rPr lang="en-US">
                <a:solidFill>
                  <a:schemeClr val="accent1"/>
                </a:solidFill>
              </a:rPr>
              <a:t>Requires Login</a:t>
            </a:r>
          </a:p>
          <a:p>
            <a:r>
              <a:rPr lang="en-US">
                <a:solidFill>
                  <a:schemeClr val="accent1"/>
                </a:solidFill>
              </a:rPr>
              <a:t>Requires Login</a:t>
            </a:r>
            <a:r>
              <a:rPr lang="en-US" b="1"/>
              <a:t>: </a:t>
            </a:r>
            <a:r>
              <a:rPr lang="en-US"/>
              <a:t>Access determined by the logged in user's group memebership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/>
          </a:p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7C0E04-A1DA-AC5F-E757-C7E5D80A6159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2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Security Feature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/>
              <a:t>Login/Logout</a:t>
            </a:r>
          </a:p>
          <a:p>
            <a:r>
              <a:rPr lang="en-US"/>
              <a:t>Users/Roles</a:t>
            </a:r>
          </a:p>
          <a:p>
            <a:r>
              <a:rPr lang="en-US"/>
              <a:t>Account Locking</a:t>
            </a:r>
          </a:p>
          <a:p>
            <a:r>
              <a:rPr lang="en-US"/>
              <a:t>Forgot Password/Reset Password</a:t>
            </a:r>
          </a:p>
          <a:p>
            <a:r>
              <a:rPr lang="en-US"/>
              <a:t>Restrict access to Pages, Components, Controls, or Fields</a:t>
            </a:r>
          </a:p>
        </p:txBody>
      </p:sp>
      <p:pic>
        <p:nvPicPr>
          <p:cNvPr id="6" name="Picture 5" descr="Illuminated server room panel">
            <a:extLst>
              <a:ext uri="{FF2B5EF4-FFF2-40B4-BE49-F238E27FC236}">
                <a16:creationId xmlns:a16="http://schemas.microsoft.com/office/drawing/2014/main" id="{C5215D1E-2322-148D-15F9-506160530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5" r="31076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2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Security Feature Overview</a:t>
            </a:r>
          </a:p>
        </p:txBody>
      </p:sp>
      <p:pic>
        <p:nvPicPr>
          <p:cNvPr id="6" name="Picture 5" descr="Illuminated server room panel">
            <a:extLst>
              <a:ext uri="{FF2B5EF4-FFF2-40B4-BE49-F238E27FC236}">
                <a16:creationId xmlns:a16="http://schemas.microsoft.com/office/drawing/2014/main" id="{C5215D1E-2322-148D-15F9-506160530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5" r="31075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Two-factor Auth</a:t>
            </a:r>
          </a:p>
          <a:p>
            <a:r>
              <a:rPr lang="en-US">
                <a:solidFill>
                  <a:srgbClr val="FFFFFF"/>
                </a:solidFill>
              </a:rPr>
              <a:t>Persistent Login</a:t>
            </a:r>
          </a:p>
          <a:p>
            <a:r>
              <a:rPr lang="en-US">
                <a:solidFill>
                  <a:srgbClr val="FFFFFF"/>
                </a:solidFill>
              </a:rPr>
              <a:t>Alternative Login</a:t>
            </a:r>
          </a:p>
          <a:p>
            <a:r>
              <a:rPr lang="en-US">
                <a:solidFill>
                  <a:srgbClr val="FFFFFF"/>
                </a:solidFill>
              </a:rPr>
              <a:t>Extended User Info - for extra details</a:t>
            </a:r>
          </a:p>
          <a:p>
            <a:r>
              <a:rPr lang="en-US">
                <a:solidFill>
                  <a:srgbClr val="FFFFFF"/>
                </a:solidFill>
              </a:rPr>
              <a:t>API for server-side scripts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6446838"/>
            <a:ext cx="247227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072D1439-572D-4F80-986D-559E323D9945}" type="datetime1">
              <a:rPr lang="en-US" smtClean="0"/>
              <a:pPr algn="l">
                <a:spcAft>
                  <a:spcPts val="600"/>
                </a:spcAft>
              </a:pPr>
              <a:t>5/11/2022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23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Users and Groups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/>
              <a:t>User</a:t>
            </a:r>
          </a:p>
          <a:p>
            <a:pPr lvl="1"/>
            <a:r>
              <a:rPr lang="en-US"/>
              <a:t>An account with a username and password used to log into your application</a:t>
            </a:r>
          </a:p>
          <a:p>
            <a:r>
              <a:rPr lang="en-US"/>
              <a:t>Group</a:t>
            </a:r>
          </a:p>
          <a:p>
            <a:pPr lvl="1"/>
            <a:r>
              <a:rPr lang="en-US"/>
              <a:t>Also called "Role"</a:t>
            </a:r>
          </a:p>
          <a:p>
            <a:pPr lvl="1"/>
            <a:r>
              <a:rPr lang="en-US"/>
              <a:t>Is assigned to one or more Users</a:t>
            </a:r>
          </a:p>
          <a:p>
            <a:pPr lvl="1"/>
            <a:r>
              <a:rPr lang="en-US"/>
              <a:t>Used to restrict access to a page, component, or control in the development environment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7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4718</TotalTime>
  <Words>239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Univers</vt:lpstr>
      <vt:lpstr>Univers Condensed</vt:lpstr>
      <vt:lpstr>RetrospectVTI</vt:lpstr>
      <vt:lpstr>Alpha Anywhere Q&amp;A</vt:lpstr>
      <vt:lpstr>Webinar Schedule</vt:lpstr>
      <vt:lpstr>Alpha DevCon 2022</vt:lpstr>
      <vt:lpstr>This could be YOU!</vt:lpstr>
      <vt:lpstr>Security Framework</vt:lpstr>
      <vt:lpstr>Security Framework</vt:lpstr>
      <vt:lpstr>Security Feature Overview</vt:lpstr>
      <vt:lpstr>Security Feature Overview</vt:lpstr>
      <vt:lpstr>Users and Groups</vt:lpstr>
      <vt:lpstr>Managing Users and Groups</vt:lpstr>
      <vt:lpstr>Live Demo!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Anywhere Q&amp;A</dc:title>
  <dc:creator>Sarah Mitchell</dc:creator>
  <cp:lastModifiedBy>Sarah Mitchell</cp:lastModifiedBy>
  <cp:revision>7</cp:revision>
  <dcterms:created xsi:type="dcterms:W3CDTF">2022-03-30T16:49:31Z</dcterms:created>
  <dcterms:modified xsi:type="dcterms:W3CDTF">2022-05-11T13:11:36Z</dcterms:modified>
</cp:coreProperties>
</file>