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79" r:id="rId5"/>
    <p:sldId id="297" r:id="rId6"/>
    <p:sldId id="281" r:id="rId7"/>
    <p:sldId id="282" r:id="rId8"/>
    <p:sldId id="283" r:id="rId9"/>
    <p:sldId id="280" r:id="rId10"/>
    <p:sldId id="285" r:id="rId11"/>
    <p:sldId id="284" r:id="rId12"/>
    <p:sldId id="286" r:id="rId13"/>
    <p:sldId id="287" r:id="rId14"/>
    <p:sldId id="293" r:id="rId15"/>
    <p:sldId id="296" r:id="rId16"/>
    <p:sldId id="294" r:id="rId17"/>
    <p:sldId id="295" r:id="rId18"/>
    <p:sldId id="288" r:id="rId19"/>
    <p:sldId id="290" r:id="rId20"/>
    <p:sldId id="289" r:id="rId21"/>
    <p:sldId id="292" r:id="rId22"/>
    <p:sldId id="291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988FD-3B27-4400-9C10-02F4B759089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0815A3-3F81-4BD4-A3AC-50B9B4BEDF09}">
      <dgm:prSet/>
      <dgm:spPr/>
      <dgm:t>
        <a:bodyPr/>
        <a:lstStyle/>
        <a:p>
          <a:r>
            <a:rPr lang="en-US"/>
            <a:t>Ensure</a:t>
          </a:r>
        </a:p>
      </dgm:t>
    </dgm:pt>
    <dgm:pt modelId="{8B35888B-9262-48B6-9267-A05D3CCD8D28}" type="parTrans" cxnId="{95D052CE-F00B-4A5A-8EBB-7B2185121F2A}">
      <dgm:prSet/>
      <dgm:spPr/>
      <dgm:t>
        <a:bodyPr/>
        <a:lstStyle/>
        <a:p>
          <a:endParaRPr lang="en-US"/>
        </a:p>
      </dgm:t>
    </dgm:pt>
    <dgm:pt modelId="{31F30C9B-0B45-4AB6-A03D-29EC68048641}" type="sibTrans" cxnId="{95D052CE-F00B-4A5A-8EBB-7B2185121F2A}">
      <dgm:prSet/>
      <dgm:spPr/>
      <dgm:t>
        <a:bodyPr/>
        <a:lstStyle/>
        <a:p>
          <a:endParaRPr lang="en-US"/>
        </a:p>
      </dgm:t>
    </dgm:pt>
    <dgm:pt modelId="{5D8CB856-039D-4CE8-8B49-7FB85AB114F8}">
      <dgm:prSet/>
      <dgm:spPr/>
      <dgm:t>
        <a:bodyPr/>
        <a:lstStyle/>
        <a:p>
          <a:r>
            <a:rPr lang="en-US"/>
            <a:t>Ensure Proper Configuration</a:t>
          </a:r>
        </a:p>
      </dgm:t>
    </dgm:pt>
    <dgm:pt modelId="{73190B66-DBD4-46C9-A41E-370DEB78682B}" type="parTrans" cxnId="{56E023E2-A76D-470A-8A4D-D6CAEF126777}">
      <dgm:prSet/>
      <dgm:spPr/>
      <dgm:t>
        <a:bodyPr/>
        <a:lstStyle/>
        <a:p>
          <a:endParaRPr lang="en-US"/>
        </a:p>
      </dgm:t>
    </dgm:pt>
    <dgm:pt modelId="{587DCDDD-2636-45BA-A1B2-AD6F574A4110}" type="sibTrans" cxnId="{56E023E2-A76D-470A-8A4D-D6CAEF126777}">
      <dgm:prSet/>
      <dgm:spPr/>
      <dgm:t>
        <a:bodyPr/>
        <a:lstStyle/>
        <a:p>
          <a:endParaRPr lang="en-US"/>
        </a:p>
      </dgm:t>
    </dgm:pt>
    <dgm:pt modelId="{F80360B6-0B60-4B6F-BF8A-56DA0DF03D13}">
      <dgm:prSet/>
      <dgm:spPr/>
      <dgm:t>
        <a:bodyPr/>
        <a:lstStyle/>
        <a:p>
          <a:r>
            <a:rPr lang="en-US"/>
            <a:t>Use</a:t>
          </a:r>
        </a:p>
      </dgm:t>
    </dgm:pt>
    <dgm:pt modelId="{70C500FB-03C0-4D34-8591-BACBE53384AF}" type="parTrans" cxnId="{C6743B93-D73D-4E3A-B610-33C983CBE208}">
      <dgm:prSet/>
      <dgm:spPr/>
      <dgm:t>
        <a:bodyPr/>
        <a:lstStyle/>
        <a:p>
          <a:endParaRPr lang="en-US"/>
        </a:p>
      </dgm:t>
    </dgm:pt>
    <dgm:pt modelId="{5845503A-D1C0-4105-9EF5-39F79E2713D6}" type="sibTrans" cxnId="{C6743B93-D73D-4E3A-B610-33C983CBE208}">
      <dgm:prSet/>
      <dgm:spPr/>
      <dgm:t>
        <a:bodyPr/>
        <a:lstStyle/>
        <a:p>
          <a:endParaRPr lang="en-US"/>
        </a:p>
      </dgm:t>
    </dgm:pt>
    <dgm:pt modelId="{651EDFEA-0E81-4CCD-90A7-B401BEDEE1E1}">
      <dgm:prSet/>
      <dgm:spPr/>
      <dgm:t>
        <a:bodyPr/>
        <a:lstStyle/>
        <a:p>
          <a:r>
            <a:rPr lang="en-US"/>
            <a:t>Use a Whitelist to restrict access to trusted sites</a:t>
          </a:r>
        </a:p>
      </dgm:t>
    </dgm:pt>
    <dgm:pt modelId="{237390A6-26FD-4C4A-9675-618503D2E9C4}" type="parTrans" cxnId="{6250C5E3-B0FE-40EA-9348-FB71E0600CB1}">
      <dgm:prSet/>
      <dgm:spPr/>
      <dgm:t>
        <a:bodyPr/>
        <a:lstStyle/>
        <a:p>
          <a:endParaRPr lang="en-US"/>
        </a:p>
      </dgm:t>
    </dgm:pt>
    <dgm:pt modelId="{2C2D4968-CC5C-439A-A649-5F87D82B59C9}" type="sibTrans" cxnId="{6250C5E3-B0FE-40EA-9348-FB71E0600CB1}">
      <dgm:prSet/>
      <dgm:spPr/>
      <dgm:t>
        <a:bodyPr/>
        <a:lstStyle/>
        <a:p>
          <a:endParaRPr lang="en-US"/>
        </a:p>
      </dgm:t>
    </dgm:pt>
    <dgm:pt modelId="{88496341-E4AD-4EC9-A422-D2BEA4C8F97C}">
      <dgm:prSet/>
      <dgm:spPr/>
      <dgm:t>
        <a:bodyPr/>
        <a:lstStyle/>
        <a:p>
          <a:r>
            <a:rPr lang="en-US"/>
            <a:t>Avoid</a:t>
          </a:r>
        </a:p>
      </dgm:t>
    </dgm:pt>
    <dgm:pt modelId="{0BEC5C4C-FB4E-4986-A414-2BA22286AA5F}" type="parTrans" cxnId="{B87E8387-3FBA-4834-A24C-05412D9A58F6}">
      <dgm:prSet/>
      <dgm:spPr/>
      <dgm:t>
        <a:bodyPr/>
        <a:lstStyle/>
        <a:p>
          <a:endParaRPr lang="en-US"/>
        </a:p>
      </dgm:t>
    </dgm:pt>
    <dgm:pt modelId="{3597C1DF-BE10-4AB3-B6CE-48194AA96BD0}" type="sibTrans" cxnId="{B87E8387-3FBA-4834-A24C-05412D9A58F6}">
      <dgm:prSet/>
      <dgm:spPr/>
      <dgm:t>
        <a:bodyPr/>
        <a:lstStyle/>
        <a:p>
          <a:endParaRPr lang="en-US"/>
        </a:p>
      </dgm:t>
    </dgm:pt>
    <dgm:pt modelId="{9356D830-7FA7-44BA-A391-24BEA391D8C0}">
      <dgm:prSet/>
      <dgm:spPr/>
      <dgm:t>
        <a:bodyPr/>
        <a:lstStyle/>
        <a:p>
          <a:r>
            <a:rPr lang="en-US"/>
            <a:t>Avoid using Access-Control-Allow-Origin: null</a:t>
          </a:r>
        </a:p>
      </dgm:t>
    </dgm:pt>
    <dgm:pt modelId="{94A34758-9D6F-4D55-B7F3-F3B401C270A3}" type="parTrans" cxnId="{208329DF-56C9-4B49-9768-8848AE3EF1F3}">
      <dgm:prSet/>
      <dgm:spPr/>
      <dgm:t>
        <a:bodyPr/>
        <a:lstStyle/>
        <a:p>
          <a:endParaRPr lang="en-US"/>
        </a:p>
      </dgm:t>
    </dgm:pt>
    <dgm:pt modelId="{3A9B2D4D-33B5-498A-9E2A-06E8A93BBB0E}" type="sibTrans" cxnId="{208329DF-56C9-4B49-9768-8848AE3EF1F3}">
      <dgm:prSet/>
      <dgm:spPr/>
      <dgm:t>
        <a:bodyPr/>
        <a:lstStyle/>
        <a:p>
          <a:endParaRPr lang="en-US"/>
        </a:p>
      </dgm:t>
    </dgm:pt>
    <dgm:pt modelId="{7569B00D-54F7-49BA-A8BD-56599914BFB7}">
      <dgm:prSet/>
      <dgm:spPr/>
      <dgm:t>
        <a:bodyPr/>
        <a:lstStyle/>
        <a:p>
          <a:r>
            <a:rPr lang="en-US"/>
            <a:t>Avoid</a:t>
          </a:r>
        </a:p>
      </dgm:t>
    </dgm:pt>
    <dgm:pt modelId="{42ADD488-8C1B-43CD-8A58-9BB15CCC79AB}" type="parTrans" cxnId="{A89F4A07-F917-4745-A082-9F29F1C72BC3}">
      <dgm:prSet/>
      <dgm:spPr/>
      <dgm:t>
        <a:bodyPr/>
        <a:lstStyle/>
        <a:p>
          <a:endParaRPr lang="en-US"/>
        </a:p>
      </dgm:t>
    </dgm:pt>
    <dgm:pt modelId="{3F374106-05C5-40C1-9966-2C949CB58CA2}" type="sibTrans" cxnId="{A89F4A07-F917-4745-A082-9F29F1C72BC3}">
      <dgm:prSet/>
      <dgm:spPr/>
      <dgm:t>
        <a:bodyPr/>
        <a:lstStyle/>
        <a:p>
          <a:endParaRPr lang="en-US"/>
        </a:p>
      </dgm:t>
    </dgm:pt>
    <dgm:pt modelId="{844C13AB-78D9-4036-BB4C-328A6E5AB37E}">
      <dgm:prSet/>
      <dgm:spPr/>
      <dgm:t>
        <a:bodyPr/>
        <a:lstStyle/>
        <a:p>
          <a:r>
            <a:rPr lang="en-US"/>
            <a:t>Avoid using Access-Control-Allow-Origin: * on Internal Networks</a:t>
          </a:r>
        </a:p>
      </dgm:t>
    </dgm:pt>
    <dgm:pt modelId="{497FCB9D-683E-4EC2-B177-E143F3FFE262}" type="parTrans" cxnId="{1E69FE03-D434-4F61-8DAA-053504065F9E}">
      <dgm:prSet/>
      <dgm:spPr/>
      <dgm:t>
        <a:bodyPr/>
        <a:lstStyle/>
        <a:p>
          <a:endParaRPr lang="en-US"/>
        </a:p>
      </dgm:t>
    </dgm:pt>
    <dgm:pt modelId="{89731557-7949-4074-9A85-26F24FCD70F4}" type="sibTrans" cxnId="{1E69FE03-D434-4F61-8DAA-053504065F9E}">
      <dgm:prSet/>
      <dgm:spPr/>
      <dgm:t>
        <a:bodyPr/>
        <a:lstStyle/>
        <a:p>
          <a:endParaRPr lang="en-US"/>
        </a:p>
      </dgm:t>
    </dgm:pt>
    <dgm:pt modelId="{2823E62F-3A79-4402-8A79-6C11DA6B69DE}" type="pres">
      <dgm:prSet presAssocID="{289988FD-3B27-4400-9C10-02F4B7590899}" presName="Name0" presStyleCnt="0">
        <dgm:presLayoutVars>
          <dgm:dir/>
          <dgm:animLvl val="lvl"/>
          <dgm:resizeHandles val="exact"/>
        </dgm:presLayoutVars>
      </dgm:prSet>
      <dgm:spPr/>
    </dgm:pt>
    <dgm:pt modelId="{710BC066-D35F-4CD5-9DC5-6D4DCB8C6C31}" type="pres">
      <dgm:prSet presAssocID="{C30815A3-3F81-4BD4-A3AC-50B9B4BEDF09}" presName="linNode" presStyleCnt="0"/>
      <dgm:spPr/>
    </dgm:pt>
    <dgm:pt modelId="{4E18D853-B5D2-4E8D-82BE-148B6E49CF0A}" type="pres">
      <dgm:prSet presAssocID="{C30815A3-3F81-4BD4-A3AC-50B9B4BEDF0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BC405C1-1D63-4076-9BFC-30BEAB4FF2E7}" type="pres">
      <dgm:prSet presAssocID="{C30815A3-3F81-4BD4-A3AC-50B9B4BEDF09}" presName="descendantText" presStyleLbl="alignAccFollowNode1" presStyleIdx="0" presStyleCnt="4">
        <dgm:presLayoutVars>
          <dgm:bulletEnabled/>
        </dgm:presLayoutVars>
      </dgm:prSet>
      <dgm:spPr/>
    </dgm:pt>
    <dgm:pt modelId="{AEA72991-5DD9-4E71-99BF-06B9E9D22B31}" type="pres">
      <dgm:prSet presAssocID="{31F30C9B-0B45-4AB6-A03D-29EC68048641}" presName="sp" presStyleCnt="0"/>
      <dgm:spPr/>
    </dgm:pt>
    <dgm:pt modelId="{97DEE06F-20FB-4C2E-A818-9F346E7FE64D}" type="pres">
      <dgm:prSet presAssocID="{F80360B6-0B60-4B6F-BF8A-56DA0DF03D13}" presName="linNode" presStyleCnt="0"/>
      <dgm:spPr/>
    </dgm:pt>
    <dgm:pt modelId="{E56AA297-D20D-4656-97C5-9EC81DB78E6B}" type="pres">
      <dgm:prSet presAssocID="{F80360B6-0B60-4B6F-BF8A-56DA0DF03D1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664128DA-659A-4906-8CBB-6C49EDA4C7E0}" type="pres">
      <dgm:prSet presAssocID="{F80360B6-0B60-4B6F-BF8A-56DA0DF03D13}" presName="descendantText" presStyleLbl="alignAccFollowNode1" presStyleIdx="1" presStyleCnt="4">
        <dgm:presLayoutVars>
          <dgm:bulletEnabled/>
        </dgm:presLayoutVars>
      </dgm:prSet>
      <dgm:spPr/>
    </dgm:pt>
    <dgm:pt modelId="{7F5C95C0-62C8-4B0E-A53A-6BB9C1A0B8E2}" type="pres">
      <dgm:prSet presAssocID="{5845503A-D1C0-4105-9EF5-39F79E2713D6}" presName="sp" presStyleCnt="0"/>
      <dgm:spPr/>
    </dgm:pt>
    <dgm:pt modelId="{1838413B-BC1C-408D-BE2B-170DD8F45EF9}" type="pres">
      <dgm:prSet presAssocID="{88496341-E4AD-4EC9-A422-D2BEA4C8F97C}" presName="linNode" presStyleCnt="0"/>
      <dgm:spPr/>
    </dgm:pt>
    <dgm:pt modelId="{C332AC14-2B3E-42C4-9750-AC33BAF83D4E}" type="pres">
      <dgm:prSet presAssocID="{88496341-E4AD-4EC9-A422-D2BEA4C8F97C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8E31B83-801E-4AD5-BA17-2A0BB9AEE756}" type="pres">
      <dgm:prSet presAssocID="{88496341-E4AD-4EC9-A422-D2BEA4C8F97C}" presName="descendantText" presStyleLbl="alignAccFollowNode1" presStyleIdx="2" presStyleCnt="4">
        <dgm:presLayoutVars>
          <dgm:bulletEnabled/>
        </dgm:presLayoutVars>
      </dgm:prSet>
      <dgm:spPr/>
    </dgm:pt>
    <dgm:pt modelId="{54557543-F647-4C15-BBC3-39DF4AE3AAF2}" type="pres">
      <dgm:prSet presAssocID="{3597C1DF-BE10-4AB3-B6CE-48194AA96BD0}" presName="sp" presStyleCnt="0"/>
      <dgm:spPr/>
    </dgm:pt>
    <dgm:pt modelId="{92F6F0D4-80FC-483B-82D9-D6E72203E0C3}" type="pres">
      <dgm:prSet presAssocID="{7569B00D-54F7-49BA-A8BD-56599914BFB7}" presName="linNode" presStyleCnt="0"/>
      <dgm:spPr/>
    </dgm:pt>
    <dgm:pt modelId="{5EFBA340-2833-4275-AB9A-18511DB895FE}" type="pres">
      <dgm:prSet presAssocID="{7569B00D-54F7-49BA-A8BD-56599914BFB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A23D33A-2462-4DB6-BB91-215B65397615}" type="pres">
      <dgm:prSet presAssocID="{7569B00D-54F7-49BA-A8BD-56599914BFB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1E69FE03-D434-4F61-8DAA-053504065F9E}" srcId="{7569B00D-54F7-49BA-A8BD-56599914BFB7}" destId="{844C13AB-78D9-4036-BB4C-328A6E5AB37E}" srcOrd="0" destOrd="0" parTransId="{497FCB9D-683E-4EC2-B177-E143F3FFE262}" sibTransId="{89731557-7949-4074-9A85-26F24FCD70F4}"/>
    <dgm:cxn modelId="{A89F4A07-F917-4745-A082-9F29F1C72BC3}" srcId="{289988FD-3B27-4400-9C10-02F4B7590899}" destId="{7569B00D-54F7-49BA-A8BD-56599914BFB7}" srcOrd="3" destOrd="0" parTransId="{42ADD488-8C1B-43CD-8A58-9BB15CCC79AB}" sibTransId="{3F374106-05C5-40C1-9966-2C949CB58CA2}"/>
    <dgm:cxn modelId="{03AAC013-B1D8-4FBE-A60F-B9C04458685A}" type="presOf" srcId="{844C13AB-78D9-4036-BB4C-328A6E5AB37E}" destId="{2A23D33A-2462-4DB6-BB91-215B65397615}" srcOrd="0" destOrd="0" presId="urn:microsoft.com/office/officeart/2016/7/layout/VerticalSolidActionList"/>
    <dgm:cxn modelId="{73551A2E-8D2D-420A-A143-B6D4BA27A368}" type="presOf" srcId="{F80360B6-0B60-4B6F-BF8A-56DA0DF03D13}" destId="{E56AA297-D20D-4656-97C5-9EC81DB78E6B}" srcOrd="0" destOrd="0" presId="urn:microsoft.com/office/officeart/2016/7/layout/VerticalSolidActionList"/>
    <dgm:cxn modelId="{1A71F262-51CF-436A-81B2-70A7657104C5}" type="presOf" srcId="{9356D830-7FA7-44BA-A391-24BEA391D8C0}" destId="{48E31B83-801E-4AD5-BA17-2A0BB9AEE756}" srcOrd="0" destOrd="0" presId="urn:microsoft.com/office/officeart/2016/7/layout/VerticalSolidActionList"/>
    <dgm:cxn modelId="{CF9CC948-C933-4FCB-B52E-DC7E8F6CFC2B}" type="presOf" srcId="{651EDFEA-0E81-4CCD-90A7-B401BEDEE1E1}" destId="{664128DA-659A-4906-8CBB-6C49EDA4C7E0}" srcOrd="0" destOrd="0" presId="urn:microsoft.com/office/officeart/2016/7/layout/VerticalSolidActionList"/>
    <dgm:cxn modelId="{F1FA9F7E-D779-4E5A-B325-AD6905FE49F1}" type="presOf" srcId="{C30815A3-3F81-4BD4-A3AC-50B9B4BEDF09}" destId="{4E18D853-B5D2-4E8D-82BE-148B6E49CF0A}" srcOrd="0" destOrd="0" presId="urn:microsoft.com/office/officeart/2016/7/layout/VerticalSolidActionList"/>
    <dgm:cxn modelId="{B87E8387-3FBA-4834-A24C-05412D9A58F6}" srcId="{289988FD-3B27-4400-9C10-02F4B7590899}" destId="{88496341-E4AD-4EC9-A422-D2BEA4C8F97C}" srcOrd="2" destOrd="0" parTransId="{0BEC5C4C-FB4E-4986-A414-2BA22286AA5F}" sibTransId="{3597C1DF-BE10-4AB3-B6CE-48194AA96BD0}"/>
    <dgm:cxn modelId="{C6743B93-D73D-4E3A-B610-33C983CBE208}" srcId="{289988FD-3B27-4400-9C10-02F4B7590899}" destId="{F80360B6-0B60-4B6F-BF8A-56DA0DF03D13}" srcOrd="1" destOrd="0" parTransId="{70C500FB-03C0-4D34-8591-BACBE53384AF}" sibTransId="{5845503A-D1C0-4105-9EF5-39F79E2713D6}"/>
    <dgm:cxn modelId="{48BE43AB-54F4-4646-81A1-72472268B321}" type="presOf" srcId="{7569B00D-54F7-49BA-A8BD-56599914BFB7}" destId="{5EFBA340-2833-4275-AB9A-18511DB895FE}" srcOrd="0" destOrd="0" presId="urn:microsoft.com/office/officeart/2016/7/layout/VerticalSolidActionList"/>
    <dgm:cxn modelId="{7BD7A7AC-2CE7-4E0A-A29F-0357CBFC7DA7}" type="presOf" srcId="{289988FD-3B27-4400-9C10-02F4B7590899}" destId="{2823E62F-3A79-4402-8A79-6C11DA6B69DE}" srcOrd="0" destOrd="0" presId="urn:microsoft.com/office/officeart/2016/7/layout/VerticalSolidActionList"/>
    <dgm:cxn modelId="{95D052CE-F00B-4A5A-8EBB-7B2185121F2A}" srcId="{289988FD-3B27-4400-9C10-02F4B7590899}" destId="{C30815A3-3F81-4BD4-A3AC-50B9B4BEDF09}" srcOrd="0" destOrd="0" parTransId="{8B35888B-9262-48B6-9267-A05D3CCD8D28}" sibTransId="{31F30C9B-0B45-4AB6-A03D-29EC68048641}"/>
    <dgm:cxn modelId="{C1A1FED1-22AF-4741-8F9B-13802CD5D313}" type="presOf" srcId="{5D8CB856-039D-4CE8-8B49-7FB85AB114F8}" destId="{9BC405C1-1D63-4076-9BFC-30BEAB4FF2E7}" srcOrd="0" destOrd="0" presId="urn:microsoft.com/office/officeart/2016/7/layout/VerticalSolidActionList"/>
    <dgm:cxn modelId="{76787DD7-3C4A-4857-AB54-955B3DE09C1E}" type="presOf" srcId="{88496341-E4AD-4EC9-A422-D2BEA4C8F97C}" destId="{C332AC14-2B3E-42C4-9750-AC33BAF83D4E}" srcOrd="0" destOrd="0" presId="urn:microsoft.com/office/officeart/2016/7/layout/VerticalSolidActionList"/>
    <dgm:cxn modelId="{208329DF-56C9-4B49-9768-8848AE3EF1F3}" srcId="{88496341-E4AD-4EC9-A422-D2BEA4C8F97C}" destId="{9356D830-7FA7-44BA-A391-24BEA391D8C0}" srcOrd="0" destOrd="0" parTransId="{94A34758-9D6F-4D55-B7F3-F3B401C270A3}" sibTransId="{3A9B2D4D-33B5-498A-9E2A-06E8A93BBB0E}"/>
    <dgm:cxn modelId="{56E023E2-A76D-470A-8A4D-D6CAEF126777}" srcId="{C30815A3-3F81-4BD4-A3AC-50B9B4BEDF09}" destId="{5D8CB856-039D-4CE8-8B49-7FB85AB114F8}" srcOrd="0" destOrd="0" parTransId="{73190B66-DBD4-46C9-A41E-370DEB78682B}" sibTransId="{587DCDDD-2636-45BA-A1B2-AD6F574A4110}"/>
    <dgm:cxn modelId="{6250C5E3-B0FE-40EA-9348-FB71E0600CB1}" srcId="{F80360B6-0B60-4B6F-BF8A-56DA0DF03D13}" destId="{651EDFEA-0E81-4CCD-90A7-B401BEDEE1E1}" srcOrd="0" destOrd="0" parTransId="{237390A6-26FD-4C4A-9675-618503D2E9C4}" sibTransId="{2C2D4968-CC5C-439A-A649-5F87D82B59C9}"/>
    <dgm:cxn modelId="{E40210D7-CA77-4FD6-9109-330393973267}" type="presParOf" srcId="{2823E62F-3A79-4402-8A79-6C11DA6B69DE}" destId="{710BC066-D35F-4CD5-9DC5-6D4DCB8C6C31}" srcOrd="0" destOrd="0" presId="urn:microsoft.com/office/officeart/2016/7/layout/VerticalSolidActionList"/>
    <dgm:cxn modelId="{F8162C75-E7A8-416D-8EFD-9FFB2F132DE3}" type="presParOf" srcId="{710BC066-D35F-4CD5-9DC5-6D4DCB8C6C31}" destId="{4E18D853-B5D2-4E8D-82BE-148B6E49CF0A}" srcOrd="0" destOrd="0" presId="urn:microsoft.com/office/officeart/2016/7/layout/VerticalSolidActionList"/>
    <dgm:cxn modelId="{D08ADEB4-982C-45C7-9C1C-ACC35A6437D8}" type="presParOf" srcId="{710BC066-D35F-4CD5-9DC5-6D4DCB8C6C31}" destId="{9BC405C1-1D63-4076-9BFC-30BEAB4FF2E7}" srcOrd="1" destOrd="0" presId="urn:microsoft.com/office/officeart/2016/7/layout/VerticalSolidActionList"/>
    <dgm:cxn modelId="{097C1D52-E397-4941-B1B4-518DB0681F05}" type="presParOf" srcId="{2823E62F-3A79-4402-8A79-6C11DA6B69DE}" destId="{AEA72991-5DD9-4E71-99BF-06B9E9D22B31}" srcOrd="1" destOrd="0" presId="urn:microsoft.com/office/officeart/2016/7/layout/VerticalSolidActionList"/>
    <dgm:cxn modelId="{B6CF7AC7-ADB7-4F84-AF92-9A31542C8CF9}" type="presParOf" srcId="{2823E62F-3A79-4402-8A79-6C11DA6B69DE}" destId="{97DEE06F-20FB-4C2E-A818-9F346E7FE64D}" srcOrd="2" destOrd="0" presId="urn:microsoft.com/office/officeart/2016/7/layout/VerticalSolidActionList"/>
    <dgm:cxn modelId="{958CF7B9-DB22-4358-8040-DBE81AD5250D}" type="presParOf" srcId="{97DEE06F-20FB-4C2E-A818-9F346E7FE64D}" destId="{E56AA297-D20D-4656-97C5-9EC81DB78E6B}" srcOrd="0" destOrd="0" presId="urn:microsoft.com/office/officeart/2016/7/layout/VerticalSolidActionList"/>
    <dgm:cxn modelId="{F250E1A9-B67E-4DB7-8DBE-7FD4E0167A4B}" type="presParOf" srcId="{97DEE06F-20FB-4C2E-A818-9F346E7FE64D}" destId="{664128DA-659A-4906-8CBB-6C49EDA4C7E0}" srcOrd="1" destOrd="0" presId="urn:microsoft.com/office/officeart/2016/7/layout/VerticalSolidActionList"/>
    <dgm:cxn modelId="{58998B7A-7AE6-4143-A5A9-47091B0BC7E2}" type="presParOf" srcId="{2823E62F-3A79-4402-8A79-6C11DA6B69DE}" destId="{7F5C95C0-62C8-4B0E-A53A-6BB9C1A0B8E2}" srcOrd="3" destOrd="0" presId="urn:microsoft.com/office/officeart/2016/7/layout/VerticalSolidActionList"/>
    <dgm:cxn modelId="{A1843F9C-4E61-416B-9D2F-E32BE39903A1}" type="presParOf" srcId="{2823E62F-3A79-4402-8A79-6C11DA6B69DE}" destId="{1838413B-BC1C-408D-BE2B-170DD8F45EF9}" srcOrd="4" destOrd="0" presId="urn:microsoft.com/office/officeart/2016/7/layout/VerticalSolidActionList"/>
    <dgm:cxn modelId="{1E1FD0C0-4548-43F6-B636-7EAD281DD199}" type="presParOf" srcId="{1838413B-BC1C-408D-BE2B-170DD8F45EF9}" destId="{C332AC14-2B3E-42C4-9750-AC33BAF83D4E}" srcOrd="0" destOrd="0" presId="urn:microsoft.com/office/officeart/2016/7/layout/VerticalSolidActionList"/>
    <dgm:cxn modelId="{9CAEA09A-2F60-4E6B-ADB7-6A51DCC00A93}" type="presParOf" srcId="{1838413B-BC1C-408D-BE2B-170DD8F45EF9}" destId="{48E31B83-801E-4AD5-BA17-2A0BB9AEE756}" srcOrd="1" destOrd="0" presId="urn:microsoft.com/office/officeart/2016/7/layout/VerticalSolidActionList"/>
    <dgm:cxn modelId="{3D7171CC-4C55-4406-874F-2E6C7D89ED90}" type="presParOf" srcId="{2823E62F-3A79-4402-8A79-6C11DA6B69DE}" destId="{54557543-F647-4C15-BBC3-39DF4AE3AAF2}" srcOrd="5" destOrd="0" presId="urn:microsoft.com/office/officeart/2016/7/layout/VerticalSolidActionList"/>
    <dgm:cxn modelId="{75A84CD1-5437-4C69-884E-A173242E28DC}" type="presParOf" srcId="{2823E62F-3A79-4402-8A79-6C11DA6B69DE}" destId="{92F6F0D4-80FC-483B-82D9-D6E72203E0C3}" srcOrd="6" destOrd="0" presId="urn:microsoft.com/office/officeart/2016/7/layout/VerticalSolidActionList"/>
    <dgm:cxn modelId="{627C4C61-1EEE-4778-9D4A-24B5C98A50E2}" type="presParOf" srcId="{92F6F0D4-80FC-483B-82D9-D6E72203E0C3}" destId="{5EFBA340-2833-4275-AB9A-18511DB895FE}" srcOrd="0" destOrd="0" presId="urn:microsoft.com/office/officeart/2016/7/layout/VerticalSolidActionList"/>
    <dgm:cxn modelId="{3E74C272-93F6-40F1-9409-727B153283AB}" type="presParOf" srcId="{92F6F0D4-80FC-483B-82D9-D6E72203E0C3}" destId="{2A23D33A-2462-4DB6-BB91-215B6539761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05C1-1D63-4076-9BFC-30BEAB4FF2E7}">
      <dsp:nvSpPr>
        <dsp:cNvPr id="0" name=""/>
        <dsp:cNvSpPr/>
      </dsp:nvSpPr>
      <dsp:spPr>
        <a:xfrm>
          <a:off x="2011680" y="1735"/>
          <a:ext cx="8046720" cy="8989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8322" rIns="156129" bIns="228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 Proper Configuration</a:t>
          </a:r>
        </a:p>
      </dsp:txBody>
      <dsp:txXfrm>
        <a:off x="2011680" y="1735"/>
        <a:ext cx="8046720" cy="898904"/>
      </dsp:txXfrm>
    </dsp:sp>
    <dsp:sp modelId="{4E18D853-B5D2-4E8D-82BE-148B6E49CF0A}">
      <dsp:nvSpPr>
        <dsp:cNvPr id="0" name=""/>
        <dsp:cNvSpPr/>
      </dsp:nvSpPr>
      <dsp:spPr>
        <a:xfrm>
          <a:off x="0" y="1735"/>
          <a:ext cx="2011680" cy="89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8792" rIns="106451" bIns="887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Ensure</a:t>
          </a:r>
        </a:p>
      </dsp:txBody>
      <dsp:txXfrm>
        <a:off x="0" y="1735"/>
        <a:ext cx="2011680" cy="898904"/>
      </dsp:txXfrm>
    </dsp:sp>
    <dsp:sp modelId="{664128DA-659A-4906-8CBB-6C49EDA4C7E0}">
      <dsp:nvSpPr>
        <dsp:cNvPr id="0" name=""/>
        <dsp:cNvSpPr/>
      </dsp:nvSpPr>
      <dsp:spPr>
        <a:xfrm>
          <a:off x="2011680" y="954574"/>
          <a:ext cx="8046720" cy="8989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8322" rIns="156129" bIns="228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 Whitelist to restrict access to trusted sites</a:t>
          </a:r>
        </a:p>
      </dsp:txBody>
      <dsp:txXfrm>
        <a:off x="2011680" y="954574"/>
        <a:ext cx="8046720" cy="898904"/>
      </dsp:txXfrm>
    </dsp:sp>
    <dsp:sp modelId="{E56AA297-D20D-4656-97C5-9EC81DB78E6B}">
      <dsp:nvSpPr>
        <dsp:cNvPr id="0" name=""/>
        <dsp:cNvSpPr/>
      </dsp:nvSpPr>
      <dsp:spPr>
        <a:xfrm>
          <a:off x="0" y="954574"/>
          <a:ext cx="2011680" cy="89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8792" rIns="106451" bIns="887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</a:t>
          </a:r>
        </a:p>
      </dsp:txBody>
      <dsp:txXfrm>
        <a:off x="0" y="954574"/>
        <a:ext cx="2011680" cy="898904"/>
      </dsp:txXfrm>
    </dsp:sp>
    <dsp:sp modelId="{48E31B83-801E-4AD5-BA17-2A0BB9AEE756}">
      <dsp:nvSpPr>
        <dsp:cNvPr id="0" name=""/>
        <dsp:cNvSpPr/>
      </dsp:nvSpPr>
      <dsp:spPr>
        <a:xfrm>
          <a:off x="2011680" y="1907412"/>
          <a:ext cx="8046720" cy="8989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8322" rIns="156129" bIns="228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using Access-Control-Allow-Origin: null</a:t>
          </a:r>
        </a:p>
      </dsp:txBody>
      <dsp:txXfrm>
        <a:off x="2011680" y="1907412"/>
        <a:ext cx="8046720" cy="898904"/>
      </dsp:txXfrm>
    </dsp:sp>
    <dsp:sp modelId="{C332AC14-2B3E-42C4-9750-AC33BAF83D4E}">
      <dsp:nvSpPr>
        <dsp:cNvPr id="0" name=""/>
        <dsp:cNvSpPr/>
      </dsp:nvSpPr>
      <dsp:spPr>
        <a:xfrm>
          <a:off x="0" y="1907412"/>
          <a:ext cx="2011680" cy="89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8792" rIns="106451" bIns="887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Avoid</a:t>
          </a:r>
        </a:p>
      </dsp:txBody>
      <dsp:txXfrm>
        <a:off x="0" y="1907412"/>
        <a:ext cx="2011680" cy="898904"/>
      </dsp:txXfrm>
    </dsp:sp>
    <dsp:sp modelId="{2A23D33A-2462-4DB6-BB91-215B65397615}">
      <dsp:nvSpPr>
        <dsp:cNvPr id="0" name=""/>
        <dsp:cNvSpPr/>
      </dsp:nvSpPr>
      <dsp:spPr>
        <a:xfrm>
          <a:off x="2011680" y="2860251"/>
          <a:ext cx="8046720" cy="8989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8322" rIns="156129" bIns="2283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using Access-Control-Allow-Origin: * on Internal Networks</a:t>
          </a:r>
        </a:p>
      </dsp:txBody>
      <dsp:txXfrm>
        <a:off x="2011680" y="2860251"/>
        <a:ext cx="8046720" cy="898904"/>
      </dsp:txXfrm>
    </dsp:sp>
    <dsp:sp modelId="{5EFBA340-2833-4275-AB9A-18511DB895FE}">
      <dsp:nvSpPr>
        <dsp:cNvPr id="0" name=""/>
        <dsp:cNvSpPr/>
      </dsp:nvSpPr>
      <dsp:spPr>
        <a:xfrm>
          <a:off x="0" y="2860251"/>
          <a:ext cx="2011680" cy="89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8792" rIns="106451" bIns="8879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Avoid</a:t>
          </a:r>
        </a:p>
      </dsp:txBody>
      <dsp:txXfrm>
        <a:off x="0" y="2860251"/>
        <a:ext cx="2011680" cy="898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7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3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4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bin, bird with a red chest, perched on some twigs">
            <a:extLst>
              <a:ext uri="{FF2B5EF4-FFF2-40B4-BE49-F238E27FC236}">
                <a16:creationId xmlns:a16="http://schemas.microsoft.com/office/drawing/2014/main" id="{18EE7437-4185-0501-7A1F-3C8B2302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C89C0-764A-4B45-89D5-65F8596F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Alpha Anywhere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32FF-8933-42FC-B727-2F763D941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May 11, 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61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A2D0F0B-7AAB-4395-A449-D90410A5B14A}"/>
              </a:ext>
            </a:extLst>
          </p:cNvPr>
          <p:cNvGrpSpPr/>
          <p:nvPr/>
        </p:nvGrpSpPr>
        <p:grpSpPr>
          <a:xfrm>
            <a:off x="2587413" y="2300347"/>
            <a:ext cx="7017173" cy="2257306"/>
            <a:chOff x="2587413" y="2929374"/>
            <a:chExt cx="7017173" cy="225730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937C03-055C-0386-39A3-D460B2B120DB}"/>
                </a:ext>
              </a:extLst>
            </p:cNvPr>
            <p:cNvGrpSpPr/>
            <p:nvPr/>
          </p:nvGrpSpPr>
          <p:grpSpPr>
            <a:xfrm>
              <a:off x="2587413" y="2929374"/>
              <a:ext cx="2214880" cy="2257306"/>
              <a:chOff x="2587413" y="2929374"/>
              <a:chExt cx="2214880" cy="2257306"/>
            </a:xfrm>
          </p:grpSpPr>
          <p:pic>
            <p:nvPicPr>
              <p:cNvPr id="5" name="Graphic 4" descr="Browser window outline">
                <a:extLst>
                  <a:ext uri="{FF2B5EF4-FFF2-40B4-BE49-F238E27FC236}">
                    <a16:creationId xmlns:a16="http://schemas.microsoft.com/office/drawing/2014/main" id="{4FADBD11-45EA-B4F9-21AD-35DF1B9D2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87413" y="2971800"/>
                <a:ext cx="2214880" cy="2214880"/>
              </a:xfrm>
              <a:prstGeom prst="rect">
                <a:avLst/>
              </a:prstGeom>
            </p:spPr>
          </p:pic>
          <p:pic>
            <p:nvPicPr>
              <p:cNvPr id="6" name="Graphic 5" descr="Bar chart with solid fill">
                <a:extLst>
                  <a:ext uri="{FF2B5EF4-FFF2-40B4-BE49-F238E27FC236}">
                    <a16:creationId xmlns:a16="http://schemas.microsoft.com/office/drawing/2014/main" id="{3C2268BA-C19F-9658-EFE9-DA350A65C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237653" y="37439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F4169E-F862-958D-39E3-A03C8B898D9F}"/>
                  </a:ext>
                </a:extLst>
              </p:cNvPr>
              <p:cNvSpPr txBox="1"/>
              <p:nvPr/>
            </p:nvSpPr>
            <p:spPr>
              <a:xfrm>
                <a:off x="2950764" y="2929374"/>
                <a:ext cx="1488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myapp.com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5D2F23-EEFF-E2E4-0831-6C637CD0571D}"/>
                </a:ext>
              </a:extLst>
            </p:cNvPr>
            <p:cNvGrpSpPr/>
            <p:nvPr/>
          </p:nvGrpSpPr>
          <p:grpSpPr>
            <a:xfrm>
              <a:off x="7389706" y="2930048"/>
              <a:ext cx="2214880" cy="2255958"/>
              <a:chOff x="7389706" y="2930722"/>
              <a:chExt cx="2214880" cy="2255958"/>
            </a:xfrm>
          </p:grpSpPr>
          <p:pic>
            <p:nvPicPr>
              <p:cNvPr id="8" name="Graphic 7" descr="Browser window outline">
                <a:extLst>
                  <a:ext uri="{FF2B5EF4-FFF2-40B4-BE49-F238E27FC236}">
                    <a16:creationId xmlns:a16="http://schemas.microsoft.com/office/drawing/2014/main" id="{B8885B2C-E594-13CD-1F15-286282D8C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7389706" y="2971800"/>
                <a:ext cx="2214880" cy="2214880"/>
              </a:xfrm>
              <a:prstGeom prst="rect">
                <a:avLst/>
              </a:prstGeom>
            </p:spPr>
          </p:pic>
          <p:pic>
            <p:nvPicPr>
              <p:cNvPr id="9" name="Graphic 8" descr="Partial sun outline">
                <a:extLst>
                  <a:ext uri="{FF2B5EF4-FFF2-40B4-BE49-F238E27FC236}">
                    <a16:creationId xmlns:a16="http://schemas.microsoft.com/office/drawing/2014/main" id="{2AE7B927-D604-0CB4-2D7A-DEF31F44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8039946" y="37439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9FEE9-653F-DF4D-571A-7B0F8BCFFDEC}"/>
                  </a:ext>
                </a:extLst>
              </p:cNvPr>
              <p:cNvSpPr txBox="1"/>
              <p:nvPr/>
            </p:nvSpPr>
            <p:spPr>
              <a:xfrm>
                <a:off x="7490333" y="2930722"/>
                <a:ext cx="2013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myservice.com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9F1FA6-106E-B822-B4BB-8D20C1D3CB90}"/>
                </a:ext>
              </a:extLst>
            </p:cNvPr>
            <p:cNvGrpSpPr/>
            <p:nvPr/>
          </p:nvGrpSpPr>
          <p:grpSpPr>
            <a:xfrm>
              <a:off x="4847689" y="3947780"/>
              <a:ext cx="2551781" cy="220494"/>
              <a:chOff x="4837925" y="3647872"/>
              <a:chExt cx="2551781" cy="22049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2E8F625-159E-575C-1F40-93F294A0FE7A}"/>
                  </a:ext>
                </a:extLst>
              </p:cNvPr>
              <p:cNvCxnSpPr/>
              <p:nvPr/>
            </p:nvCxnSpPr>
            <p:spPr>
              <a:xfrm>
                <a:off x="4873557" y="3647872"/>
                <a:ext cx="2516149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C733031-EA13-4A6A-44D0-AB9D48F6B1F1}"/>
                  </a:ext>
                </a:extLst>
              </p:cNvPr>
              <p:cNvCxnSpPr/>
              <p:nvPr/>
            </p:nvCxnSpPr>
            <p:spPr>
              <a:xfrm>
                <a:off x="4837925" y="3868366"/>
                <a:ext cx="2516149" cy="0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168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00D2968B-7F12-6F5A-391F-509031B83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40" b="13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D6222-ED21-F3C8-516D-2E064951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How is CORS Configured?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4B3-FC0F-6D2C-7D89-E8D4106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/>
              <a:t>CORS is configured using HTTP headers:</a:t>
            </a:r>
          </a:p>
          <a:p>
            <a:pPr lvl="1"/>
            <a:r>
              <a:rPr lang="en-US"/>
              <a:t>Access-Control-Allow-Origin</a:t>
            </a:r>
          </a:p>
          <a:p>
            <a:pPr lvl="1"/>
            <a:r>
              <a:rPr lang="en-US"/>
              <a:t>Access-Control-Allow-Credentials</a:t>
            </a:r>
          </a:p>
          <a:p>
            <a:pPr lvl="1"/>
            <a:r>
              <a:rPr lang="en-US"/>
              <a:t>Access-Control-Allow-Methods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56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lecular model">
            <a:extLst>
              <a:ext uri="{FF2B5EF4-FFF2-40B4-BE49-F238E27FC236}">
                <a16:creationId xmlns:a16="http://schemas.microsoft.com/office/drawing/2014/main" id="{5D69280C-8D17-8F59-32A8-7C4DCDF5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221" b="85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232DD-3549-B7A6-F4F1-521FC1BE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Access-Control-Allow-Origin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6DA-AD92-4D48-459A-0F32A45D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/>
              <a:t>Defines what origins have permission to access the resource</a:t>
            </a:r>
          </a:p>
          <a:p>
            <a:r>
              <a:rPr lang="en-US"/>
              <a:t>Specifying origins:</a:t>
            </a:r>
          </a:p>
          <a:p>
            <a:pPr marL="91440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Access-Control-Allow-Origin: *</a:t>
            </a:r>
          </a:p>
          <a:p>
            <a:pPr marL="91440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Access-Control-Allow-Origin: &lt;origin&gt;</a:t>
            </a:r>
          </a:p>
          <a:p>
            <a:pPr marL="914400" indent="0">
              <a:buNone/>
            </a:pP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Access-Control-Allow-Origin: null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40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03E34-99FF-EF5B-6CCD-2C99785C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Access-Control-Allow-Credentials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3650-B5E6-4C19-52CF-0041BC6F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Allows cookies to be included in cross-origin requests</a:t>
            </a:r>
          </a:p>
          <a:p>
            <a:r>
              <a:rPr lang="en-US">
                <a:solidFill>
                  <a:srgbClr val="FFFFFF"/>
                </a:solidFill>
              </a:rPr>
              <a:t>Can only be used with Access-Control-Allow-Origin: &lt;origin&gt; or Access-Control-Allow-Origin: null</a:t>
            </a:r>
          </a:p>
          <a:p>
            <a:r>
              <a:rPr lang="en-US">
                <a:solidFill>
                  <a:srgbClr val="FFFFFF"/>
                </a:solidFill>
              </a:rPr>
              <a:t>Specifying credentials:</a:t>
            </a:r>
          </a:p>
          <a:p>
            <a:pPr marL="457200" indent="0">
              <a:buNone/>
            </a:pPr>
            <a:r>
              <a:rPr lang="en-US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Access-Control-Allow-Credentials: true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Powdered doughnuts with stuffing">
            <a:extLst>
              <a:ext uri="{FF2B5EF4-FFF2-40B4-BE49-F238E27FC236}">
                <a16:creationId xmlns:a16="http://schemas.microsoft.com/office/drawing/2014/main" id="{52382C06-37FB-DD99-E82F-2E6F3AD84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1" r="2648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8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5A01-4812-E9F4-5769-09B12986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Access-Control-Allow-Methods</a:t>
            </a:r>
          </a:p>
        </p:txBody>
      </p:sp>
      <p:pic>
        <p:nvPicPr>
          <p:cNvPr id="5" name="Picture 4" descr="Digital pixels and light background">
            <a:extLst>
              <a:ext uri="{FF2B5EF4-FFF2-40B4-BE49-F238E27FC236}">
                <a16:creationId xmlns:a16="http://schemas.microsoft.com/office/drawing/2014/main" id="{71FEF5D5-0FA3-A848-E7E7-91F00EF55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6" r="10459" b="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1125-EFBF-BE31-50BE-73119286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/>
              <a:t>Restrict allowed methods</a:t>
            </a:r>
          </a:p>
          <a:p>
            <a:r>
              <a:rPr lang="en-US"/>
              <a:t>Common methods: POST, GET, PUT, PATCH, DELETE, OPTIONS</a:t>
            </a:r>
          </a:p>
          <a:p>
            <a:r>
              <a:rPr lang="en-US"/>
              <a:t>Specifying Methods:</a:t>
            </a:r>
          </a:p>
          <a:p>
            <a:pPr marL="0" indent="0">
              <a:buNone/>
            </a:pP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Access-Control-Allow-Methods: POST, GET, OPTIONS</a:t>
            </a:r>
          </a:p>
          <a:p>
            <a:pPr marL="0" indent="0">
              <a:buNone/>
            </a:pPr>
            <a:r>
              <a:rPr lang="en-US" sz="1600">
                <a:latin typeface="Source Code Pro" panose="020B0509030403020204" pitchFamily="49" charset="0"/>
                <a:ea typeface="Source Code Pro" panose="020B0509030403020204" pitchFamily="49" charset="0"/>
              </a:rPr>
              <a:t>Access-Control-Allow-Methods: 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BDAED-1CEB-4B63-20C9-3703ABBE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48" y="620720"/>
            <a:ext cx="5759431" cy="280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SameSite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6E82-47F4-F292-C99B-546FE95B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47" y="3748882"/>
            <a:ext cx="5762203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spc="200">
                <a:solidFill>
                  <a:schemeClr val="tx1"/>
                </a:solidFill>
              </a:rPr>
              <a:t>Controls whether or not a cookie is sent with a request to a third-party site</a:t>
            </a:r>
          </a:p>
        </p:txBody>
      </p:sp>
      <p:pic>
        <p:nvPicPr>
          <p:cNvPr id="7" name="Graphic 6" descr="Fortune Cookie">
            <a:extLst>
              <a:ext uri="{FF2B5EF4-FFF2-40B4-BE49-F238E27FC236}">
                <a16:creationId xmlns:a16="http://schemas.microsoft.com/office/drawing/2014/main" id="{F51803EA-FF9B-6029-D97E-50D9DFCF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358886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98DCFB-14B6-4508-990A-13AB676C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234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ascade of waterfalls">
            <a:extLst>
              <a:ext uri="{FF2B5EF4-FFF2-40B4-BE49-F238E27FC236}">
                <a16:creationId xmlns:a16="http://schemas.microsoft.com/office/drawing/2014/main" id="{DD3E429E-E182-09AD-2273-6FDFB552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41" b="288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D160-1BCD-5CAD-6D40-F3ABF1BAE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CORS Misconfiguration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6059A6-5D4A-ED30-5F12-C6A0F0D9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Things to Watch Out For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7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8AEB-AEF6-C260-5CDF-E975399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Access-Control-Allow-Origin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21DF-FDF0-3599-1E6D-12DBE33F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code to dynamically populate Access-Control-Allow-Origin</a:t>
            </a:r>
          </a:p>
          <a:p>
            <a:r>
              <a:rPr lang="en-US"/>
              <a:t>Matching using a Regex</a:t>
            </a:r>
          </a:p>
          <a:p>
            <a:pPr lvl="1"/>
            <a:r>
              <a:rPr lang="en-US"/>
              <a:t>Starts with "www.mydomain"</a:t>
            </a:r>
          </a:p>
          <a:p>
            <a:pPr lvl="1"/>
            <a:r>
              <a:rPr lang="en-US"/>
              <a:t>Ends with "mydomain.com"</a:t>
            </a:r>
          </a:p>
        </p:txBody>
      </p:sp>
    </p:spTree>
    <p:extLst>
      <p:ext uri="{BB962C8B-B14F-4D97-AF65-F5344CB8AC3E}">
        <p14:creationId xmlns:p14="http://schemas.microsoft.com/office/powerpoint/2010/main" val="289081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ep going through pipes">
            <a:extLst>
              <a:ext uri="{FF2B5EF4-FFF2-40B4-BE49-F238E27FC236}">
                <a16:creationId xmlns:a16="http://schemas.microsoft.com/office/drawing/2014/main" id="{00E62D32-8D04-FC30-06B4-DE102B699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1" r="1" b="1094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EA5A-BB95-BDDD-7550-83679CB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Access-Control-Allow-Origin: null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7D3C-D139-28B8-A07F-EB025C48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Easily Spoofed</a:t>
            </a: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&lt;iframe sandbox&gt;&lt;/iframe&gt;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</a:rPr>
              <a:t>Avoid it</a:t>
            </a:r>
          </a:p>
        </p:txBody>
      </p: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99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EA5A-BB95-BDDD-7550-83679CB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Access-Control-Allow-Origin: *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on Internal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7D3C-D139-28B8-A07F-EB025C48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JetBrains IDE Remote Code Execution and Local File Disclosure - Jordan Milne</a:t>
            </a:r>
          </a:p>
          <a:p>
            <a:pPr marL="0" indent="0">
              <a:buNone/>
            </a:pPr>
            <a:r>
              <a:rPr lang="en-US"/>
              <a:t>A malicious website could gain access to the JetBrains' IDE and perform remote code execution.</a:t>
            </a:r>
          </a:p>
          <a:p>
            <a:pPr marL="0" indent="0">
              <a:buNone/>
            </a:pPr>
            <a:r>
              <a:rPr lang="en-US"/>
              <a:t>Affected IDEs including PyCharm, Android Studio, WebStorm, IntelliJ IDEA, etc</a:t>
            </a:r>
          </a:p>
          <a:p>
            <a:pPr marL="0" indent="0">
              <a:buNone/>
            </a:pPr>
            <a:r>
              <a:rPr lang="en-US" i="1"/>
              <a:t>Access-Control-Allow-Origin was configured to allow 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21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D77A8-CDCD-4B8D-B0AF-73980562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Webinar Schedule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135068-A357-4E7A-A2A8-D5B0DF2B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May 18 - UX Component Watch Events</a:t>
            </a:r>
          </a:p>
          <a:p>
            <a:r>
              <a:rPr lang="en-US" sz="2400"/>
              <a:t>May 25 - Panels, Layouts, and Navigation</a:t>
            </a:r>
          </a:p>
          <a:p>
            <a:r>
              <a:rPr lang="en-US" sz="2400"/>
              <a:t>June 1 - Ship it! Deploying your App on Alpha Cloud</a:t>
            </a:r>
          </a:p>
          <a:p>
            <a:r>
              <a:rPr lang="en-US" sz="2400"/>
              <a:t>June 8 - Mobile Deployment with Alpha Launch</a:t>
            </a:r>
          </a:p>
        </p:txBody>
      </p:sp>
    </p:spTree>
    <p:extLst>
      <p:ext uri="{BB962C8B-B14F-4D97-AF65-F5344CB8AC3E}">
        <p14:creationId xmlns:p14="http://schemas.microsoft.com/office/powerpoint/2010/main" val="40569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0309-E438-EC66-9933-1281464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 Best Practices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13B50E-F11C-5755-26A5-9FEA46EDC7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60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B4EC-05CE-C897-A1CD-12EF7D2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E02F-F408-72C9-AB87-CD185170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Cross-Origin Resource Sharing (CORS) | Complete Guide</a:t>
            </a:r>
          </a:p>
          <a:p>
            <a:r>
              <a:rPr lang="en-US"/>
              <a:t>Rana Khalil</a:t>
            </a:r>
          </a:p>
          <a:p>
            <a:r>
              <a:rPr lang="en-US"/>
              <a:t>https://www.youtube.com/watch?v=t5FBwq-kudw</a:t>
            </a:r>
          </a:p>
        </p:txBody>
      </p:sp>
    </p:spTree>
    <p:extLst>
      <p:ext uri="{BB962C8B-B14F-4D97-AF65-F5344CB8AC3E}">
        <p14:creationId xmlns:p14="http://schemas.microsoft.com/office/powerpoint/2010/main" val="17180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1F1FB-B6EE-B5A9-BC44-E0004BCE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0250-6E0D-EF53-61DA-D42531C8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rgbClr val="FFFFFF"/>
                </a:solidFill>
              </a:rPr>
              <a:t>configuring CORS for a web service in Alpha ANywhere</a:t>
            </a:r>
          </a:p>
        </p:txBody>
      </p:sp>
    </p:spTree>
    <p:extLst>
      <p:ext uri="{BB962C8B-B14F-4D97-AF65-F5344CB8AC3E}">
        <p14:creationId xmlns:p14="http://schemas.microsoft.com/office/powerpoint/2010/main" val="167802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A9D540DF-EF0C-E763-1B83-5DD1439FE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5" r="1" b="7846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7FA38-E37B-4486-9BFB-09D47D7C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Questions? 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9FF-62FA-4784-AB56-8B035785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guides@alphasoftware.com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7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4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calendar with a red pen on top">
            <a:extLst>
              <a:ext uri="{FF2B5EF4-FFF2-40B4-BE49-F238E27FC236}">
                <a16:creationId xmlns:a16="http://schemas.microsoft.com/office/drawing/2014/main" id="{006CB031-1A2F-46B7-A916-56BB0869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359B1-3515-4538-AF7B-15BABE22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Alpha DevCon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E363-8186-4DD6-8B44-07110D61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chemeClr val="tx1"/>
                </a:solidFill>
              </a:rPr>
              <a:t>OCTOBER 18 - 22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chemeClr val="tx1"/>
                </a:solidFill>
              </a:rPr>
              <a:t>REGISTER AT </a:t>
            </a:r>
            <a:r>
              <a:rPr lang="en-US" sz="2800">
                <a:solidFill>
                  <a:srgbClr val="FFFF00"/>
                </a:solidFill>
              </a:rPr>
              <a:t>www.alphasoftware.com/devcon2022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13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ches se battant">
            <a:extLst>
              <a:ext uri="{FF2B5EF4-FFF2-40B4-BE49-F238E27FC236}">
                <a16:creationId xmlns:a16="http://schemas.microsoft.com/office/drawing/2014/main" id="{A472F56E-4EFD-52E9-3E56-DB4DD8ECC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33" b="9067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01619-F035-AEB7-B327-F9BC35A2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CC9E1-16AE-EA92-2AD0-D1BDB2E84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Cross Origin Resource Sharing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Guide to Solving Those Mystifying CORS Issues">
            <a:extLst>
              <a:ext uri="{FF2B5EF4-FFF2-40B4-BE49-F238E27FC236}">
                <a16:creationId xmlns:a16="http://schemas.microsoft.com/office/drawing/2014/main" id="{DF944A1A-144E-DFAA-1193-E4D56410D60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82106"/>
            <a:ext cx="10058400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1EA95B-944F-79C6-0C10-E0AEEA7BA594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802293" y="4079240"/>
            <a:ext cx="258741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28867FA-32C5-226B-2127-403A7C6C7DA3}"/>
              </a:ext>
            </a:extLst>
          </p:cNvPr>
          <p:cNvSpPr/>
          <p:nvPr/>
        </p:nvSpPr>
        <p:spPr>
          <a:xfrm>
            <a:off x="5800819" y="3743960"/>
            <a:ext cx="672397" cy="6723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43030-F1F4-55AD-7A51-2B552359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Same-Origin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0B3F-01DB-A469-C416-9E424E87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 enforced by web browsers to control access to data between web applications</a:t>
            </a:r>
          </a:p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55AA53-E425-D4AA-D425-83B877983819}"/>
              </a:ext>
            </a:extLst>
          </p:cNvPr>
          <p:cNvGrpSpPr/>
          <p:nvPr/>
        </p:nvGrpSpPr>
        <p:grpSpPr>
          <a:xfrm>
            <a:off x="2587413" y="2971800"/>
            <a:ext cx="2214880" cy="2214880"/>
            <a:chOff x="5638800" y="2971800"/>
            <a:chExt cx="2214880" cy="2214880"/>
          </a:xfrm>
        </p:grpSpPr>
        <p:pic>
          <p:nvPicPr>
            <p:cNvPr id="7" name="Graphic 6" descr="Browser window outline">
              <a:extLst>
                <a:ext uri="{FF2B5EF4-FFF2-40B4-BE49-F238E27FC236}">
                  <a16:creationId xmlns:a16="http://schemas.microsoft.com/office/drawing/2014/main" id="{EA2C9AE3-83E6-90F9-740E-5D403D799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638800" y="2971800"/>
              <a:ext cx="2214880" cy="2214880"/>
            </a:xfrm>
            <a:prstGeom prst="rect">
              <a:avLst/>
            </a:prstGeom>
          </p:spPr>
        </p:pic>
        <p:pic>
          <p:nvPicPr>
            <p:cNvPr id="5" name="Graphic 4" descr="Bank with solid fill">
              <a:extLst>
                <a:ext uri="{FF2B5EF4-FFF2-40B4-BE49-F238E27FC236}">
                  <a16:creationId xmlns:a16="http://schemas.microsoft.com/office/drawing/2014/main" id="{DB0CCEDF-F4DB-B4DF-6656-5D50DE8B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9040" y="374396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4F365-DE5B-E3B2-47D5-00E2A9DE640E}"/>
              </a:ext>
            </a:extLst>
          </p:cNvPr>
          <p:cNvGrpSpPr/>
          <p:nvPr/>
        </p:nvGrpSpPr>
        <p:grpSpPr>
          <a:xfrm>
            <a:off x="7389706" y="2971800"/>
            <a:ext cx="2214880" cy="2214880"/>
            <a:chOff x="7853680" y="2971800"/>
            <a:chExt cx="2214880" cy="2214880"/>
          </a:xfrm>
        </p:grpSpPr>
        <p:pic>
          <p:nvPicPr>
            <p:cNvPr id="12" name="Graphic 11" descr="Browser window outline">
              <a:extLst>
                <a:ext uri="{FF2B5EF4-FFF2-40B4-BE49-F238E27FC236}">
                  <a16:creationId xmlns:a16="http://schemas.microsoft.com/office/drawing/2014/main" id="{C7731240-D2C2-40E3-F2F3-5CF34553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53680" y="2971800"/>
              <a:ext cx="2214880" cy="2214880"/>
            </a:xfrm>
            <a:prstGeom prst="rect">
              <a:avLst/>
            </a:prstGeom>
          </p:spPr>
        </p:pic>
        <p:pic>
          <p:nvPicPr>
            <p:cNvPr id="11" name="Graphic 10" descr="Rainy scene with solid fill">
              <a:extLst>
                <a:ext uri="{FF2B5EF4-FFF2-40B4-BE49-F238E27FC236}">
                  <a16:creationId xmlns:a16="http://schemas.microsoft.com/office/drawing/2014/main" id="{B4FE79F3-8520-FF63-82B8-6206DBA60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03920" y="3743960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Graphic 18" descr="Badge Cross with solid fill">
            <a:extLst>
              <a:ext uri="{FF2B5EF4-FFF2-40B4-BE49-F238E27FC236}">
                <a16:creationId xmlns:a16="http://schemas.microsoft.com/office/drawing/2014/main" id="{12551597-0082-8147-D16B-6F864F101C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9280" y="3622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43030-F1F4-55AD-7A51-2B552359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Same-Origin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78FC8-47AB-7F70-006B-78EF0E1C1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7" r="4219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0B3F-01DB-A469-C416-9E424E87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/>
              <a:t>Prevents reading data between web applications</a:t>
            </a:r>
          </a:p>
          <a:p>
            <a:r>
              <a:rPr lang="en-US"/>
              <a:t>Access to data is based on the origin</a:t>
            </a:r>
          </a:p>
          <a:p>
            <a:r>
              <a:rPr lang="en-US" b="1">
                <a:solidFill>
                  <a:srgbClr val="FF0000"/>
                </a:solidFill>
              </a:rPr>
              <a:t>If origins do not match, access is denied</a:t>
            </a:r>
          </a:p>
        </p:txBody>
      </p:sp>
    </p:spTree>
    <p:extLst>
      <p:ext uri="{BB962C8B-B14F-4D97-AF65-F5344CB8AC3E}">
        <p14:creationId xmlns:p14="http://schemas.microsoft.com/office/powerpoint/2010/main" val="116996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3030-F1F4-55AD-7A51-2B552359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0B3F-01DB-A469-C416-9E424E87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origin is composed of three parts:</a:t>
            </a:r>
          </a:p>
          <a:p>
            <a:pPr lvl="1"/>
            <a:r>
              <a:rPr lang="en-US"/>
              <a:t>The Protocol</a:t>
            </a:r>
          </a:p>
          <a:p>
            <a:pPr lvl="1"/>
            <a:r>
              <a:rPr lang="en-US"/>
              <a:t>The Domain</a:t>
            </a:r>
          </a:p>
          <a:p>
            <a:pPr lvl="1"/>
            <a:r>
              <a:rPr lang="en-US"/>
              <a:t>The 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2D05C-9801-7C2C-3A61-37D2C0790D1B}"/>
              </a:ext>
            </a:extLst>
          </p:cNvPr>
          <p:cNvSpPr txBox="1"/>
          <p:nvPr/>
        </p:nvSpPr>
        <p:spPr>
          <a:xfrm>
            <a:off x="3197158" y="3998068"/>
            <a:ext cx="579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https://www.example.com:8080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AB718C0-D4C5-83E4-A6D7-340567790178}"/>
              </a:ext>
            </a:extLst>
          </p:cNvPr>
          <p:cNvSpPr/>
          <p:nvPr/>
        </p:nvSpPr>
        <p:spPr>
          <a:xfrm rot="16200000">
            <a:off x="3632764" y="4167785"/>
            <a:ext cx="195590" cy="885214"/>
          </a:xfrm>
          <a:prstGeom prst="leftBrace">
            <a:avLst>
              <a:gd name="adj1" fmla="val 359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84F1EAA-CC8A-BF6D-2D59-F0FBA7E69C45}"/>
              </a:ext>
            </a:extLst>
          </p:cNvPr>
          <p:cNvSpPr/>
          <p:nvPr/>
        </p:nvSpPr>
        <p:spPr>
          <a:xfrm rot="16200000">
            <a:off x="6156794" y="2981892"/>
            <a:ext cx="195590" cy="3274382"/>
          </a:xfrm>
          <a:prstGeom prst="leftBrace">
            <a:avLst>
              <a:gd name="adj1" fmla="val 359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57569A4-FD64-26F7-16AF-567E13DFF751}"/>
              </a:ext>
            </a:extLst>
          </p:cNvPr>
          <p:cNvSpPr/>
          <p:nvPr/>
        </p:nvSpPr>
        <p:spPr>
          <a:xfrm rot="16200000">
            <a:off x="8310268" y="4241286"/>
            <a:ext cx="195590" cy="755594"/>
          </a:xfrm>
          <a:prstGeom prst="leftBrace">
            <a:avLst>
              <a:gd name="adj1" fmla="val 359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80CBC-2652-3B2B-CD76-9784239EBBE8}"/>
              </a:ext>
            </a:extLst>
          </p:cNvPr>
          <p:cNvSpPr txBox="1"/>
          <p:nvPr/>
        </p:nvSpPr>
        <p:spPr>
          <a:xfrm>
            <a:off x="7847832" y="482585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D0213-9207-9D9A-31A6-0CE2366195B2}"/>
              </a:ext>
            </a:extLst>
          </p:cNvPr>
          <p:cNvSpPr txBox="1"/>
          <p:nvPr/>
        </p:nvSpPr>
        <p:spPr>
          <a:xfrm>
            <a:off x="5694358" y="482585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3DB3A-4132-0D89-FECA-54B78E84ABB7}"/>
              </a:ext>
            </a:extLst>
          </p:cNvPr>
          <p:cNvSpPr txBox="1"/>
          <p:nvPr/>
        </p:nvSpPr>
        <p:spPr>
          <a:xfrm>
            <a:off x="3170328" y="4825858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78123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D6222-ED21-F3C8-516D-2E064951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4B3-FC0F-6D2C-7D89-E8D4106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Cross Origin Resource Sharing (CORS)</a:t>
            </a:r>
          </a:p>
          <a:p>
            <a:r>
              <a:rPr lang="en-US">
                <a:solidFill>
                  <a:srgbClr val="FFFFFF"/>
                </a:solidFill>
              </a:rPr>
              <a:t>A method using HTTP headers to specify origins that are allowed to access resources</a:t>
            </a:r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1F5CF3C0-16AF-D027-BB63-7A71418B1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71" r="1605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459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Source Code Pro</vt:lpstr>
      <vt:lpstr>Univers</vt:lpstr>
      <vt:lpstr>Univers Condensed</vt:lpstr>
      <vt:lpstr>RetrospectVTI</vt:lpstr>
      <vt:lpstr>Alpha Anywhere Q&amp;A</vt:lpstr>
      <vt:lpstr>Webinar Schedule</vt:lpstr>
      <vt:lpstr>Alpha DevCon 2022</vt:lpstr>
      <vt:lpstr>CORS</vt:lpstr>
      <vt:lpstr>PowerPoint Presentation</vt:lpstr>
      <vt:lpstr>Same-Origin Policy</vt:lpstr>
      <vt:lpstr>Same-Origin Policy</vt:lpstr>
      <vt:lpstr>What is an Origin</vt:lpstr>
      <vt:lpstr>CORS</vt:lpstr>
      <vt:lpstr>PowerPoint Presentation</vt:lpstr>
      <vt:lpstr>How is CORS Configured?</vt:lpstr>
      <vt:lpstr>Access-Control-Allow-Origin</vt:lpstr>
      <vt:lpstr>Access-Control-Allow-Credentials</vt:lpstr>
      <vt:lpstr>Access-Control-Allow-Methods</vt:lpstr>
      <vt:lpstr>SameSite Cookies</vt:lpstr>
      <vt:lpstr>CORS Misconfiguration</vt:lpstr>
      <vt:lpstr>Dynamic Access-Control-Allow-Origin</vt:lpstr>
      <vt:lpstr>Access-Control-Allow-Origin: null</vt:lpstr>
      <vt:lpstr>Access-Control-Allow-Origin: *  on Internal Networks</vt:lpstr>
      <vt:lpstr>CORS Best Practices</vt:lpstr>
      <vt:lpstr>Resources</vt:lpstr>
      <vt:lpstr>Live Demo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Q&amp;A</dc:title>
  <dc:creator>Sarah Mitchell</dc:creator>
  <cp:lastModifiedBy>Sarah Mitchell</cp:lastModifiedBy>
  <cp:revision>12</cp:revision>
  <dcterms:created xsi:type="dcterms:W3CDTF">2022-03-30T16:49:31Z</dcterms:created>
  <dcterms:modified xsi:type="dcterms:W3CDTF">2022-05-13T12:55:52Z</dcterms:modified>
</cp:coreProperties>
</file>