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78" r:id="rId3"/>
    <p:sldId id="257" r:id="rId4"/>
    <p:sldId id="258" r:id="rId5"/>
    <p:sldId id="260" r:id="rId6"/>
    <p:sldId id="259" r:id="rId7"/>
    <p:sldId id="261" r:id="rId8"/>
    <p:sldId id="263" r:id="rId9"/>
    <p:sldId id="264" r:id="rId10"/>
    <p:sldId id="262" r:id="rId11"/>
    <p:sldId id="265" r:id="rId12"/>
    <p:sldId id="266" r:id="rId13"/>
    <p:sldId id="272" r:id="rId14"/>
    <p:sldId id="267" r:id="rId15"/>
    <p:sldId id="273" r:id="rId16"/>
    <p:sldId id="271" r:id="rId17"/>
    <p:sldId id="270" r:id="rId18"/>
    <p:sldId id="268" r:id="rId19"/>
    <p:sldId id="269" r:id="rId20"/>
    <p:sldId id="275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3" autoAdjust="0"/>
  </p:normalViewPr>
  <p:slideViewPr>
    <p:cSldViewPr>
      <p:cViewPr>
        <p:scale>
          <a:sx n="100" d="100"/>
          <a:sy n="100" d="100"/>
        </p:scale>
        <p:origin x="-1860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Wednesday, January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Wednesday, January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umentation.alphasoftware.com/documentation/pages/HowTo/Styling%20Applications/Preview%20themes%20in%20other%20contexts.xml" TargetMode="External"/><Relationship Id="rId13" Type="http://schemas.openxmlformats.org/officeDocument/2006/relationships/hyperlink" Target="https://documentation.alphasoftware.com/index?search=adding%20pulse%20effects" TargetMode="External"/><Relationship Id="rId3" Type="http://schemas.openxmlformats.org/officeDocument/2006/relationships/hyperlink" Target="https://documentation.alphasoftware.com/documentation/pages/HowTo/Styling%20Applications/Add%20a%20shared%20style.xml" TargetMode="External"/><Relationship Id="rId7" Type="http://schemas.openxmlformats.org/officeDocument/2006/relationships/hyperlink" Target="https://documentation.alphasoftware.com/documentation/pages/HowTo/Styling%20Applications/Define%20style%20tweaks.xml" TargetMode="External"/><Relationship Id="rId12" Type="http://schemas.openxmlformats.org/officeDocument/2006/relationships/hyperlink" Target="https://documentation.alphasoftware.com/index?search=sass%20inherited%20styles" TargetMode="External"/><Relationship Id="rId2" Type="http://schemas.openxmlformats.org/officeDocument/2006/relationships/hyperlink" Target="https://documentation.alphasoftware.com/documentation/pages/HowTo/Styling%20Applications/Add%20a%20class%20to%20a%20control.x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umentation.alphasoftware.com/documentation/pages/HowTo/Styling%20Applications/Configure%20Project%20Style.xml" TargetMode="External"/><Relationship Id="rId11" Type="http://schemas.openxmlformats.org/officeDocument/2006/relationships/hyperlink" Target="https://documentation.alphasoftware.com/index?search=customizing%20style%20colors%20and%20fonts" TargetMode="External"/><Relationship Id="rId5" Type="http://schemas.openxmlformats.org/officeDocument/2006/relationships/hyperlink" Target="https://documentation.alphasoftware.com/documentation/pages/HowTo/Styling%20Applications/Add%20a%20webfont.xml" TargetMode="External"/><Relationship Id="rId10" Type="http://schemas.openxmlformats.org/officeDocument/2006/relationships/hyperlink" Target="https://documentation.alphasoftware.com/index?search=stylesheet%20builder" TargetMode="External"/><Relationship Id="rId4" Type="http://schemas.openxmlformats.org/officeDocument/2006/relationships/hyperlink" Target="https://documentation.alphasoftware.com/documentation/pages/HowTo/Styling%20Applications/Add%20a%20subtheme.xml" TargetMode="External"/><Relationship Id="rId9" Type="http://schemas.openxmlformats.org/officeDocument/2006/relationships/hyperlink" Target="https://documentation.alphasoftware.com/documentation/pages/HowTo/Styling%20Applications/Set%20height%20to%20screen%20height.xml" TargetMode="External"/><Relationship Id="rId14" Type="http://schemas.openxmlformats.org/officeDocument/2006/relationships/hyperlink" Target="https://documentation.alphasoftware.com/index?search=subthemes%20in%20alph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 and </a:t>
            </a: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0" y="1066800"/>
            <a:ext cx="9144000" cy="2209800"/>
            <a:chOff x="0" y="1295400"/>
            <a:chExt cx="9144000" cy="2209800"/>
          </a:xfrm>
        </p:grpSpPr>
        <p:sp>
          <p:nvSpPr>
            <p:cNvPr id="22" name="Rectangle 21"/>
            <p:cNvSpPr/>
            <p:nvPr/>
          </p:nvSpPr>
          <p:spPr>
            <a:xfrm>
              <a:off x="0" y="1295400"/>
              <a:ext cx="9144000" cy="2209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00" y="1501345"/>
              <a:ext cx="7086600" cy="1794327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7200" y="4724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Send your questions to guides@alphasoftware.com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1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Styles are customized in Alpha Anywhere using CSS and SASS</a:t>
            </a:r>
          </a:p>
          <a:p>
            <a:r>
              <a:rPr lang="en-US" dirty="0" smtClean="0"/>
              <a:t>There are a wide range of tools for making global to local style changes in your app</a:t>
            </a:r>
          </a:p>
          <a:p>
            <a:r>
              <a:rPr lang="en-US" dirty="0" smtClean="0"/>
              <a:t>Some tools provide Builders for creating the CSS/SASS required to customize your app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arah\AppData\Local\Microsoft\Windows\INetCache\IE\69G61FON\768px-Simple_Glob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sarah\AppData\Local\Microsoft\Windows\INetCache\IE\69G61FON\Map-Marker-PNG-Pic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85800"/>
            <a:ext cx="7446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85800" y="2286000"/>
            <a:ext cx="7772400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" y="2819400"/>
            <a:ext cx="2590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Web Theme Builder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Inherited Styles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Style Tweaks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Color Palettes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05200" y="2819400"/>
            <a:ext cx="2286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Sub-themes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Component CSS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72200" y="2819400"/>
            <a:ext cx="2438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Control Properties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Control CSS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In-line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Tweaks</a:t>
            </a:r>
          </a:p>
          <a:p>
            <a:r>
              <a:rPr lang="en-US" dirty="0" smtClean="0"/>
              <a:t>Color Palettes</a:t>
            </a:r>
          </a:p>
          <a:p>
            <a:r>
              <a:rPr lang="en-US" dirty="0" smtClean="0"/>
              <a:t>Creating an Inherited Theme</a:t>
            </a:r>
          </a:p>
          <a:p>
            <a:r>
              <a:rPr lang="en-US" dirty="0" smtClean="0"/>
              <a:t>Or creating a Custom Theme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Changes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Set of Properties</a:t>
            </a:r>
          </a:p>
          <a:p>
            <a:pPr lvl="1"/>
            <a:r>
              <a:rPr lang="en-US" dirty="0" smtClean="0"/>
              <a:t>Colors, Fonts, Spacing, Images,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 control or component</a:t>
            </a:r>
            <a:endParaRPr lang="en-US" dirty="0"/>
          </a:p>
          <a:p>
            <a:r>
              <a:rPr lang="en-US" dirty="0" smtClean="0"/>
              <a:t>One or more Sub-themes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be Nested in other Parts</a:t>
            </a:r>
          </a:p>
          <a:p>
            <a:r>
              <a:rPr lang="en-US" dirty="0" smtClean="0"/>
              <a:t>Defined on the Code Tab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SASS variables that define global properties</a:t>
            </a:r>
          </a:p>
          <a:p>
            <a:pPr lvl="1"/>
            <a:r>
              <a:rPr lang="en-US" dirty="0" smtClean="0"/>
              <a:t>Colors, Fonts, Spacing</a:t>
            </a:r>
          </a:p>
          <a:p>
            <a:r>
              <a:rPr lang="en-US" dirty="0" smtClean="0"/>
              <a:t>Defined on the Adjust Tab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Web Theme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Theme Builder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1"/>
            <a:ext cx="5486400" cy="356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9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Theme Builder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486400" cy="356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2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Sub-Themes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Reusable Variation on a Web Theme Part</a:t>
            </a:r>
          </a:p>
          <a:p>
            <a:r>
              <a:rPr lang="en-US" dirty="0" smtClean="0"/>
              <a:t>All Parts have a “base” Sub-Theme – Default</a:t>
            </a:r>
          </a:p>
          <a:p>
            <a:r>
              <a:rPr lang="en-US" dirty="0" smtClean="0"/>
              <a:t>Can be part of the Web Theme or a Style Tweak</a:t>
            </a:r>
          </a:p>
        </p:txBody>
      </p:sp>
      <p:pic>
        <p:nvPicPr>
          <p:cNvPr id="8196" name="Picture 4" descr="http://localhost:3002/documentation/pages/Guides/Workspaces/CSS_SVG/Stylesheets/images/buttonBas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/>
          <a:stretch/>
        </p:blipFill>
        <p:spPr bwMode="auto">
          <a:xfrm>
            <a:off x="4800600" y="1219200"/>
            <a:ext cx="3524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localhost:3002/documentation/pages/Guides/Workspaces/CSS_SVG/Stylesheets/images/buttonRaisedSubt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57425"/>
            <a:ext cx="352425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Tweaks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Overwrite Web Theme</a:t>
            </a:r>
          </a:p>
          <a:p>
            <a:r>
              <a:rPr lang="en-US" dirty="0" smtClean="0"/>
              <a:t>Stored in the Project</a:t>
            </a:r>
          </a:p>
          <a:p>
            <a:r>
              <a:rPr lang="en-US" dirty="0" smtClean="0"/>
              <a:t>Affect the entire Project</a:t>
            </a:r>
          </a:p>
          <a:p>
            <a:r>
              <a:rPr lang="en-US" dirty="0" smtClean="0"/>
              <a:t>Can include Sub-themes, CSS, SASS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04154"/>
            <a:ext cx="3273425" cy="214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5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Palettes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Type of Style Tweak</a:t>
            </a:r>
          </a:p>
          <a:p>
            <a:r>
              <a:rPr lang="en-US" dirty="0" smtClean="0"/>
              <a:t>Supported by Alpha Web Theme</a:t>
            </a:r>
          </a:p>
          <a:p>
            <a:r>
              <a:rPr lang="en-US" dirty="0" smtClean="0"/>
              <a:t>Stored in the Project</a:t>
            </a:r>
          </a:p>
          <a:p>
            <a:r>
              <a:rPr lang="en-US" dirty="0" smtClean="0"/>
              <a:t>Affect the entire Project</a:t>
            </a:r>
          </a:p>
          <a:p>
            <a:r>
              <a:rPr lang="en-US" dirty="0" smtClean="0"/>
              <a:t>Can create your own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98" y="658813"/>
            <a:ext cx="2898028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Inherited Theme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named Style Tweak</a:t>
            </a:r>
          </a:p>
          <a:p>
            <a:r>
              <a:rPr lang="en-US" dirty="0"/>
              <a:t>Based on an existing Web Theme</a:t>
            </a:r>
          </a:p>
          <a:p>
            <a:r>
              <a:rPr lang="en-US" dirty="0" smtClean="0"/>
              <a:t>Saved as a Local or Global Web Theme</a:t>
            </a:r>
          </a:p>
          <a:p>
            <a:endParaRPr lang="en-US" dirty="0"/>
          </a:p>
          <a:p>
            <a:pPr marL="18288" indent="0" algn="ctr">
              <a:buNone/>
            </a:pPr>
            <a:r>
              <a:rPr lang="en-US" dirty="0" smtClean="0"/>
              <a:t>Local = Project</a:t>
            </a:r>
          </a:p>
          <a:p>
            <a:pPr marL="18288" indent="0" algn="ctr">
              <a:buNone/>
            </a:pPr>
            <a:r>
              <a:rPr lang="en-US" dirty="0" smtClean="0"/>
              <a:t>Global = Workspace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4" y="2133600"/>
            <a:ext cx="3273425" cy="212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838200"/>
            <a:ext cx="3914775" cy="3333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121274" y="2133600"/>
            <a:ext cx="914400" cy="76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4791075" y="1173956"/>
            <a:ext cx="330199" cy="9596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36469" y="1178720"/>
            <a:ext cx="2681287" cy="952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85801"/>
            <a:ext cx="8839200" cy="3657599"/>
          </a:xfrm>
        </p:spPr>
        <p:txBody>
          <a:bodyPr/>
          <a:lstStyle/>
          <a:p>
            <a:pPr marL="18288" indent="0">
              <a:buNone/>
            </a:pPr>
            <a:r>
              <a:rPr lang="en-US" dirty="0"/>
              <a:t>https://www.alphasoftware.com/hubfs/AlphaAnywhereXbasicGuide.pdf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Xbasic Guide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Component </a:t>
            </a:r>
            <a:r>
              <a:rPr lang="en-US" sz="4800" dirty="0" smtClean="0"/>
              <a:t>CSS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Stored </a:t>
            </a:r>
            <a:r>
              <a:rPr lang="en-US" dirty="0"/>
              <a:t>with the component</a:t>
            </a:r>
          </a:p>
          <a:p>
            <a:r>
              <a:rPr lang="en-US" dirty="0" smtClean="0"/>
              <a:t>Affects entire app only when the Component is loaded</a:t>
            </a:r>
          </a:p>
          <a:p>
            <a:r>
              <a:rPr lang="en-US" dirty="0" smtClean="0"/>
              <a:t>CSS Builder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52400"/>
            <a:ext cx="4724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066800"/>
            <a:ext cx="3276600" cy="413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8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Control CSS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List, </a:t>
            </a:r>
            <a:r>
              <a:rPr lang="en-US" dirty="0" err="1"/>
              <a:t>ViewBox</a:t>
            </a:r>
            <a:r>
              <a:rPr lang="en-US" dirty="0"/>
              <a:t>, </a:t>
            </a:r>
            <a:r>
              <a:rPr lang="en-US" dirty="0" err="1"/>
              <a:t>ControlBar</a:t>
            </a:r>
            <a:endParaRPr lang="en-US" dirty="0"/>
          </a:p>
          <a:p>
            <a:r>
              <a:rPr lang="en-US" dirty="0"/>
              <a:t>Stored in the Control’s Definition</a:t>
            </a:r>
          </a:p>
          <a:p>
            <a:r>
              <a:rPr lang="en-US" dirty="0" err="1"/>
              <a:t>Namespaced</a:t>
            </a:r>
            <a:r>
              <a:rPr lang="en-US" dirty="0"/>
              <a:t> to the Control – can only affect the control</a:t>
            </a: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97" b="47800"/>
          <a:stretch/>
        </p:blipFill>
        <p:spPr bwMode="auto">
          <a:xfrm>
            <a:off x="5029200" y="815546"/>
            <a:ext cx="3273425" cy="311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1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Properties &amp; CSS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Defined on the Control</a:t>
            </a:r>
          </a:p>
          <a:p>
            <a:r>
              <a:rPr lang="en-US" sz="2000" dirty="0" smtClean="0"/>
              <a:t>Stored with the Control</a:t>
            </a:r>
          </a:p>
          <a:p>
            <a:r>
              <a:rPr lang="en-US" sz="2000" dirty="0" smtClean="0"/>
              <a:t>Width, Height, Style, Class</a:t>
            </a:r>
          </a:p>
          <a:p>
            <a:r>
              <a:rPr lang="en-US" sz="2000" dirty="0" smtClean="0"/>
              <a:t>In-line Style, </a:t>
            </a:r>
            <a:r>
              <a:rPr lang="en-US" sz="2000" dirty="0" err="1" smtClean="0"/>
              <a:t>Classname</a:t>
            </a:r>
            <a:endParaRPr lang="en-US" sz="2000" dirty="0" smtClean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18477"/>
            <a:ext cx="3273425" cy="23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 dirty="0">
                <a:effectLst/>
                <a:hlinkClick r:id="rId2"/>
              </a:rPr>
              <a:t>How to Add a Class and Reference it in a </a:t>
            </a:r>
            <a:r>
              <a:rPr lang="en-US" sz="1200" b="1" dirty="0" smtClean="0">
                <a:effectLst/>
                <a:hlinkClick r:id="rId2"/>
              </a:rPr>
              <a:t>Control</a:t>
            </a:r>
            <a:endParaRPr lang="en-US" sz="1200" b="1" dirty="0" smtClean="0">
              <a:effectLst/>
            </a:endParaRPr>
          </a:p>
          <a:p>
            <a:r>
              <a:rPr lang="en-US" sz="1200" b="1" dirty="0">
                <a:effectLst/>
                <a:hlinkClick r:id="rId3"/>
              </a:rPr>
              <a:t>How to Add Local and Global Shared </a:t>
            </a:r>
            <a:r>
              <a:rPr lang="en-US" sz="1200" b="1" dirty="0" smtClean="0">
                <a:effectLst/>
                <a:hlinkClick r:id="rId3"/>
              </a:rPr>
              <a:t>Styles</a:t>
            </a:r>
            <a:endParaRPr lang="en-US" sz="1200" b="1" dirty="0" smtClean="0">
              <a:effectLst/>
            </a:endParaRPr>
          </a:p>
          <a:p>
            <a:r>
              <a:rPr lang="en-US" sz="1200" b="1" dirty="0">
                <a:effectLst/>
                <a:hlinkClick r:id="rId4"/>
              </a:rPr>
              <a:t>How to Create and Assign a </a:t>
            </a:r>
            <a:r>
              <a:rPr lang="en-US" sz="1200" b="1" dirty="0" smtClean="0">
                <a:effectLst/>
                <a:hlinkClick r:id="rId4"/>
              </a:rPr>
              <a:t>Sub-theme</a:t>
            </a:r>
            <a:endParaRPr lang="en-US" sz="1200" b="1" dirty="0" smtClean="0">
              <a:effectLst/>
            </a:endParaRPr>
          </a:p>
          <a:p>
            <a:r>
              <a:rPr lang="en-US" sz="1200" b="1" dirty="0">
                <a:effectLst/>
                <a:hlinkClick r:id="rId5"/>
              </a:rPr>
              <a:t>How to Add a Web Font to Your </a:t>
            </a:r>
            <a:r>
              <a:rPr lang="en-US" sz="1200" b="1" dirty="0" smtClean="0">
                <a:effectLst/>
                <a:hlinkClick r:id="rId5"/>
              </a:rPr>
              <a:t>Project</a:t>
            </a:r>
            <a:endParaRPr lang="en-US" sz="1200" b="1" dirty="0" smtClean="0">
              <a:effectLst/>
            </a:endParaRPr>
          </a:p>
          <a:p>
            <a:r>
              <a:rPr lang="en-US" sz="1200" b="1" dirty="0">
                <a:effectLst/>
                <a:hlinkClick r:id="rId6"/>
              </a:rPr>
              <a:t>How to Configure the Project Style to use the Compact or Pulse </a:t>
            </a:r>
            <a:r>
              <a:rPr lang="en-US" sz="1200" b="1" dirty="0" smtClean="0">
                <a:effectLst/>
                <a:hlinkClick r:id="rId6"/>
              </a:rPr>
              <a:t>Options</a:t>
            </a:r>
            <a:endParaRPr lang="en-US" sz="1200" b="1" dirty="0" smtClean="0">
              <a:effectLst/>
            </a:endParaRPr>
          </a:p>
          <a:p>
            <a:r>
              <a:rPr lang="en-US" sz="1200" b="1" dirty="0">
                <a:effectLst/>
                <a:hlinkClick r:id="rId7"/>
              </a:rPr>
              <a:t>How to Define Style </a:t>
            </a:r>
            <a:r>
              <a:rPr lang="en-US" sz="1200" b="1" dirty="0" smtClean="0">
                <a:effectLst/>
                <a:hlinkClick r:id="rId7"/>
              </a:rPr>
              <a:t>Tweaks</a:t>
            </a:r>
            <a:endParaRPr lang="en-US" sz="1200" b="1" dirty="0" smtClean="0">
              <a:effectLst/>
            </a:endParaRPr>
          </a:p>
          <a:p>
            <a:r>
              <a:rPr lang="en-US" sz="1200" b="1" dirty="0">
                <a:effectLst/>
                <a:hlinkClick r:id="rId8"/>
              </a:rPr>
              <a:t>How to Preview Themes in Other Contexts in the Web Theme </a:t>
            </a:r>
            <a:r>
              <a:rPr lang="en-US" sz="1200" b="1" dirty="0" smtClean="0">
                <a:effectLst/>
                <a:hlinkClick r:id="rId8"/>
              </a:rPr>
              <a:t>Builder</a:t>
            </a:r>
            <a:endParaRPr lang="en-US" sz="1200" b="1" dirty="0" smtClean="0">
              <a:effectLst/>
            </a:endParaRPr>
          </a:p>
          <a:p>
            <a:r>
              <a:rPr lang="en-US" sz="1200" b="1" dirty="0">
                <a:effectLst/>
                <a:hlinkClick r:id="rId9"/>
              </a:rPr>
              <a:t>How to Set the Height of a Container to the Screen </a:t>
            </a:r>
            <a:r>
              <a:rPr lang="en-US" sz="1200" b="1" dirty="0" smtClean="0">
                <a:effectLst/>
                <a:hlinkClick r:id="rId9"/>
              </a:rPr>
              <a:t>Height</a:t>
            </a:r>
            <a:endParaRPr lang="en-US" sz="1200" b="1" dirty="0" smtClean="0">
              <a:effectLst/>
            </a:endParaRPr>
          </a:p>
          <a:p>
            <a:r>
              <a:rPr lang="en-US" sz="1200" b="1" dirty="0" smtClean="0">
                <a:effectLst/>
                <a:hlinkClick r:id="rId10"/>
              </a:rPr>
              <a:t>Alpha Web Theme Builder</a:t>
            </a:r>
            <a:r>
              <a:rPr lang="en-US" sz="1200" b="1" dirty="0" smtClean="0">
                <a:effectLst/>
              </a:rPr>
              <a:t> </a:t>
            </a:r>
          </a:p>
          <a:p>
            <a:r>
              <a:rPr lang="en-US" sz="1200" b="1" dirty="0" smtClean="0">
                <a:effectLst/>
                <a:hlinkClick r:id="rId11"/>
              </a:rPr>
              <a:t>Customizing Colors and Fonts</a:t>
            </a:r>
            <a:endParaRPr lang="en-US" sz="1200" b="1" dirty="0" smtClean="0">
              <a:effectLst/>
            </a:endParaRPr>
          </a:p>
          <a:p>
            <a:r>
              <a:rPr lang="en-US" sz="1200" b="1" dirty="0" smtClean="0">
                <a:effectLst/>
                <a:hlinkClick r:id="rId12"/>
              </a:rPr>
              <a:t>Inherited Styles</a:t>
            </a:r>
            <a:endParaRPr lang="en-US" sz="1200" b="1" dirty="0" smtClean="0">
              <a:effectLst/>
            </a:endParaRPr>
          </a:p>
          <a:p>
            <a:r>
              <a:rPr lang="en-US" sz="1200" b="1" dirty="0" smtClean="0">
                <a:effectLst/>
                <a:hlinkClick r:id="rId13"/>
              </a:rPr>
              <a:t>The Pulse Effect</a:t>
            </a:r>
            <a:endParaRPr lang="en-US" sz="1200" b="1" dirty="0" smtClean="0">
              <a:effectLst/>
            </a:endParaRPr>
          </a:p>
          <a:p>
            <a:r>
              <a:rPr lang="en-US" sz="1200" b="1" dirty="0" smtClean="0">
                <a:effectLst/>
                <a:hlinkClick r:id="rId14"/>
              </a:rPr>
              <a:t>Sub-themes</a:t>
            </a:r>
            <a:endParaRPr lang="en-US" sz="1200" b="1" dirty="0" smtClean="0">
              <a:effectLst/>
            </a:endParaRPr>
          </a:p>
          <a:p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Documentation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2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dirty="0" smtClean="0"/>
              <a:t>Before we begin, I have a few questions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Apps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dirty="0" smtClean="0"/>
              <a:t>On a scale of 0 (none) – 5 (expert), how would you rank your Alpha Anywhere styling skills?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Apps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5488" indent="-457200">
              <a:buFont typeface="+mj-lt"/>
              <a:buAutoNum type="arabicPeriod"/>
            </a:pPr>
            <a:endParaRPr lang="en-US" dirty="0"/>
          </a:p>
          <a:p>
            <a:pPr marL="18288" indent="0">
              <a:buNone/>
            </a:pPr>
            <a:r>
              <a:rPr lang="en-US" dirty="0" smtClean="0"/>
              <a:t>What would you like to learn more about regarding styling apps in Alpha Anywhere?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Apps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5488" indent="-457200">
              <a:buFont typeface="+mj-lt"/>
              <a:buAutoNum type="arabicPeriod"/>
            </a:pPr>
            <a:endParaRPr lang="en-US" dirty="0"/>
          </a:p>
          <a:p>
            <a:pPr marL="18288" indent="0">
              <a:buNone/>
            </a:pPr>
            <a:r>
              <a:rPr lang="en-US" dirty="0" smtClean="0"/>
              <a:t>When you style your applications, where are </a:t>
            </a:r>
            <a:r>
              <a:rPr lang="en-US" dirty="0"/>
              <a:t>you getting stuck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Apps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Style – the visual design of elements in your app: colors, layouts, and fonts</a:t>
            </a:r>
          </a:p>
          <a:p>
            <a:endParaRPr lang="en-US" dirty="0" smtClean="0"/>
          </a:p>
          <a:p>
            <a:r>
              <a:rPr lang="en-US" dirty="0"/>
              <a:t>CSS – Cascading Style Sheets, the language used to define </a:t>
            </a:r>
            <a:r>
              <a:rPr lang="en-US" dirty="0" smtClean="0"/>
              <a:t>styles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SASS – Syntactically Awesome Style Sheets, </a:t>
            </a:r>
            <a:r>
              <a:rPr lang="en-US" dirty="0" smtClean="0"/>
              <a:t>an extension for CSS that adds functions, nesting, variables, and more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Theme – a collection of SASS, CSS, </a:t>
            </a:r>
            <a:r>
              <a:rPr lang="en-US" dirty="0" smtClean="0"/>
              <a:t>images, and </a:t>
            </a:r>
            <a:r>
              <a:rPr lang="en-US" dirty="0"/>
              <a:t>JavaScript used to style an Alpha Anywhere web or mobile </a:t>
            </a:r>
            <a:r>
              <a:rPr lang="en-US" dirty="0" smtClean="0"/>
              <a:t>app</a:t>
            </a:r>
          </a:p>
          <a:p>
            <a:endParaRPr lang="en-US" dirty="0" smtClean="0"/>
          </a:p>
          <a:p>
            <a:r>
              <a:rPr lang="en-US" dirty="0" smtClean="0"/>
              <a:t>SASS Theme – another term for an Alpha Anywhere Web Theme</a:t>
            </a:r>
          </a:p>
        </p:txBody>
      </p:sp>
    </p:spTree>
    <p:extLst>
      <p:ext uri="{BB962C8B-B14F-4D97-AF65-F5344CB8AC3E}">
        <p14:creationId xmlns:p14="http://schemas.microsoft.com/office/powerpoint/2010/main" val="35812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Themes are used to style both web and mobile applications.</a:t>
            </a:r>
          </a:p>
          <a:p>
            <a:r>
              <a:rPr lang="en-US" dirty="0" smtClean="0"/>
              <a:t>Alpha Anywhere includes several pre-built variations of Web Themes</a:t>
            </a:r>
          </a:p>
          <a:p>
            <a:r>
              <a:rPr lang="en-US" dirty="0" smtClean="0"/>
              <a:t>Alpha Anywhere Web Themes include:</a:t>
            </a:r>
          </a:p>
          <a:p>
            <a:pPr lvl="1"/>
            <a:r>
              <a:rPr lang="en-US" dirty="0" smtClean="0"/>
              <a:t>Alpha</a:t>
            </a:r>
          </a:p>
          <a:p>
            <a:pPr lvl="1"/>
            <a:r>
              <a:rPr lang="en-US" dirty="0" err="1" smtClean="0"/>
              <a:t>AndroidLight</a:t>
            </a:r>
            <a:endParaRPr lang="en-US" dirty="0" smtClean="0"/>
          </a:p>
          <a:p>
            <a:pPr lvl="1"/>
            <a:r>
              <a:rPr lang="en-US" dirty="0" err="1" smtClean="0"/>
              <a:t>AndroidDark</a:t>
            </a:r>
            <a:endParaRPr lang="en-US" dirty="0" smtClean="0"/>
          </a:p>
          <a:p>
            <a:pPr lvl="1"/>
            <a:r>
              <a:rPr lang="en-US" dirty="0" smtClean="0"/>
              <a:t>iOS</a:t>
            </a:r>
          </a:p>
          <a:p>
            <a:r>
              <a:rPr lang="en-US" dirty="0" smtClean="0"/>
              <a:t>Alpha theme has 17 variations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January 29,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AlphaStyleWebin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FFFFFF"/>
      </a:hlink>
      <a:folHlink>
        <a:srgbClr val="FFFFF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182</TotalTime>
  <Words>640</Words>
  <Application>Microsoft Office PowerPoint</Application>
  <PresentationFormat>On-screen Show (4:3)</PresentationFormat>
  <Paragraphs>161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Elemental</vt:lpstr>
      <vt:lpstr>PowerPoint Presentation</vt:lpstr>
      <vt:lpstr>Xbasic Guide</vt:lpstr>
      <vt:lpstr>Styling Apps</vt:lpstr>
      <vt:lpstr>Styling Apps</vt:lpstr>
      <vt:lpstr>Styling Apps</vt:lpstr>
      <vt:lpstr>Styling Apps</vt:lpstr>
      <vt:lpstr>Styling Apps</vt:lpstr>
      <vt:lpstr>Terms</vt:lpstr>
      <vt:lpstr>Overview</vt:lpstr>
      <vt:lpstr>Overview</vt:lpstr>
      <vt:lpstr>PowerPoint Presentation</vt:lpstr>
      <vt:lpstr>Global Changes</vt:lpstr>
      <vt:lpstr>Anatomy of a Web Theme</vt:lpstr>
      <vt:lpstr>Web Theme Builder</vt:lpstr>
      <vt:lpstr>Web Theme Builder</vt:lpstr>
      <vt:lpstr>Sub-Themes</vt:lpstr>
      <vt:lpstr>Style Tweaks</vt:lpstr>
      <vt:lpstr>Color Palettes</vt:lpstr>
      <vt:lpstr>Inherited Theme</vt:lpstr>
      <vt:lpstr>Component CSS</vt:lpstr>
      <vt:lpstr>Control CSS</vt:lpstr>
      <vt:lpstr>Control Properties &amp; CSS</vt:lpstr>
      <vt:lpstr>Useful Documentation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Anywhere Demo</dc:title>
  <dc:creator>Sarah Mitchell</dc:creator>
  <cp:lastModifiedBy>Sarah Mitchell</cp:lastModifiedBy>
  <cp:revision>18</cp:revision>
  <dcterms:created xsi:type="dcterms:W3CDTF">2020-01-29T15:08:14Z</dcterms:created>
  <dcterms:modified xsi:type="dcterms:W3CDTF">2020-01-29T19:16:18Z</dcterms:modified>
</cp:coreProperties>
</file>