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26"/>
  </p:notesMasterIdLst>
  <p:sldIdLst>
    <p:sldId id="256" r:id="rId2"/>
    <p:sldId id="332" r:id="rId3"/>
    <p:sldId id="262" r:id="rId4"/>
    <p:sldId id="324" r:id="rId5"/>
    <p:sldId id="263" r:id="rId6"/>
    <p:sldId id="284" r:id="rId7"/>
    <p:sldId id="285" r:id="rId8"/>
    <p:sldId id="291" r:id="rId9"/>
    <p:sldId id="325" r:id="rId10"/>
    <p:sldId id="321" r:id="rId11"/>
    <p:sldId id="327" r:id="rId12"/>
    <p:sldId id="326" r:id="rId13"/>
    <p:sldId id="328" r:id="rId14"/>
    <p:sldId id="329" r:id="rId15"/>
    <p:sldId id="330" r:id="rId16"/>
    <p:sldId id="331" r:id="rId17"/>
    <p:sldId id="333" r:id="rId18"/>
    <p:sldId id="334" r:id="rId19"/>
    <p:sldId id="335" r:id="rId20"/>
    <p:sldId id="302" r:id="rId21"/>
    <p:sldId id="336" r:id="rId22"/>
    <p:sldId id="337" r:id="rId23"/>
    <p:sldId id="338" r:id="rId24"/>
    <p:sldId id="30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761" autoAdjust="0"/>
  </p:normalViewPr>
  <p:slideViewPr>
    <p:cSldViewPr snapToGrid="0">
      <p:cViewPr varScale="1">
        <p:scale>
          <a:sx n="100" d="100"/>
          <a:sy n="100" d="100"/>
        </p:scale>
        <p:origin x="10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ACA6-519E-4047-A8CE-67942B810E6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DCA0-7FE8-4D90-8758-EA242854F2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79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CA0-7FE8-4D90-8758-EA242854F2B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51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CA0-7FE8-4D90-8758-EA242854F2B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891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7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75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1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34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4617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dicateur_cl%C3%A9_de_performance" TargetMode="External"/><Relationship Id="rId2" Type="http://schemas.openxmlformats.org/officeDocument/2006/relationships/hyperlink" Target="https://www.lemonde.fr/planete/article/2017/06/22/la-population-mondiale-atteindra-9-8-milliards-d-habitants-en-2050-selon-l-onu_5149088_3244.html#:~:text=La%20population%20continue%20d'augmenter,aux%207%2C55%20milliards%20actuel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centralcharts.com/fr/gm/1-apprendre/7-analyse-technique/25-debutant/390-les-lignes-de-tendance#:~:text=Une%20ligne%20de%20tendance%20est,ensemble%20des%20unit%C3%A9s%20de%20temps" TargetMode="External"/><Relationship Id="rId4" Type="http://schemas.openxmlformats.org/officeDocument/2006/relationships/hyperlink" Target="https://www.baumann-avocats.com/definition/kpi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0B0C3D-CF4D-4511-AEEC-3EA54095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782" y="2332221"/>
            <a:ext cx="12768263" cy="1850657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Accident de voitures aux Etats-Unis</a:t>
            </a:r>
          </a:p>
        </p:txBody>
      </p:sp>
      <p:pic>
        <p:nvPicPr>
          <p:cNvPr id="1026" name="Picture 2" descr="H3 Hitema, école d'informatique en alternance - Ile-de-France">
            <a:extLst>
              <a:ext uri="{FF2B5EF4-FFF2-40B4-BE49-F238E27FC236}">
                <a16:creationId xmlns:a16="http://schemas.microsoft.com/office/drawing/2014/main" id="{5AB20EBB-7DF3-43C7-94BC-84D5963F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855" y="-152997"/>
            <a:ext cx="3238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5A23FB-ED31-445D-B339-9D3577A12D53}"/>
              </a:ext>
            </a:extLst>
          </p:cNvPr>
          <p:cNvSpPr txBox="1"/>
          <p:nvPr/>
        </p:nvSpPr>
        <p:spPr>
          <a:xfrm>
            <a:off x="342900" y="381000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BARRY Alpha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39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D2CEB2-79F3-4FD0-9E05-FC3EB67C1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06" y="1796853"/>
            <a:ext cx="10021658" cy="2847619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"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0961067-165D-438C-BFB4-8D99D4907A1F}"/>
              </a:ext>
            </a:extLst>
          </p:cNvPr>
          <p:cNvSpPr txBox="1"/>
          <p:nvPr/>
        </p:nvSpPr>
        <p:spPr>
          <a:xfrm>
            <a:off x="112143" y="5449856"/>
            <a:ext cx="1194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3600" dirty="0"/>
              <a:t>Des écarts se font entre les différents Etats par rapport au nombre d’accidents.</a:t>
            </a:r>
            <a:endParaRPr lang="fr-FR" sz="3200" dirty="0"/>
          </a:p>
        </p:txBody>
      </p:sp>
      <p:sp>
        <p:nvSpPr>
          <p:cNvPr id="11" name="Titre 6">
            <a:extLst>
              <a:ext uri="{FF2B5EF4-FFF2-40B4-BE49-F238E27FC236}">
                <a16:creationId xmlns:a16="http://schemas.microsoft.com/office/drawing/2014/main" id="{9DD88566-232B-4A73-8D08-F75A4EF86154}"/>
              </a:ext>
            </a:extLst>
          </p:cNvPr>
          <p:cNvSpPr txBox="1">
            <a:spLocks/>
          </p:cNvSpPr>
          <p:nvPr/>
        </p:nvSpPr>
        <p:spPr>
          <a:xfrm>
            <a:off x="827532" y="604839"/>
            <a:ext cx="10820400" cy="1177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cap="all" dirty="0"/>
              <a:t>NOMBRE D’accident par état</a:t>
            </a:r>
            <a:endParaRPr lang="en-US" sz="6600" b="1" cap="all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2F44C8-5E65-4450-BA26-5728A2AAD594}"/>
              </a:ext>
            </a:extLst>
          </p:cNvPr>
          <p:cNvSpPr txBox="1"/>
          <p:nvPr/>
        </p:nvSpPr>
        <p:spPr>
          <a:xfrm>
            <a:off x="1075106" y="4659394"/>
            <a:ext cx="10021658" cy="348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b="1" dirty="0">
                <a:solidFill>
                  <a:srgbClr val="FFFFFF"/>
                </a:solidFill>
              </a:rPr>
              <a:t>Histogramme du nombre d’accidents par Etat</a:t>
            </a:r>
          </a:p>
        </p:txBody>
      </p:sp>
    </p:spTree>
    <p:extLst>
      <p:ext uri="{BB962C8B-B14F-4D97-AF65-F5344CB8AC3E}">
        <p14:creationId xmlns:p14="http://schemas.microsoft.com/office/powerpoint/2010/main" val="140650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3079DA-0069-4845-88A5-A286CA6E9568}"/>
              </a:ext>
            </a:extLst>
          </p:cNvPr>
          <p:cNvSpPr txBox="1"/>
          <p:nvPr/>
        </p:nvSpPr>
        <p:spPr>
          <a:xfrm>
            <a:off x="665396" y="4582437"/>
            <a:ext cx="4751154" cy="348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b="1" dirty="0">
                <a:solidFill>
                  <a:srgbClr val="FFFFFF"/>
                </a:solidFill>
              </a:rPr>
              <a:t>Carte des Etats-Unis 1</a:t>
            </a:r>
          </a:p>
        </p:txBody>
      </p:sp>
      <p:sp>
        <p:nvSpPr>
          <p:cNvPr id="13" name="Titre 6">
            <a:extLst>
              <a:ext uri="{FF2B5EF4-FFF2-40B4-BE49-F238E27FC236}">
                <a16:creationId xmlns:a16="http://schemas.microsoft.com/office/drawing/2014/main" id="{F8F6F03F-BE3C-44FC-BA46-0963367ECE0A}"/>
              </a:ext>
            </a:extLst>
          </p:cNvPr>
          <p:cNvSpPr txBox="1">
            <a:spLocks/>
          </p:cNvSpPr>
          <p:nvPr/>
        </p:nvSpPr>
        <p:spPr>
          <a:xfrm>
            <a:off x="827532" y="604839"/>
            <a:ext cx="10820400" cy="1177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cap="all" dirty="0"/>
              <a:t>Carte des ACCIDENTS</a:t>
            </a:r>
            <a:endParaRPr lang="en-US" sz="6600" b="1" cap="all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62EC166-2729-49BF-B889-8D4AE7938D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1675" y="1757947"/>
            <a:ext cx="4714875" cy="2772410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  <a:scene3d>
            <a:camera prst="orthographicFront"/>
            <a:lightRig rig="threePt" dir="t"/>
          </a:scene3d>
          <a:sp3d contourW="6350"/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792889A-D51C-49DD-AF7A-ED77104EA8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9742" y="1777441"/>
            <a:ext cx="5587198" cy="2752916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"/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4F3A9A-4F07-4C98-A9E5-C1E1A2BA9CBD}"/>
              </a:ext>
            </a:extLst>
          </p:cNvPr>
          <p:cNvSpPr txBox="1"/>
          <p:nvPr/>
        </p:nvSpPr>
        <p:spPr>
          <a:xfrm>
            <a:off x="5795976" y="4579702"/>
            <a:ext cx="5600964" cy="348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b="1" dirty="0">
                <a:solidFill>
                  <a:srgbClr val="FFFFFF"/>
                </a:solidFill>
              </a:rPr>
              <a:t>Carte des Etats-Unis 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649D77D-9E96-4F35-A123-2494A928CA94}"/>
              </a:ext>
            </a:extLst>
          </p:cNvPr>
          <p:cNvSpPr txBox="1"/>
          <p:nvPr/>
        </p:nvSpPr>
        <p:spPr>
          <a:xfrm>
            <a:off x="141732" y="5364189"/>
            <a:ext cx="1194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3600" dirty="0"/>
              <a:t>Les accidents sont plus important proche de la mer et dans les grands Etats.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199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470553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cap="all" dirty="0"/>
              <a:t>Population dans </a:t>
            </a:r>
            <a:r>
              <a:rPr lang="en-US" sz="5400" b="1" cap="all" dirty="0" err="1"/>
              <a:t>certains</a:t>
            </a:r>
            <a:r>
              <a:rPr lang="en-US" sz="5400" b="1" cap="all" dirty="0"/>
              <a:t> </a:t>
            </a:r>
            <a:r>
              <a:rPr lang="en-US" sz="5400" b="1" cap="all" dirty="0" err="1"/>
              <a:t>etats</a:t>
            </a:r>
            <a:endParaRPr lang="en-US" sz="5400" b="1" cap="all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D54FFF-C091-4745-9E87-CB153B25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0468" y="2591058"/>
            <a:ext cx="6150634" cy="3873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Les </a:t>
            </a:r>
            <a:r>
              <a:rPr lang="en-US" sz="3600" dirty="0" err="1"/>
              <a:t>Etats</a:t>
            </a:r>
            <a:r>
              <a:rPr lang="en-US" sz="3600" dirty="0"/>
              <a:t> avec le plus </a:t>
            </a:r>
            <a:r>
              <a:rPr lang="en-US" sz="3600" dirty="0" err="1"/>
              <a:t>d’accidents</a:t>
            </a:r>
            <a:r>
              <a:rPr lang="en-US" sz="3600" dirty="0"/>
              <a:t> </a:t>
            </a:r>
            <a:r>
              <a:rPr lang="en-US" sz="3600" dirty="0" err="1"/>
              <a:t>sont</a:t>
            </a:r>
            <a:r>
              <a:rPr lang="en-US" sz="3600" dirty="0"/>
              <a:t> </a:t>
            </a:r>
            <a:r>
              <a:rPr lang="en-US" sz="3600" dirty="0" err="1"/>
              <a:t>égalements</a:t>
            </a:r>
            <a:r>
              <a:rPr lang="en-US" sz="3600" dirty="0"/>
              <a:t> </a:t>
            </a:r>
            <a:r>
              <a:rPr lang="en-US" sz="3600" dirty="0" err="1"/>
              <a:t>ceux</a:t>
            </a:r>
            <a:r>
              <a:rPr lang="en-US" sz="3600" dirty="0"/>
              <a:t> qui </a:t>
            </a:r>
            <a:r>
              <a:rPr lang="en-US" sz="3600" dirty="0" err="1"/>
              <a:t>ont</a:t>
            </a:r>
            <a:r>
              <a:rPr lang="en-US" sz="3600" dirty="0"/>
              <a:t> la plus fortes populations.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A60B6-186A-47B3-A69F-E8DCB879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2302506"/>
            <a:ext cx="3758475" cy="34194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DE29F4-ED5D-4200-8F9D-2146067F8161}"/>
              </a:ext>
            </a:extLst>
          </p:cNvPr>
          <p:cNvSpPr txBox="1"/>
          <p:nvPr/>
        </p:nvSpPr>
        <p:spPr>
          <a:xfrm>
            <a:off x="1019174" y="5721981"/>
            <a:ext cx="3758475" cy="4717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b="1" dirty="0">
                <a:solidFill>
                  <a:srgbClr val="FFFFFF"/>
                </a:solidFill>
              </a:rPr>
              <a:t>Tableau des 5 Etats les plus peuplés des Etats-Unis</a:t>
            </a:r>
          </a:p>
        </p:txBody>
      </p:sp>
    </p:spTree>
    <p:extLst>
      <p:ext uri="{BB962C8B-B14F-4D97-AF65-F5344CB8AC3E}">
        <p14:creationId xmlns:p14="http://schemas.microsoft.com/office/powerpoint/2010/main" val="31871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22E3AC-0065-40FA-BD2F-488EC50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761" y="1669212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000" b="1" dirty="0"/>
              <a:t>nombre d’accidents DANS LE TEMPS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4192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961067-165D-438C-BFB4-8D99D4907A1F}"/>
              </a:ext>
            </a:extLst>
          </p:cNvPr>
          <p:cNvSpPr txBox="1"/>
          <p:nvPr/>
        </p:nvSpPr>
        <p:spPr>
          <a:xfrm>
            <a:off x="112143" y="5449856"/>
            <a:ext cx="1194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3600" dirty="0"/>
              <a:t>Le diagramme nous montre un nombre d’accidents qui varie beaucoup selon la date.</a:t>
            </a:r>
            <a:endParaRPr lang="fr-FR" sz="3200" dirty="0"/>
          </a:p>
        </p:txBody>
      </p:sp>
      <p:sp>
        <p:nvSpPr>
          <p:cNvPr id="11" name="Titre 6">
            <a:extLst>
              <a:ext uri="{FF2B5EF4-FFF2-40B4-BE49-F238E27FC236}">
                <a16:creationId xmlns:a16="http://schemas.microsoft.com/office/drawing/2014/main" id="{9DD88566-232B-4A73-8D08-F75A4EF86154}"/>
              </a:ext>
            </a:extLst>
          </p:cNvPr>
          <p:cNvSpPr txBox="1">
            <a:spLocks/>
          </p:cNvSpPr>
          <p:nvPr/>
        </p:nvSpPr>
        <p:spPr>
          <a:xfrm>
            <a:off x="827532" y="604839"/>
            <a:ext cx="10820400" cy="11770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cap="all" dirty="0"/>
              <a:t>NOMBRE D’accident selon la date</a:t>
            </a:r>
            <a:endParaRPr lang="en-US" sz="6600" b="1" cap="all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2F44C8-5E65-4450-BA26-5728A2AAD594}"/>
              </a:ext>
            </a:extLst>
          </p:cNvPr>
          <p:cNvSpPr txBox="1"/>
          <p:nvPr/>
        </p:nvSpPr>
        <p:spPr>
          <a:xfrm>
            <a:off x="1075106" y="4659394"/>
            <a:ext cx="10021658" cy="348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b="1" dirty="0">
                <a:solidFill>
                  <a:srgbClr val="FFFFFF"/>
                </a:solidFill>
              </a:rPr>
              <a:t>Représentation de l’évolution des accidents dans le temps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809EBC8-2FF0-49F9-9587-34B1378DEE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6" y="2198607"/>
            <a:ext cx="10001528" cy="2460788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"/>
        </p:spPr>
      </p:pic>
    </p:spTree>
    <p:extLst>
      <p:ext uri="{BB962C8B-B14F-4D97-AF65-F5344CB8AC3E}">
        <p14:creationId xmlns:p14="http://schemas.microsoft.com/office/powerpoint/2010/main" val="33706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961067-165D-438C-BFB4-8D99D4907A1F}"/>
              </a:ext>
            </a:extLst>
          </p:cNvPr>
          <p:cNvSpPr txBox="1"/>
          <p:nvPr/>
        </p:nvSpPr>
        <p:spPr>
          <a:xfrm>
            <a:off x="112143" y="5449856"/>
            <a:ext cx="1194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3600" dirty="0"/>
              <a:t>Dans cette représentation on peut voir que plus on avance dans le temps, plus le nombre d’accidents augmente.</a:t>
            </a:r>
            <a:endParaRPr lang="fr-FR" sz="3200" dirty="0"/>
          </a:p>
        </p:txBody>
      </p:sp>
      <p:sp>
        <p:nvSpPr>
          <p:cNvPr id="11" name="Titre 6">
            <a:extLst>
              <a:ext uri="{FF2B5EF4-FFF2-40B4-BE49-F238E27FC236}">
                <a16:creationId xmlns:a16="http://schemas.microsoft.com/office/drawing/2014/main" id="{9DD88566-232B-4A73-8D08-F75A4EF86154}"/>
              </a:ext>
            </a:extLst>
          </p:cNvPr>
          <p:cNvSpPr txBox="1">
            <a:spLocks/>
          </p:cNvSpPr>
          <p:nvPr/>
        </p:nvSpPr>
        <p:spPr>
          <a:xfrm>
            <a:off x="827532" y="604839"/>
            <a:ext cx="10820400" cy="11770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cap="all" dirty="0"/>
              <a:t>NOMBRE D’accident </a:t>
            </a:r>
            <a:r>
              <a:rPr lang="fr-FR" sz="6600" b="1" cap="all" dirty="0" err="1"/>
              <a:t>cummulé</a:t>
            </a:r>
            <a:endParaRPr lang="en-US" sz="6600" b="1" cap="all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2F44C8-5E65-4450-BA26-5728A2AAD594}"/>
              </a:ext>
            </a:extLst>
          </p:cNvPr>
          <p:cNvSpPr txBox="1"/>
          <p:nvPr/>
        </p:nvSpPr>
        <p:spPr>
          <a:xfrm>
            <a:off x="1075106" y="4659394"/>
            <a:ext cx="10021658" cy="348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b="1" dirty="0">
                <a:solidFill>
                  <a:srgbClr val="FFFFFF"/>
                </a:solidFill>
              </a:rPr>
              <a:t>Représentation de l’évolution des accidents dans le temps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7147E71-47BB-4590-BF04-F9B2B8A6A5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6" y="2161079"/>
            <a:ext cx="10001528" cy="2498315"/>
          </a:xfrm>
          <a:prstGeom prst="rect">
            <a:avLst/>
          </a:prstGeom>
          <a:scene3d>
            <a:camera prst="orthographicFront"/>
            <a:lightRig rig="threePt" dir="t"/>
          </a:scene3d>
          <a:sp3d contourW="6350"/>
        </p:spPr>
      </p:pic>
    </p:spTree>
    <p:extLst>
      <p:ext uri="{BB962C8B-B14F-4D97-AF65-F5344CB8AC3E}">
        <p14:creationId xmlns:p14="http://schemas.microsoft.com/office/powerpoint/2010/main" val="122289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6" descr="Le big data bouleverse la prédiction économique | Périclès Group">
            <a:extLst>
              <a:ext uri="{FF2B5EF4-FFF2-40B4-BE49-F238E27FC236}">
                <a16:creationId xmlns:a16="http://schemas.microsoft.com/office/drawing/2014/main" id="{EB8ACE1F-6D32-45E8-8572-9D2AF741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1508" y="1036970"/>
            <a:ext cx="4037976" cy="23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A74278A-5131-4B96-833F-DC22A9AE2E74}"/>
              </a:ext>
            </a:extLst>
          </p:cNvPr>
          <p:cNvSpPr txBox="1"/>
          <p:nvPr/>
        </p:nvSpPr>
        <p:spPr>
          <a:xfrm>
            <a:off x="6961507" y="3160026"/>
            <a:ext cx="4425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1" dirty="0">
                <a:solidFill>
                  <a:srgbClr val="383F4E"/>
                </a:solidFill>
                <a:effectLst/>
                <a:latin typeface="The Antiqua B"/>
              </a:rPr>
              <a:t>« Chaque année, la population mondiale croît de 83 millions d’habitants »</a:t>
            </a:r>
            <a:endParaRPr lang="fr-FR" sz="2800" i="1" dirty="0"/>
          </a:p>
        </p:txBody>
      </p:sp>
      <p:sp>
        <p:nvSpPr>
          <p:cNvPr id="26" name="Titre 6">
            <a:extLst>
              <a:ext uri="{FF2B5EF4-FFF2-40B4-BE49-F238E27FC236}">
                <a16:creationId xmlns:a16="http://schemas.microsoft.com/office/drawing/2014/main" id="{DD2B7E40-F577-4B8A-A602-AEB08150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29" y="533400"/>
            <a:ext cx="6258463" cy="11770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cap="all" dirty="0"/>
              <a:t>Evolution de la population </a:t>
            </a:r>
            <a:r>
              <a:rPr lang="en-US" sz="4800" b="1" cap="all" dirty="0" err="1"/>
              <a:t>mondiale</a:t>
            </a:r>
            <a:endParaRPr lang="en-US" sz="4800" b="1" cap="all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83C2D1D-D038-4932-8248-602D7F95178E}"/>
              </a:ext>
            </a:extLst>
          </p:cNvPr>
          <p:cNvSpPr txBox="1"/>
          <p:nvPr/>
        </p:nvSpPr>
        <p:spPr>
          <a:xfrm>
            <a:off x="449953" y="1843349"/>
            <a:ext cx="59472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La population mondiale augmente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Plus la population est forte, plus le nombre d’accidents augmente</a:t>
            </a:r>
          </a:p>
          <a:p>
            <a:endParaRPr lang="fr-F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5728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22E3AC-0065-40FA-BD2F-488EC50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761" y="1669212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000" b="1" dirty="0"/>
              <a:t>Facteurs environnementaux de l’accident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4285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AA50EB0-863C-4DF9-8D47-7524406002BB}"/>
              </a:ext>
            </a:extLst>
          </p:cNvPr>
          <p:cNvSpPr/>
          <p:nvPr/>
        </p:nvSpPr>
        <p:spPr>
          <a:xfrm>
            <a:off x="6671097" y="2054432"/>
            <a:ext cx="4438289" cy="42557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scene3d>
            <a:camera prst="orthographicFront"/>
            <a:lightRig rig="threePt" dir="t"/>
          </a:scene3d>
          <a:sp3d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29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cap="all" dirty="0" err="1"/>
              <a:t>Facteurs</a:t>
            </a:r>
            <a:r>
              <a:rPr lang="en-US" sz="6600" b="1" cap="all" dirty="0"/>
              <a:t> </a:t>
            </a:r>
            <a:r>
              <a:rPr lang="en-US" sz="6600" b="1" cap="all" dirty="0" err="1"/>
              <a:t>utilisés</a:t>
            </a:r>
            <a:endParaRPr lang="en-US" sz="6600" b="1" cap="all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D54FFF-C091-4745-9E87-CB153B25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627" y="2054432"/>
            <a:ext cx="4229997" cy="4255791"/>
          </a:xfrm>
          <a:solidFill>
            <a:schemeClr val="tx2">
              <a:lumMod val="25000"/>
              <a:lumOff val="75000"/>
            </a:schemeClr>
          </a:solidFill>
          <a:ln/>
          <a:scene3d>
            <a:camera prst="orthographicFront"/>
            <a:lightRig rig="threePt" dir="t"/>
          </a:scene3d>
          <a:sp3d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 sz="2600" dirty="0"/>
              <a:t>Différents facteurs intéressant</a:t>
            </a:r>
          </a:p>
          <a:p>
            <a:pPr marL="742950" indent="-742950">
              <a:buFont typeface="+mj-lt"/>
              <a:buAutoNum type="arabicPeriod"/>
            </a:pPr>
            <a:endParaRPr lang="fr-FR" sz="2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2600" dirty="0"/>
              <a:t>Présence d’un croisement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2600" dirty="0"/>
              <a:t>Accident au lever/couché du soleil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2600" dirty="0"/>
              <a:t>Panneaux de signalisation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2600" dirty="0"/>
              <a:t>Température (F)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2600" dirty="0"/>
              <a:t>Humidité de l’air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C3EF1D7D-1237-4532-BDB1-34CBC5D0E6B5}"/>
              </a:ext>
            </a:extLst>
          </p:cNvPr>
          <p:cNvSpPr txBox="1">
            <a:spLocks/>
          </p:cNvSpPr>
          <p:nvPr/>
        </p:nvSpPr>
        <p:spPr>
          <a:xfrm>
            <a:off x="6671097" y="2066925"/>
            <a:ext cx="4500111" cy="5170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En plus des KPI</a:t>
            </a:r>
          </a:p>
          <a:p>
            <a:pPr marL="742950" indent="-742950">
              <a:buFont typeface="+mj-lt"/>
              <a:buAutoNum type="arabicPeriod"/>
            </a:pPr>
            <a:endParaRPr lang="fr-FR" sz="24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2400" dirty="0"/>
              <a:t>Conditions météorologique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2400" dirty="0"/>
              <a:t>Gravité de l’accident (entre 1 et 4)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4770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29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cap="all" dirty="0" err="1"/>
              <a:t>Résultats</a:t>
            </a:r>
            <a:r>
              <a:rPr lang="en-US" sz="6600" b="1" cap="all" dirty="0"/>
              <a:t> </a:t>
            </a:r>
            <a:r>
              <a:rPr lang="en-US" sz="6600" b="1" cap="all" dirty="0" err="1"/>
              <a:t>obtenus</a:t>
            </a:r>
            <a:endParaRPr lang="en-US" sz="6600" b="1" cap="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AC63F-ABB2-40A6-9FF7-4B255B3C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604984"/>
            <a:ext cx="7581900" cy="48482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9126B27-D1D4-4D56-9B97-6934437604F9}"/>
              </a:ext>
            </a:extLst>
          </p:cNvPr>
          <p:cNvSpPr txBox="1"/>
          <p:nvPr/>
        </p:nvSpPr>
        <p:spPr>
          <a:xfrm>
            <a:off x="2305050" y="6453209"/>
            <a:ext cx="7581900" cy="348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b="1" dirty="0">
                <a:solidFill>
                  <a:srgbClr val="FFFFFF"/>
                </a:solidFill>
              </a:rPr>
              <a:t>Tableau des résultats obtenus pour chaque facteur</a:t>
            </a:r>
          </a:p>
        </p:txBody>
      </p:sp>
    </p:spTree>
    <p:extLst>
      <p:ext uri="{BB962C8B-B14F-4D97-AF65-F5344CB8AC3E}">
        <p14:creationId xmlns:p14="http://schemas.microsoft.com/office/powerpoint/2010/main" val="342623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59AEBA08-69A1-4D8E-8910-953E0503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77" y="1258019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b="1" dirty="0" err="1"/>
              <a:t>Contexte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947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22E3AC-0065-40FA-BD2F-488EC50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475" y="1224951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b="1" dirty="0"/>
              <a:t>CONCLUSION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0170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29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cap="all" dirty="0"/>
              <a:t>conclusion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D54FFF-C091-4745-9E87-CB153B25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329" y="2063059"/>
            <a:ext cx="10820400" cy="35473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3600" dirty="0"/>
              <a:t>Les régions les plus touchées par le nombre d’accidents sont celles qui sont le plus peuplées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3600" dirty="0"/>
              <a:t>Le nombre d’accidents est amenée à augmenter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3600" dirty="0"/>
              <a:t>Plus d’accident lorsque les usagers sont moins vigilants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014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29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cap="all" dirty="0"/>
              <a:t>attention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D54FFF-C091-4745-9E87-CB153B25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329" y="2063059"/>
            <a:ext cx="10820400" cy="3547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dirty="0"/>
              <a:t>Être plus vigilants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3600" dirty="0"/>
              <a:t>Dans les zones peuplées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fr-FR" sz="3600" dirty="0"/>
              <a:t>Dans les zones moins restreintes par la signalisation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728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22E3AC-0065-40FA-BD2F-488EC50D3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447" y="2362199"/>
            <a:ext cx="11113477" cy="1159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b="1" dirty="0"/>
              <a:t>Merci de </a:t>
            </a:r>
            <a:r>
              <a:rPr lang="en-US" sz="6000" b="1" dirty="0" err="1"/>
              <a:t>votre</a:t>
            </a:r>
            <a:r>
              <a:rPr lang="en-US" sz="6000" b="1" dirty="0"/>
              <a:t> attention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1954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4" y="478254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cap="all" dirty="0" err="1"/>
              <a:t>annexe</a:t>
            </a:r>
            <a:endParaRPr lang="en-US" sz="6600" b="1" cap="all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D54FFF-C091-4745-9E87-CB153B25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929" y="1655346"/>
            <a:ext cx="10820400" cy="35473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Monde 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https://www.lemonde.fr/planete/article/2017/06/22/la-population-mondiale-atteindra-9-8-milliards-d-habitants-en-2050-selon-l-onu_5149088_3244.html#:~:text=La%20population%20continue%20d'augmenter,aux%207%2C55%20milliards%20actuels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 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https://fr.wikipedia.org/wiki/Indicateur_cl%C3%A9_de_performance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https://www.baumann-avocats.com/definition/kpi.php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Ligne de tendance 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https://www.centralcharts.com/fr/gm/1-apprendre/7-analyse-technique/25-debutant/390-les-lignes-de-tendance#:~:text=Une%20ligne%20de%20tendance%20est,ensemble%20des%20unit%C3%A9s%20de%20temps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42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Montée vibratoire de notre planète | Le petit chez soi">
            <a:extLst>
              <a:ext uri="{FF2B5EF4-FFF2-40B4-BE49-F238E27FC236}">
                <a16:creationId xmlns:a16="http://schemas.microsoft.com/office/drawing/2014/main" id="{E8EE68DF-6D75-449D-A94F-1A6B0216E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9" r="40950" b="-1"/>
          <a:stretch/>
        </p:blipFill>
        <p:spPr bwMode="auto">
          <a:xfrm>
            <a:off x="7338646" y="10"/>
            <a:ext cx="48533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38" y="320735"/>
            <a:ext cx="7343899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b="1" cap="all" dirty="0"/>
              <a:t>Les accidents </a:t>
            </a:r>
            <a:r>
              <a:rPr lang="en-US" sz="5100" b="1" cap="all" dirty="0" err="1"/>
              <a:t>routiers</a:t>
            </a:r>
            <a:endParaRPr lang="en-US" sz="5100" b="1" cap="all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D54FFF-C091-4745-9E87-CB153B25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465" y="2001330"/>
            <a:ext cx="7410572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Beaucoup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d’accidents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dans le monde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Aux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Etats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-Unis: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38 000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morts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+ 4 000 000 de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bléssés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2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ED899E8-561A-49D1-B52D-F954B2A0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3FBD8D-9085-4865-B235-EB531EB14E65}"/>
              </a:ext>
            </a:extLst>
          </p:cNvPr>
          <p:cNvSpPr txBox="1"/>
          <p:nvPr/>
        </p:nvSpPr>
        <p:spPr>
          <a:xfrm>
            <a:off x="1387839" y="2311340"/>
            <a:ext cx="990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/>
              <a:t>FAIRE BAISSER LE NOMBRE D’ACCIDENT DE LA ROUTE</a:t>
            </a:r>
          </a:p>
        </p:txBody>
      </p:sp>
    </p:spTree>
    <p:extLst>
      <p:ext uri="{BB962C8B-B14F-4D97-AF65-F5344CB8AC3E}">
        <p14:creationId xmlns:p14="http://schemas.microsoft.com/office/powerpoint/2010/main" val="85252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5D0950-12BE-4FC3-B689-D7F5D63DF858}"/>
              </a:ext>
            </a:extLst>
          </p:cNvPr>
          <p:cNvSpPr/>
          <p:nvPr/>
        </p:nvSpPr>
        <p:spPr>
          <a:xfrm>
            <a:off x="1041118" y="2152443"/>
            <a:ext cx="2929909" cy="3784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470553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cap="all" dirty="0" err="1"/>
              <a:t>ProblematiqueS</a:t>
            </a:r>
            <a:endParaRPr lang="en-US" sz="6600" b="1" cap="all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D54FFF-C091-4745-9E87-CB153B25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536" y="2302506"/>
            <a:ext cx="7575540" cy="394092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/>
              <a:t>Quelles sont les régions les plus touchées par les accidents de voitures ?</a:t>
            </a:r>
          </a:p>
          <a:p>
            <a:endParaRPr lang="fr-FR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/>
              <a:t>Les accidents graves sont majoritaires ou minoritaires ?</a:t>
            </a:r>
          </a:p>
          <a:p>
            <a:endParaRPr lang="fr-FR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600" dirty="0"/>
              <a:t>Quelles sont les indicateurs environnementaux causant le plus d’accidents ?</a:t>
            </a:r>
            <a:endParaRPr lang="en-US" sz="3600" dirty="0"/>
          </a:p>
        </p:txBody>
      </p:sp>
      <p:pic>
        <p:nvPicPr>
          <p:cNvPr id="3074" name="Picture 2" descr="Uranus entre en Taureau I Temporel-Voyance">
            <a:extLst>
              <a:ext uri="{FF2B5EF4-FFF2-40B4-BE49-F238E27FC236}">
                <a16:creationId xmlns:a16="http://schemas.microsoft.com/office/drawing/2014/main" id="{65250A10-B894-4E10-ADFC-0411B08D8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99" y="2229029"/>
            <a:ext cx="2817945" cy="36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8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18CD2DF-17D7-46AA-B2D3-16A69B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29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cap="all" dirty="0"/>
              <a:t>SOMMAIRE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D54FFF-C091-4745-9E87-CB153B25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329" y="2063059"/>
            <a:ext cx="10820400" cy="354730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Adaptation de notre jeu de données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Le nombre d’accidents aux Etats-Unis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L’évolution du nombre d’accidents dans le temps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Les facteurs environnementaux de l’accidents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402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22E3AC-0065-40FA-BD2F-488EC50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222" y="1397480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b="1" dirty="0"/>
              <a:t>Adaptation du Jeu de </a:t>
            </a:r>
            <a:r>
              <a:rPr lang="en-US" sz="6000" b="1" dirty="0" err="1"/>
              <a:t>données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801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66FF7F-362B-4B27-B740-18B22C3DB8FD}"/>
              </a:ext>
            </a:extLst>
          </p:cNvPr>
          <p:cNvSpPr txBox="1"/>
          <p:nvPr/>
        </p:nvSpPr>
        <p:spPr>
          <a:xfrm>
            <a:off x="1015497" y="2051722"/>
            <a:ext cx="101610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Réduction de l’échantillon de données pour de meilleurs performances lors des opérations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Garder les valeurs dites nulles car celles-ci restent toutes de même importantes</a:t>
            </a:r>
          </a:p>
          <a:p>
            <a:endParaRPr lang="fr-F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6" name="Titre 6">
            <a:extLst>
              <a:ext uri="{FF2B5EF4-FFF2-40B4-BE49-F238E27FC236}">
                <a16:creationId xmlns:a16="http://schemas.microsoft.com/office/drawing/2014/main" id="{EB9904EB-678F-4B7F-BC47-693FCC5F46E3}"/>
              </a:ext>
            </a:extLst>
          </p:cNvPr>
          <p:cNvSpPr txBox="1">
            <a:spLocks/>
          </p:cNvSpPr>
          <p:nvPr/>
        </p:nvSpPr>
        <p:spPr>
          <a:xfrm>
            <a:off x="858329" y="533400"/>
            <a:ext cx="10820400" cy="11770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cap="all" dirty="0"/>
              <a:t>Mise </a:t>
            </a:r>
            <a:r>
              <a:rPr lang="en-US" sz="6600" b="1" cap="all" dirty="0" err="1"/>
              <a:t>en</a:t>
            </a:r>
            <a:r>
              <a:rPr lang="en-US" sz="6600" b="1" cap="all" dirty="0"/>
              <a:t> </a:t>
            </a:r>
            <a:r>
              <a:rPr lang="en-US" sz="6600" b="1" cap="all" dirty="0" err="1"/>
              <a:t>forme</a:t>
            </a:r>
            <a:r>
              <a:rPr lang="en-US" sz="6600" b="1" cap="all" dirty="0"/>
              <a:t> du jeu de </a:t>
            </a:r>
            <a:r>
              <a:rPr lang="en-US" sz="6600" b="1" cap="all" dirty="0" err="1"/>
              <a:t>données</a:t>
            </a:r>
            <a:endParaRPr lang="en-US" sz="6600" b="1" cap="all" dirty="0"/>
          </a:p>
        </p:txBody>
      </p:sp>
    </p:spTree>
    <p:extLst>
      <p:ext uri="{BB962C8B-B14F-4D97-AF65-F5344CB8AC3E}">
        <p14:creationId xmlns:p14="http://schemas.microsoft.com/office/powerpoint/2010/main" val="405757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22E3AC-0065-40FA-BD2F-488EC50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761" y="1669212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6000" b="1" dirty="0"/>
              <a:t>nombre d’accidents aux </a:t>
            </a:r>
            <a:r>
              <a:rPr lang="fr-FR" sz="6000" b="1" dirty="0" err="1"/>
              <a:t>états-unis</a:t>
            </a:r>
            <a:r>
              <a:rPr lang="fr-FR" sz="6000" b="1" dirty="0"/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909407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544</Words>
  <Application>Microsoft Office PowerPoint</Application>
  <PresentationFormat>Grand écran</PresentationFormat>
  <Paragraphs>99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Gill Sans MT</vt:lpstr>
      <vt:lpstr>Impact</vt:lpstr>
      <vt:lpstr>The Antiqua B</vt:lpstr>
      <vt:lpstr>Badge</vt:lpstr>
      <vt:lpstr>Accident de voitures aux Etats-Unis</vt:lpstr>
      <vt:lpstr>Contexte</vt:lpstr>
      <vt:lpstr>Les accidents routiers</vt:lpstr>
      <vt:lpstr>OBJECTIF</vt:lpstr>
      <vt:lpstr>ProblematiqueS</vt:lpstr>
      <vt:lpstr>SOMMAIRE</vt:lpstr>
      <vt:lpstr>Adaptation du Jeu de données</vt:lpstr>
      <vt:lpstr>Présentation PowerPoint</vt:lpstr>
      <vt:lpstr>nombre d’accidents aux états-unis.</vt:lpstr>
      <vt:lpstr>Présentation PowerPoint</vt:lpstr>
      <vt:lpstr>Présentation PowerPoint</vt:lpstr>
      <vt:lpstr>Population dans certains etats</vt:lpstr>
      <vt:lpstr>nombre d’accidents DANS LE TEMPS</vt:lpstr>
      <vt:lpstr>Présentation PowerPoint</vt:lpstr>
      <vt:lpstr>Présentation PowerPoint</vt:lpstr>
      <vt:lpstr>Evolution de la population mondiale</vt:lpstr>
      <vt:lpstr>Facteurs environnementaux de l’accident</vt:lpstr>
      <vt:lpstr>Facteurs utilisés</vt:lpstr>
      <vt:lpstr>Résultats obtenus</vt:lpstr>
      <vt:lpstr>CONCLUSION</vt:lpstr>
      <vt:lpstr>conclusion</vt:lpstr>
      <vt:lpstr>attention</vt:lpstr>
      <vt:lpstr>Merci de votre attention</vt:lpstr>
      <vt:lpstr>annexe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de voitures aux Etats-Unis</dc:title>
  <dc:creator>alpha</dc:creator>
  <cp:lastModifiedBy>alpha</cp:lastModifiedBy>
  <cp:revision>4</cp:revision>
  <dcterms:created xsi:type="dcterms:W3CDTF">2020-12-16T10:55:38Z</dcterms:created>
  <dcterms:modified xsi:type="dcterms:W3CDTF">2020-12-16T11:21:31Z</dcterms:modified>
</cp:coreProperties>
</file>