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310" r:id="rId4"/>
    <p:sldId id="319" r:id="rId5"/>
    <p:sldId id="320" r:id="rId6"/>
    <p:sldId id="331" r:id="rId7"/>
    <p:sldId id="321" r:id="rId8"/>
    <p:sldId id="330" r:id="rId9"/>
    <p:sldId id="309" r:id="rId10"/>
    <p:sldId id="311" r:id="rId11"/>
    <p:sldId id="314" r:id="rId12"/>
    <p:sldId id="316" r:id="rId13"/>
    <p:sldId id="315" r:id="rId14"/>
    <p:sldId id="317" r:id="rId15"/>
    <p:sldId id="318" r:id="rId16"/>
    <p:sldId id="333" r:id="rId17"/>
    <p:sldId id="322" r:id="rId18"/>
    <p:sldId id="323" r:id="rId19"/>
    <p:sldId id="334" r:id="rId20"/>
    <p:sldId id="324" r:id="rId21"/>
    <p:sldId id="294" r:id="rId22"/>
    <p:sldId id="325" r:id="rId23"/>
    <p:sldId id="326" r:id="rId24"/>
    <p:sldId id="327" r:id="rId25"/>
    <p:sldId id="298" r:id="rId26"/>
    <p:sldId id="335" r:id="rId27"/>
    <p:sldId id="328" r:id="rId28"/>
    <p:sldId id="332" r:id="rId29"/>
    <p:sldId id="308" r:id="rId30"/>
    <p:sldId id="336" r:id="rId31"/>
    <p:sldId id="337" r:id="rId32"/>
    <p:sldId id="338" r:id="rId33"/>
    <p:sldId id="339" r:id="rId34"/>
    <p:sldId id="340" r:id="rId35"/>
    <p:sldId id="342" r:id="rId36"/>
    <p:sldId id="344" r:id="rId37"/>
    <p:sldId id="341" r:id="rId38"/>
    <p:sldId id="345" r:id="rId39"/>
    <p:sldId id="346" r:id="rId40"/>
    <p:sldId id="347" r:id="rId41"/>
    <p:sldId id="34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>
      <p:cViewPr varScale="1">
        <p:scale>
          <a:sx n="98" d="100"/>
          <a:sy n="98" d="100"/>
        </p:scale>
        <p:origin x="6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F792-F1C3-4C8C-AF1D-E27D49F58C7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3058-666D-40DC-890A-C1EB2C30C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tags" Target="../tags/tag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6.xml"/><Relationship Id="rId10" Type="http://schemas.openxmlformats.org/officeDocument/2006/relationships/image" Target="../media/image38.png"/><Relationship Id="rId4" Type="http://schemas.openxmlformats.org/officeDocument/2006/relationships/tags" Target="../tags/tag5.xml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hsong@ibs.re.k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ww-nds.iaea.org/EXFOR/D0215.003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340768"/>
            <a:ext cx="7056784" cy="25488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Development of new Graphic User Interface program for nuclear </a:t>
            </a:r>
            <a:r>
              <a:rPr lang="en-US" altLang="ko-KR" dirty="0" smtClean="0"/>
              <a:t>reaction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2020.Nov.05  KPS meeting(online)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5668166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156176" y="836712"/>
            <a:ext cx="1872208" cy="14401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kinematics</a:t>
            </a:r>
          </a:p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9" y="4869160"/>
            <a:ext cx="5344271" cy="100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6165304"/>
            <a:ext cx="2886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44291"/>
            <a:ext cx="5944430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1" y="3601344"/>
            <a:ext cx="6487430" cy="914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7" y="5010714"/>
            <a:ext cx="7792537" cy="139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6" y="2529896"/>
            <a:ext cx="2314898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3" y="4513218"/>
            <a:ext cx="333421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4" y="2964696"/>
            <a:ext cx="75639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0" y="2708920"/>
            <a:ext cx="82116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128792" cy="6100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04248" y="148478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59832" y="566124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6049"/>
            <a:ext cx="4782217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5508104" y="1636089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Global OMP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967334"/>
            <a:ext cx="322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optical potential parameters</a:t>
            </a:r>
          </a:p>
          <a:p>
            <a:r>
              <a:rPr lang="en-US" altLang="ko-KR" dirty="0" smtClean="0"/>
              <a:t>from RIPL-3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p,n</a:t>
            </a:r>
            <a:r>
              <a:rPr lang="en-US" altLang="ko-KR" dirty="0" smtClean="0">
                <a:solidFill>
                  <a:srgbClr val="FF0000"/>
                </a:solidFill>
              </a:rPr>
              <a:t>, 2H, 3H, 4He projectiles)</a:t>
            </a:r>
          </a:p>
        </p:txBody>
      </p:sp>
    </p:spTree>
    <p:extLst>
      <p:ext uri="{BB962C8B-B14F-4D97-AF65-F5344CB8AC3E}">
        <p14:creationId xmlns:p14="http://schemas.microsoft.com/office/powerpoint/2010/main" val="317756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3554"/>
            <a:ext cx="5949113" cy="5790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1772816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Various potential shapes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49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6306154" cy="412633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Folding 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445224"/>
            <a:ext cx="551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density profile from HFB-14 results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/>
              <a:t>(From RIPL-3)</a:t>
            </a:r>
          </a:p>
          <a:p>
            <a:r>
              <a:rPr lang="en-US" altLang="ko-KR" dirty="0" smtClean="0"/>
              <a:t>Or User input of density profile</a:t>
            </a:r>
          </a:p>
        </p:txBody>
      </p:sp>
    </p:spTree>
    <p:extLst>
      <p:ext uri="{BB962C8B-B14F-4D97-AF65-F5344CB8AC3E}">
        <p14:creationId xmlns:p14="http://schemas.microsoft.com/office/powerpoint/2010/main" val="30245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91" y="3919214"/>
            <a:ext cx="5131385" cy="287779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7308304" y="4476764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6"/>
            <a:ext cx="3951777" cy="38466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67744" y="1935914"/>
            <a:ext cx="864096" cy="19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429000"/>
            <a:ext cx="3984313" cy="3375711"/>
          </a:xfrm>
          <a:prstGeom prst="rect">
            <a:avLst/>
          </a:prstGeom>
        </p:spPr>
      </p:pic>
      <p:sp>
        <p:nvSpPr>
          <p:cNvPr id="5" name="왼쪽 화살표 설명선 4"/>
          <p:cNvSpPr/>
          <p:nvPr/>
        </p:nvSpPr>
        <p:spPr>
          <a:xfrm>
            <a:off x="6732240" y="42210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Fit</a:t>
            </a:r>
          </a:p>
          <a:p>
            <a:pPr algn="ctr"/>
            <a:r>
              <a:rPr lang="en-US" altLang="ko-KR" dirty="0" smtClean="0"/>
              <a:t>Elastic </a:t>
            </a:r>
          </a:p>
          <a:p>
            <a:pPr algn="ctr"/>
            <a:r>
              <a:rPr lang="en-US" altLang="ko-KR" dirty="0" smtClean="0"/>
              <a:t>OMP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1" y="0"/>
            <a:ext cx="3531883" cy="3437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15816" y="1718975"/>
            <a:ext cx="720080" cy="197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There are many direct nuclear reaction codes available(DWUCK, ECIS, FRESCO, TWOFNR, …) </a:t>
            </a:r>
          </a:p>
          <a:p>
            <a:r>
              <a:rPr lang="en-US" altLang="ko-KR" dirty="0" smtClean="0"/>
              <a:t>Most of them are written in Fortran and require specific input file format </a:t>
            </a:r>
          </a:p>
          <a:p>
            <a:r>
              <a:rPr lang="en-US" altLang="ko-KR" dirty="0" smtClean="0"/>
              <a:t>Usually they are not easy for beginner to use</a:t>
            </a:r>
            <a:endParaRPr lang="en-US" altLang="ko-KR" dirty="0"/>
          </a:p>
          <a:p>
            <a:r>
              <a:rPr lang="en-US" altLang="ko-KR" dirty="0" smtClean="0"/>
              <a:t>Usually they need separate plotting tools</a:t>
            </a:r>
          </a:p>
          <a:p>
            <a:r>
              <a:rPr lang="en-US" altLang="ko-KR" dirty="0" smtClean="0"/>
              <a:t>The aim of the new GUI is to make it easy and intuitive to do a simple nuclear reaction calculation.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(DWBA calculation)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51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09329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the moment</a:t>
            </a:r>
            <a:r>
              <a:rPr lang="en-US" altLang="ko-KR" dirty="0" smtClean="0">
                <a:solidFill>
                  <a:srgbClr val="FF0000"/>
                </a:solidFill>
              </a:rPr>
              <a:t>, no automatic update </a:t>
            </a:r>
            <a:r>
              <a:rPr lang="en-US" altLang="ko-KR" dirty="0" smtClean="0"/>
              <a:t>of parameter after fitting available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332656"/>
            <a:ext cx="6425598" cy="54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8955" y="2133849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394295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7100" y="358291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" y="518728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9579" y="47186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1" y="6215075"/>
            <a:ext cx="1936993" cy="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66384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872507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98072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length</a:t>
            </a:r>
          </a:p>
          <a:p>
            <a:r>
              <a:rPr lang="en-US" altLang="ko-KR" dirty="0" smtClean="0"/>
              <a:t>Is calculated </a:t>
            </a:r>
          </a:p>
          <a:p>
            <a:r>
              <a:rPr lang="en-US" altLang="ko-KR" dirty="0" smtClean="0"/>
              <a:t>With r0=1.2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5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0172"/>
            <a:ext cx="5723804" cy="61576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35896" y="1772816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6056" y="198884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4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3111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the stripping reaction, </a:t>
            </a:r>
          </a:p>
          <a:p>
            <a:endParaRPr lang="en-US" altLang="ko-KR" dirty="0"/>
          </a:p>
          <a:p>
            <a:r>
              <a:rPr lang="en-US" altLang="ko-KR" dirty="0" smtClean="0"/>
              <a:t>p(=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2514138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09" y="3643766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98255" y="4752093"/>
            <a:ext cx="3915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need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/>
              <a:t>Optical potential in </a:t>
            </a:r>
            <a:r>
              <a:rPr lang="en-US" altLang="ko-KR" dirty="0" smtClean="0"/>
              <a:t>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(optional) Core-Core potential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33554"/>
            <a:ext cx="5949113" cy="57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6808706" cy="5760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1174" y="3717032"/>
            <a:ext cx="2153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N, L, J of cluster state</a:t>
            </a:r>
          </a:p>
          <a:p>
            <a:endParaRPr lang="en-US" altLang="ko-KR" dirty="0"/>
          </a:p>
          <a:p>
            <a:r>
              <a:rPr lang="en-US" altLang="ko-KR" dirty="0" smtClean="0"/>
              <a:t>S.A. = spectroscopic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amplitude</a:t>
            </a:r>
          </a:p>
          <a:p>
            <a:endParaRPr lang="en-US" altLang="ko-KR" dirty="0"/>
          </a:p>
          <a:p>
            <a:r>
              <a:rPr lang="en-US" altLang="ko-KR" dirty="0" smtClean="0"/>
              <a:t>Post/prior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9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5523000" cy="59416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3528" y="1556792"/>
            <a:ext cx="5040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3501008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166842"/>
            <a:ext cx="2450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 state </a:t>
            </a:r>
          </a:p>
          <a:p>
            <a:r>
              <a:rPr lang="en-US" altLang="ko-KR" dirty="0" smtClean="0"/>
              <a:t>Wave functions </a:t>
            </a:r>
          </a:p>
          <a:p>
            <a:r>
              <a:rPr lang="en-US" altLang="ko-KR" dirty="0" smtClean="0"/>
              <a:t>Are obtained in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Well-depth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Prescription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Always check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Parameters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automatic </a:t>
            </a:r>
          </a:p>
          <a:p>
            <a:r>
              <a:rPr lang="en-US" altLang="ko-KR" dirty="0" smtClean="0"/>
              <a:t>Determination</a:t>
            </a:r>
          </a:p>
          <a:p>
            <a:r>
              <a:rPr lang="en-US" altLang="ko-KR" dirty="0" smtClean="0"/>
              <a:t>Of potential parameter</a:t>
            </a:r>
          </a:p>
          <a:p>
            <a:r>
              <a:rPr lang="en-US" altLang="ko-KR" dirty="0" smtClean="0"/>
              <a:t>Is Available.</a:t>
            </a:r>
          </a:p>
          <a:p>
            <a:endParaRPr lang="en-US" altLang="ko-KR" dirty="0"/>
          </a:p>
          <a:p>
            <a:r>
              <a:rPr lang="en-US" altLang="ko-KR" dirty="0" smtClean="0"/>
              <a:t>One can export</a:t>
            </a:r>
          </a:p>
          <a:p>
            <a:r>
              <a:rPr lang="en-US" altLang="ko-KR" dirty="0" smtClean="0"/>
              <a:t>The result of DWBA</a:t>
            </a:r>
          </a:p>
          <a:p>
            <a:r>
              <a:rPr lang="en-US" altLang="ko-KR" dirty="0" smtClean="0"/>
              <a:t>Calculation </a:t>
            </a:r>
            <a:r>
              <a:rPr lang="en-US" altLang="ko-KR" dirty="0"/>
              <a:t>as a file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94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Summary/Plan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Development of a simple GUI program for RAON Users to do reaction calculation. </a:t>
            </a:r>
          </a:p>
          <a:p>
            <a:r>
              <a:rPr lang="en-US" altLang="ko-KR" dirty="0" smtClean="0"/>
              <a:t>At the moment, it is aimed to do DWBA calculation for elastic , in-elastic, transfer reaction in a very simple structure model. </a:t>
            </a:r>
          </a:p>
          <a:p>
            <a:r>
              <a:rPr lang="en-US" altLang="ko-KR" dirty="0" smtClean="0"/>
              <a:t>Later, plan to add radiative capture, fusion reaction and coupled channel methods(also ADWA, CDCC). </a:t>
            </a:r>
          </a:p>
          <a:p>
            <a:r>
              <a:rPr lang="en-US" altLang="ko-KR" dirty="0" smtClean="0"/>
              <a:t>Also, trying to include several useful functions for the convenience of Users. (Larger collection of optical potential, frame conversion etc.)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 code is developed by </a:t>
            </a:r>
            <a:r>
              <a:rPr lang="en-US" altLang="ko-KR" dirty="0"/>
              <a:t>Y.-H. Song and I.J. Shin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Combines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+ Fresco + other utility codes</a:t>
            </a:r>
            <a:endParaRPr lang="en-US" altLang="ko-KR" dirty="0"/>
          </a:p>
          <a:p>
            <a:r>
              <a:rPr lang="en-US" altLang="ko-KR" dirty="0" smtClean="0"/>
              <a:t>Plan to improve the code to satisfy user’s needs.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smtClean="0">
                <a:hlinkClick r:id="rId2"/>
              </a:rPr>
              <a:t>yhsong@ibs.re.kr</a:t>
            </a:r>
            <a:r>
              <a:rPr lang="en-US" altLang="ko-KR" dirty="0" smtClean="0"/>
              <a:t> for suggestions, errors, troubles) </a:t>
            </a:r>
          </a:p>
        </p:txBody>
      </p:sp>
    </p:spTree>
    <p:extLst>
      <p:ext uri="{BB962C8B-B14F-4D97-AF65-F5344CB8AC3E}">
        <p14:creationId xmlns:p14="http://schemas.microsoft.com/office/powerpoint/2010/main" val="1346649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5209359" cy="5070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8104" y="1844824"/>
            <a:ext cx="314009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p+112Cd elastic scattering</a:t>
            </a:r>
          </a:p>
          <a:p>
            <a:r>
              <a:rPr lang="en-US" altLang="ko-KR" dirty="0" smtClean="0"/>
              <a:t>At E=20.4 MeV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Experimental data from </a:t>
            </a:r>
          </a:p>
          <a:p>
            <a:r>
              <a:rPr lang="en-US" altLang="ko-KR" dirty="0" smtClean="0"/>
              <a:t>Jour</a:t>
            </a:r>
            <a:r>
              <a:rPr lang="en-US" altLang="ko-KR" dirty="0"/>
              <a:t>. of Physics, Part G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Nucl.and</a:t>
            </a:r>
            <a:r>
              <a:rPr lang="en-US" altLang="ko-KR" dirty="0"/>
              <a:t> </a:t>
            </a:r>
            <a:r>
              <a:rPr lang="en-US" altLang="ko-KR" dirty="0" err="1"/>
              <a:t>Part.Phys</a:t>
            </a:r>
            <a:r>
              <a:rPr lang="en-US" altLang="ko-KR" dirty="0" smtClean="0"/>
              <a:t>.),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Vol.15, p.181 (1989), </a:t>
            </a:r>
            <a:r>
              <a:rPr lang="en-US" altLang="ko-KR" dirty="0" smtClean="0"/>
              <a:t>UK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600" dirty="0" smtClean="0"/>
              <a:t>* You can load this example</a:t>
            </a:r>
          </a:p>
          <a:p>
            <a:r>
              <a:rPr lang="en-US" altLang="ko-KR" sz="1600" dirty="0" smtClean="0"/>
              <a:t>By using “Open” in the menu.</a:t>
            </a:r>
          </a:p>
          <a:p>
            <a:r>
              <a:rPr lang="en-US" altLang="ko-KR" sz="1600" dirty="0"/>
              <a:t>(find </a:t>
            </a:r>
            <a:endParaRPr lang="en-US" altLang="ko-KR" sz="1600" dirty="0" smtClean="0"/>
          </a:p>
          <a:p>
            <a:r>
              <a:rPr lang="en-US" altLang="ko-KR" sz="1400" dirty="0" smtClean="0"/>
              <a:t>“example/Ex1_p_112Cd_E20.4.dat_in” </a:t>
            </a:r>
          </a:p>
          <a:p>
            <a:r>
              <a:rPr lang="en-US" altLang="ko-KR" sz="1600" dirty="0" smtClean="0"/>
              <a:t>file)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7312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5209359" cy="5070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5501" y="1644824"/>
            <a:ext cx="364849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p+112Cd elastic scattering</a:t>
            </a:r>
          </a:p>
          <a:p>
            <a:r>
              <a:rPr lang="en-US" altLang="ko-KR" dirty="0" smtClean="0"/>
              <a:t>At E=20.4 MeV</a:t>
            </a:r>
          </a:p>
          <a:p>
            <a:r>
              <a:rPr lang="en-US" altLang="ko-KR" dirty="0" smtClean="0"/>
              <a:t>* Experimental data from </a:t>
            </a:r>
          </a:p>
          <a:p>
            <a:r>
              <a:rPr lang="en-US" altLang="ko-KR" dirty="0" smtClean="0"/>
              <a:t>Jour</a:t>
            </a:r>
            <a:r>
              <a:rPr lang="en-US" altLang="ko-KR" dirty="0"/>
              <a:t>. of Physics, Part G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Nucl.and</a:t>
            </a:r>
            <a:r>
              <a:rPr lang="en-US" altLang="ko-KR" dirty="0"/>
              <a:t> </a:t>
            </a:r>
            <a:r>
              <a:rPr lang="en-US" altLang="ko-KR" dirty="0" err="1"/>
              <a:t>Part.Phys</a:t>
            </a:r>
            <a:r>
              <a:rPr lang="en-US" altLang="ko-KR" dirty="0" smtClean="0"/>
              <a:t>.),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Vol.15, p.181 (1989), </a:t>
            </a:r>
            <a:r>
              <a:rPr lang="en-US" altLang="ko-KR" dirty="0" smtClean="0"/>
              <a:t>UK</a:t>
            </a:r>
          </a:p>
          <a:p>
            <a:r>
              <a:rPr lang="en-US" altLang="ko-KR" dirty="0" smtClean="0"/>
              <a:t>* </a:t>
            </a:r>
            <a:r>
              <a:rPr lang="en-US" altLang="ko-KR" dirty="0"/>
              <a:t>You can load this example</a:t>
            </a:r>
          </a:p>
          <a:p>
            <a:r>
              <a:rPr lang="en-US" altLang="ko-KR" dirty="0"/>
              <a:t>By using “Open” in the menu.</a:t>
            </a:r>
          </a:p>
          <a:p>
            <a:r>
              <a:rPr lang="en-US" altLang="ko-KR" dirty="0"/>
              <a:t>(find </a:t>
            </a:r>
          </a:p>
          <a:p>
            <a:r>
              <a:rPr lang="en-US" altLang="ko-KR" sz="1600" dirty="0"/>
              <a:t>“example/Ex1_p_112Cd_E20.4.dat_in” </a:t>
            </a:r>
          </a:p>
          <a:p>
            <a:r>
              <a:rPr lang="en-US" altLang="ko-KR" dirty="0"/>
              <a:t>file)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Enter projectile and target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information</a:t>
            </a:r>
          </a:p>
          <a:p>
            <a:r>
              <a:rPr lang="en-US" altLang="ko-KR" dirty="0" smtClean="0"/>
              <a:t>2. Enter projectile energy</a:t>
            </a:r>
          </a:p>
          <a:p>
            <a:r>
              <a:rPr lang="en-US" altLang="ko-KR" dirty="0" smtClean="0"/>
              <a:t>3. Choose “ Elastic “</a:t>
            </a:r>
          </a:p>
          <a:p>
            <a:r>
              <a:rPr lang="en-US" altLang="ko-KR" dirty="0" smtClean="0"/>
              <a:t>4. Press “</a:t>
            </a:r>
            <a:r>
              <a:rPr lang="en-US" altLang="ko-KR" dirty="0" err="1" smtClean="0"/>
              <a:t>Sturcture</a:t>
            </a:r>
            <a:r>
              <a:rPr lang="en-US" altLang="ko-KR" dirty="0" smtClean="0"/>
              <a:t> Model” tab</a:t>
            </a:r>
          </a:p>
          <a:p>
            <a:r>
              <a:rPr lang="en-US" altLang="ko-KR" dirty="0" smtClean="0"/>
              <a:t>5. Press “Potential/compute/plot” tab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600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831665"/>
            <a:ext cx="36962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Enter optical potential parameters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(In this example,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press “Get Global OMP”) </a:t>
            </a:r>
          </a:p>
          <a:p>
            <a:r>
              <a:rPr lang="en-US" altLang="ko-KR" dirty="0" smtClean="0"/>
              <a:t>7. Choose optical potential parameter</a:t>
            </a:r>
          </a:p>
          <a:p>
            <a:r>
              <a:rPr lang="en-US" altLang="ko-KR" dirty="0"/>
              <a:t> (You may compare results</a:t>
            </a:r>
          </a:p>
          <a:p>
            <a:r>
              <a:rPr lang="en-US" altLang="ko-KR" dirty="0"/>
              <a:t>    from different optical potentials)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press “OK” </a:t>
            </a:r>
          </a:p>
          <a:p>
            <a:r>
              <a:rPr lang="en-US" altLang="ko-KR" dirty="0" smtClean="0"/>
              <a:t>8. Press “Calculate” button </a:t>
            </a:r>
          </a:p>
          <a:p>
            <a:endParaRPr lang="en-US" altLang="ko-KR" dirty="0"/>
          </a:p>
          <a:p>
            <a:r>
              <a:rPr lang="en-US" altLang="ko-KR" dirty="0" smtClean="0"/>
              <a:t>* You can change the graph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Rutherford ratio &lt;-&gt; </a:t>
            </a:r>
            <a:r>
              <a:rPr lang="en-US" altLang="ko-KR" dirty="0" err="1" smtClean="0"/>
              <a:t>mb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Linear &lt;-&gt; Log scale view 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4987433" cy="48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571874"/>
            <a:ext cx="32433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input experimental data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Press “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data” button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Change the information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according to the data.</a:t>
            </a:r>
          </a:p>
          <a:p>
            <a:r>
              <a:rPr lang="en-US" altLang="ko-KR" dirty="0" smtClean="0"/>
              <a:t>     (reference frame, unit, error) </a:t>
            </a:r>
          </a:p>
          <a:p>
            <a:r>
              <a:rPr lang="en-US" altLang="ko-KR" dirty="0" smtClean="0"/>
              <a:t>3. Press “OK”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fit optical potential parameter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“Fit Elastic OMP”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Choose parameters to fit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“run </a:t>
            </a:r>
            <a:r>
              <a:rPr lang="en-US" altLang="ko-KR" dirty="0" err="1" smtClean="0"/>
              <a:t>sfresco</a:t>
            </a:r>
            <a:r>
              <a:rPr lang="en-US" altLang="ko-KR" dirty="0" smtClean="0"/>
              <a:t>” button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Wait for the fitting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“OK”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5" y="1537457"/>
            <a:ext cx="4311597" cy="21795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933056"/>
            <a:ext cx="3024336" cy="27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</a:t>
            </a:r>
            <a:r>
              <a:rPr lang="en-US" altLang="ko-KR" dirty="0"/>
              <a:t>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571874"/>
            <a:ext cx="34923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Results of before/after fitting </a:t>
            </a:r>
          </a:p>
          <a:p>
            <a:r>
              <a:rPr lang="en-US" altLang="ko-KR" dirty="0" smtClean="0"/>
              <a:t>are plotted.</a:t>
            </a:r>
          </a:p>
          <a:p>
            <a:endParaRPr lang="en-US" altLang="ko-KR" dirty="0"/>
          </a:p>
          <a:p>
            <a:r>
              <a:rPr lang="en-US" altLang="ko-KR" dirty="0" smtClean="0"/>
              <a:t>* The fitted parameter values </a:t>
            </a:r>
          </a:p>
          <a:p>
            <a:r>
              <a:rPr lang="en-US" altLang="ko-KR" dirty="0" smtClean="0"/>
              <a:t>Are shown in the left text area.</a:t>
            </a:r>
          </a:p>
          <a:p>
            <a:endParaRPr lang="en-US" altLang="ko-KR" dirty="0"/>
          </a:p>
          <a:p>
            <a:r>
              <a:rPr lang="en-US" altLang="ko-KR" dirty="0" smtClean="0"/>
              <a:t>(optical potential parameters are</a:t>
            </a:r>
          </a:p>
          <a:p>
            <a:r>
              <a:rPr lang="en-US" altLang="ko-KR" dirty="0" smtClean="0"/>
              <a:t>Not updated automatically.)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You can save the figure by using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the icon below the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Or, save as a table by using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“Export Result” button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4839482" cy="47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0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</a:t>
            </a:r>
            <a:r>
              <a:rPr lang="en-US" altLang="ko-KR" dirty="0"/>
              <a:t>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9" y="1571874"/>
            <a:ext cx="36724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20Ne(4He,4He’)20Ne*</a:t>
            </a:r>
          </a:p>
          <a:p>
            <a:r>
              <a:rPr lang="en-US" altLang="ko-KR" dirty="0" smtClean="0"/>
              <a:t>At 104 MeV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Inelastic target excitation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You can load this example from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1400" dirty="0"/>
              <a:t>“</a:t>
            </a:r>
            <a:r>
              <a:rPr lang="en-US" altLang="ko-KR" sz="1400" dirty="0" smtClean="0"/>
              <a:t>example/Ex2_He4_Ne20_104_inel.dat_in”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* Experimental data </a:t>
            </a:r>
            <a:endParaRPr lang="en-US" altLang="ko-KR" dirty="0"/>
          </a:p>
          <a:p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www-nds.iaea.org/EXFOR/D0215.003</a:t>
            </a:r>
            <a:endParaRPr lang="en-US" altLang="ko-KR" sz="1400" dirty="0" smtClean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projectile and target information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energy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choose “inelastic-target-ex”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excited state information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“get Q”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“Get Kinematics info” for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the additional information</a:t>
            </a:r>
          </a:p>
          <a:p>
            <a:r>
              <a:rPr lang="en-US" altLang="ko-KR" sz="1600" dirty="0" smtClean="0"/>
              <a:t>7. Press “Structure Model” tab</a:t>
            </a:r>
          </a:p>
          <a:p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" y="1772816"/>
            <a:ext cx="5061408" cy="4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6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</a:t>
            </a:r>
            <a:r>
              <a:rPr lang="en-US" altLang="ko-KR" dirty="0"/>
              <a:t>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981940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Enter transferred orbital angular momentum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(In this example, 0+ -&gt; 2+ transition,</a:t>
            </a:r>
          </a:p>
          <a:p>
            <a:r>
              <a:rPr lang="en-US" altLang="ko-KR" sz="1600" dirty="0" smtClean="0"/>
              <a:t>      it is 2.)</a:t>
            </a:r>
          </a:p>
          <a:p>
            <a:r>
              <a:rPr lang="en-US" altLang="ko-KR" sz="1600" dirty="0" smtClean="0"/>
              <a:t>2. Enter deformation parameter beta values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(Coulomb and Nuclear deformation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can be different) </a:t>
            </a:r>
          </a:p>
          <a:p>
            <a:r>
              <a:rPr lang="en-US" altLang="ko-KR" sz="1600" dirty="0" smtClean="0"/>
              <a:t>3. Press the third tab.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3" y="1844824"/>
            <a:ext cx="4469605" cy="43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90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scattering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5" y="1844824"/>
            <a:ext cx="4469605" cy="4350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1981940"/>
            <a:ext cx="36724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Enter optical potential parameters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Modify the deformation parameter as you </a:t>
            </a:r>
            <a:r>
              <a:rPr lang="en-US" altLang="ko-KR" sz="1600" dirty="0" err="1" smtClean="0"/>
              <a:t>nedd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“calculate” 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To change the range of the graph</a:t>
            </a:r>
          </a:p>
          <a:p>
            <a:r>
              <a:rPr lang="en-US" altLang="ko-KR" sz="1600" dirty="0" smtClean="0"/>
              <a:t>You can either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Use Icon below the graph. Or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Press “Fresco Options” and change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THMIN and THMAX value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and press “calculate” again.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504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765506" cy="46387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2080" y="1772816"/>
            <a:ext cx="3672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*48Ca(</a:t>
            </a:r>
            <a:r>
              <a:rPr lang="en-US" altLang="ko-KR" sz="1600" dirty="0" err="1" smtClean="0"/>
              <a:t>d,p</a:t>
            </a:r>
            <a:r>
              <a:rPr lang="en-US" altLang="ko-KR" sz="1600" dirty="0" smtClean="0"/>
              <a:t>)49Ca reaction </a:t>
            </a:r>
          </a:p>
          <a:p>
            <a:r>
              <a:rPr lang="en-US" altLang="ko-KR" sz="1600" dirty="0" smtClean="0"/>
              <a:t>   At 13 MeV.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 Experimental Data from </a:t>
            </a:r>
          </a:p>
          <a:p>
            <a:r>
              <a:rPr lang="en-US" altLang="ko-KR" sz="1600" dirty="0" smtClean="0"/>
              <a:t>    PRC77,051601(R</a:t>
            </a:r>
            <a:r>
              <a:rPr lang="en-US" altLang="ko-KR" sz="1600" dirty="0"/>
              <a:t>),(2008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Example file: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“</a:t>
            </a:r>
            <a:r>
              <a:rPr lang="en-US" altLang="ko-KR" sz="1600" dirty="0" smtClean="0"/>
              <a:t>example/Ex3_Ca48_dp_13.dat_in”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projectile and target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energy and choose reaction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info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second tab(Structure model)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18240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772816"/>
            <a:ext cx="36724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Structure Model</a:t>
            </a:r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Choose transfer model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(finite range transfer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with/without remnant correction.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additional model will be added later. ) </a:t>
            </a:r>
          </a:p>
          <a:p>
            <a:r>
              <a:rPr lang="en-US" altLang="ko-KR" sz="1600" dirty="0" smtClean="0"/>
              <a:t>2. Enter the entrance channel bound state information</a:t>
            </a:r>
          </a:p>
          <a:p>
            <a:r>
              <a:rPr lang="en-US" altLang="ko-KR" sz="1600" dirty="0" smtClean="0"/>
              <a:t>3. Enter the exit channel bound state information</a:t>
            </a:r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 Choose coupling type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N : principal </a:t>
            </a:r>
            <a:r>
              <a:rPr lang="en-US" altLang="ko-KR" sz="1600" dirty="0" err="1" smtClean="0"/>
              <a:t>quntum</a:t>
            </a:r>
            <a:r>
              <a:rPr lang="en-US" altLang="ko-KR" sz="1600" dirty="0" smtClean="0"/>
              <a:t> number (starting from 1)</a:t>
            </a:r>
          </a:p>
          <a:p>
            <a:r>
              <a:rPr lang="en-US" altLang="ko-KR" sz="1600" dirty="0" smtClean="0"/>
              <a:t>L : orbital angular momentum of valence particle </a:t>
            </a:r>
          </a:p>
          <a:p>
            <a:r>
              <a:rPr lang="en-US" altLang="ko-KR" sz="1600" dirty="0" smtClean="0"/>
              <a:t>J : </a:t>
            </a:r>
            <a:r>
              <a:rPr lang="en-US" altLang="ko-KR" sz="1600" dirty="0" err="1" smtClean="0"/>
              <a:t>totoal</a:t>
            </a:r>
            <a:r>
              <a:rPr lang="en-US" altLang="ko-KR" sz="1600" dirty="0" smtClean="0"/>
              <a:t> angular momentum of valence particle (J=L+S) </a:t>
            </a:r>
          </a:p>
          <a:p>
            <a:r>
              <a:rPr lang="en-US" altLang="ko-KR" sz="1600" dirty="0" smtClean="0"/>
              <a:t>S.A. : spectroscopic amplitude 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48030"/>
            <a:ext cx="4987433" cy="48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hlinkClick r:id="rId2"/>
              </a:rPr>
              <a:t>Search “</a:t>
            </a:r>
            <a:r>
              <a:rPr lang="en-US" altLang="ko-KR" sz="2400" dirty="0" err="1" smtClean="0">
                <a:hlinkClick r:id="rId2"/>
              </a:rPr>
              <a:t>ReactionGUI</a:t>
            </a:r>
            <a:r>
              <a:rPr lang="en-US" altLang="ko-KR" sz="2400" dirty="0" smtClean="0">
                <a:hlinkClick r:id="rId2"/>
              </a:rPr>
              <a:t>” at GitHub</a:t>
            </a:r>
          </a:p>
          <a:p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github.com/alphacentaury-github/ReactionGUI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7488832" cy="410867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580112" y="3704084"/>
            <a:ext cx="216024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140968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7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772816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entrance channel optical potential 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optical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entrance channel binding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binding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(Optional) Enter core-core optical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“Calculate” </a:t>
            </a:r>
          </a:p>
          <a:p>
            <a:pPr marL="342900" indent="-342900">
              <a:buAutoNum type="arabicPeriod" startAt="7"/>
            </a:pPr>
            <a:r>
              <a:rPr lang="en-US" altLang="ko-KR" sz="1600" dirty="0" smtClean="0"/>
              <a:t>Adjust “Scale factor” to fit experimental data. </a:t>
            </a:r>
          </a:p>
          <a:p>
            <a:pPr marL="342900" indent="-342900">
              <a:buAutoNum type="arabicPeriod" startAt="7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Sometimes, Fresco may give Error message. Change the options in “Fresco Options” in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(Change RNL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 </a:t>
            </a:r>
            <a:r>
              <a:rPr lang="en-US" altLang="ko-KR" sz="1600" smtClean="0"/>
              <a:t>CUTL=5 according to the error.)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" y="1761673"/>
            <a:ext cx="5061408" cy="4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0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0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1988840"/>
            <a:ext cx="892111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9" y="1772816"/>
            <a:ext cx="823074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6393"/>
            <a:ext cx="5784729" cy="56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8184" y="443429"/>
            <a:ext cx="27476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File:</a:t>
            </a:r>
          </a:p>
          <a:p>
            <a:r>
              <a:rPr lang="en-US" altLang="ko-KR" dirty="0" smtClean="0"/>
              <a:t>Save/Load </a:t>
            </a:r>
          </a:p>
          <a:p>
            <a:r>
              <a:rPr lang="en-US" altLang="ko-KR" dirty="0" smtClean="0"/>
              <a:t>Input parameter values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tabs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Partition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Structure Model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Potentials/compute/plot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443429"/>
            <a:ext cx="1152128" cy="249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6048672" cy="58878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52" y="692696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88224" y="332656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Configure:</a:t>
            </a:r>
          </a:p>
          <a:p>
            <a:r>
              <a:rPr lang="en-US" altLang="ko-KR" dirty="0"/>
              <a:t>Specify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executable file</a:t>
            </a:r>
          </a:p>
          <a:p>
            <a:r>
              <a:rPr lang="en-US" altLang="ko-KR" dirty="0"/>
              <a:t>Locations</a:t>
            </a:r>
          </a:p>
          <a:p>
            <a:r>
              <a:rPr lang="en-US" altLang="ko-KR" dirty="0"/>
              <a:t>(</a:t>
            </a:r>
            <a:r>
              <a:rPr lang="en-US" altLang="ko-KR" dirty="0" smtClean="0"/>
              <a:t>OS(</a:t>
            </a:r>
            <a:r>
              <a:rPr lang="en-US" altLang="ko-KR" dirty="0" err="1" smtClean="0"/>
              <a:t>osx,linux</a:t>
            </a:r>
            <a:r>
              <a:rPr lang="en-US" altLang="ko-KR" dirty="0" smtClean="0"/>
              <a:t>) </a:t>
            </a:r>
            <a:r>
              <a:rPr lang="en-US" altLang="ko-KR" dirty="0"/>
              <a:t>other than Windows)</a:t>
            </a:r>
          </a:p>
        </p:txBody>
      </p:sp>
    </p:spTree>
    <p:extLst>
      <p:ext uri="{BB962C8B-B14F-4D97-AF65-F5344CB8AC3E}">
        <p14:creationId xmlns:p14="http://schemas.microsoft.com/office/powerpoint/2010/main" val="13430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 화살표 설명선 6"/>
          <p:cNvSpPr/>
          <p:nvPr/>
        </p:nvSpPr>
        <p:spPr>
          <a:xfrm>
            <a:off x="6588224" y="141277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" name="왼쪽 화살표 설명선 7"/>
          <p:cNvSpPr/>
          <p:nvPr/>
        </p:nvSpPr>
        <p:spPr>
          <a:xfrm>
            <a:off x="6732240" y="213285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6732240" y="2713567"/>
            <a:ext cx="1872208" cy="1080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Incident Energy/</a:t>
            </a:r>
          </a:p>
          <a:p>
            <a:pPr algn="ctr"/>
            <a:r>
              <a:rPr lang="en-US" altLang="ko-KR" dirty="0" smtClean="0"/>
              <a:t>Type of reaction</a:t>
            </a:r>
            <a:endParaRPr lang="ko-KR" altLang="en-US" dirty="0"/>
          </a:p>
        </p:txBody>
      </p:sp>
      <p:sp>
        <p:nvSpPr>
          <p:cNvPr id="10" name="왼쪽 화살표 설명선 9"/>
          <p:cNvSpPr/>
          <p:nvPr/>
        </p:nvSpPr>
        <p:spPr>
          <a:xfrm>
            <a:off x="6732240" y="5517232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kinematics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9729" y="362154"/>
            <a:ext cx="145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Neutron : 1n</a:t>
            </a:r>
          </a:p>
          <a:p>
            <a:r>
              <a:rPr lang="en-US" altLang="ko-KR" dirty="0" smtClean="0"/>
              <a:t>Proton : 1H</a:t>
            </a:r>
          </a:p>
          <a:p>
            <a:r>
              <a:rPr lang="en-US" altLang="ko-KR" dirty="0" smtClean="0"/>
              <a:t>Deuteron : 2H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4" y="476672"/>
            <a:ext cx="6171040" cy="60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4624</TotalTime>
  <Words>1236</Words>
  <Application>Microsoft Office PowerPoint</Application>
  <PresentationFormat>화면 슬라이드 쇼(4:3)</PresentationFormat>
  <Paragraphs>280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HY얕은샘물M</vt:lpstr>
      <vt:lpstr>굴림</vt:lpstr>
      <vt:lpstr>맑은 고딕</vt:lpstr>
      <vt:lpstr>Arial</vt:lpstr>
      <vt:lpstr>Calibri</vt:lpstr>
      <vt:lpstr>Tw Cen MT</vt:lpstr>
      <vt:lpstr>Wingdings</vt:lpstr>
      <vt:lpstr>Wingdings 2</vt:lpstr>
      <vt:lpstr>가을</vt:lpstr>
      <vt:lpstr>Development of new Graphic User Interface program for nuclear reaction</vt:lpstr>
      <vt:lpstr>Introduction</vt:lpstr>
      <vt:lpstr>Introduction</vt:lpstr>
      <vt:lpstr>Installation</vt:lpstr>
      <vt:lpstr>Installation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Elastic scattering: Optical model</vt:lpstr>
      <vt:lpstr>Elastic scattering: Optical model</vt:lpstr>
      <vt:lpstr>Elastic scattering: Optical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Inelastic scattering (Rotational Model)</vt:lpstr>
      <vt:lpstr>PowerPoint 프레젠테이션</vt:lpstr>
      <vt:lpstr>PowerPoint 프레젠테이션</vt:lpstr>
      <vt:lpstr>PowerPoint 프레젠테이션</vt:lpstr>
      <vt:lpstr>Transfer reaction</vt:lpstr>
      <vt:lpstr>PowerPoint 프레젠테이션</vt:lpstr>
      <vt:lpstr>PowerPoint 프레젠테이션</vt:lpstr>
      <vt:lpstr>PowerPoint 프레젠테이션</vt:lpstr>
      <vt:lpstr>Summary/Plan</vt:lpstr>
      <vt:lpstr>Ex1: Elastic scattering</vt:lpstr>
      <vt:lpstr>Ex1: Elastic scattering</vt:lpstr>
      <vt:lpstr>Ex1: Elastic scattering</vt:lpstr>
      <vt:lpstr>Ex1: Elastic scattering</vt:lpstr>
      <vt:lpstr>Ex1: Elastic scattering</vt:lpstr>
      <vt:lpstr>Ex2: Inelastic scattering</vt:lpstr>
      <vt:lpstr>Ex2: Inelastic scattering</vt:lpstr>
      <vt:lpstr>Ex2: Inelastic scattering</vt:lpstr>
      <vt:lpstr>Ex3 :transfer reaction</vt:lpstr>
      <vt:lpstr>Ex3 :transfer reaction</vt:lpstr>
      <vt:lpstr>Ex3 :transfer reaction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user</cp:lastModifiedBy>
  <cp:revision>194</cp:revision>
  <dcterms:created xsi:type="dcterms:W3CDTF">2006-10-05T04:04:58Z</dcterms:created>
  <dcterms:modified xsi:type="dcterms:W3CDTF">2020-11-04T06:46:24Z</dcterms:modified>
</cp:coreProperties>
</file>