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355" r:id="rId4"/>
    <p:sldId id="356" r:id="rId5"/>
    <p:sldId id="354" r:id="rId6"/>
    <p:sldId id="357" r:id="rId7"/>
    <p:sldId id="360" r:id="rId8"/>
    <p:sldId id="361" r:id="rId9"/>
    <p:sldId id="358" r:id="rId10"/>
    <p:sldId id="366" r:id="rId11"/>
    <p:sldId id="363" r:id="rId12"/>
    <p:sldId id="364" r:id="rId13"/>
    <p:sldId id="365" r:id="rId14"/>
    <p:sldId id="367" r:id="rId15"/>
    <p:sldId id="362" r:id="rId16"/>
    <p:sldId id="371" r:id="rId17"/>
    <p:sldId id="368" r:id="rId18"/>
    <p:sldId id="372" r:id="rId19"/>
    <p:sldId id="369" r:id="rId20"/>
    <p:sldId id="370" r:id="rId21"/>
    <p:sldId id="335" r:id="rId22"/>
    <p:sldId id="338" r:id="rId23"/>
    <p:sldId id="340" r:id="rId24"/>
    <p:sldId id="332" r:id="rId25"/>
    <p:sldId id="346" r:id="rId26"/>
    <p:sldId id="348" r:id="rId27"/>
    <p:sldId id="349" r:id="rId28"/>
    <p:sldId id="350" r:id="rId29"/>
    <p:sldId id="351" r:id="rId30"/>
    <p:sldId id="352" r:id="rId31"/>
    <p:sldId id="353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83" d="100"/>
          <a:sy n="83" d="100"/>
        </p:scale>
        <p:origin x="9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27225"/>
          </a:xfrm>
        </p:spPr>
        <p:txBody>
          <a:bodyPr>
            <a:noAutofit/>
          </a:bodyPr>
          <a:lstStyle/>
          <a:p>
            <a:r>
              <a:rPr lang="en-US" sz="4400" dirty="0"/>
              <a:t>Quantum Many-Body Calculations using Body-Centered Cubic Lattices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Young-Ho Song</a:t>
            </a:r>
          </a:p>
          <a:p>
            <a:r>
              <a:rPr lang="en-US" dirty="0" smtClean="0"/>
              <a:t>(RISP, Institute for Basic Science)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640080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연세대학교 </a:t>
            </a:r>
            <a:r>
              <a:rPr lang="ko-KR" altLang="en-US" b="1" smtClean="0"/>
              <a:t>물리학과 </a:t>
            </a:r>
            <a:r>
              <a:rPr lang="ko-KR" altLang="en-US" b="1" dirty="0" err="1" smtClean="0"/>
              <a:t>그룹세미나</a:t>
            </a:r>
            <a:r>
              <a:rPr lang="en-US" altLang="ko-KR" b="1" dirty="0" smtClean="0"/>
              <a:t>,   </a:t>
            </a:r>
            <a:r>
              <a:rPr lang="en-US" b="1" dirty="0" smtClean="0">
                <a:solidFill>
                  <a:srgbClr val="00B0F0"/>
                </a:solidFill>
              </a:rPr>
              <a:t>2020.09.28</a:t>
            </a:r>
          </a:p>
        </p:txBody>
      </p:sp>
    </p:spTree>
    <p:extLst>
      <p:ext uri="{BB962C8B-B14F-4D97-AF65-F5344CB8AC3E}">
        <p14:creationId xmlns:p14="http://schemas.microsoft.com/office/powerpoint/2010/main" val="31882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492652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2477441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The first ab-initio calculation of </a:t>
            </a:r>
          </a:p>
          <a:p>
            <a:r>
              <a:rPr lang="en-US" altLang="ko-KR" sz="1100" dirty="0" smtClean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507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Method (Path Integral)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5979"/>
            <a:ext cx="4705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60232"/>
            <a:ext cx="467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91" y="4267200"/>
            <a:ext cx="6810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1" y="3072814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matrix method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6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52564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6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1136"/>
            <a:ext cx="8361835" cy="566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Chiral Effective Field Theory on the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Nuclear Interaction itself is not known exactly. </a:t>
            </a:r>
          </a:p>
          <a:p>
            <a:r>
              <a:rPr lang="en-US" altLang="ko-KR" dirty="0" smtClean="0"/>
              <a:t>Because of lattice, one can not directly use the conventional interaction.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Start from finding proper nuclear interaction and fix their coefficients on the lattice. 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41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3787468" cy="1425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838200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Non-local smeared creation and annihilation operator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23" y="3962400"/>
            <a:ext cx="7125317" cy="12269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2808331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 (short range) SU(4) contact interaction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23" y="3200754"/>
            <a:ext cx="2524477" cy="685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541020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 (long range) One Pion exchange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4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LECs(parameters in the Hamiltonian) are fixed in A&lt;=3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(They have to be fixed for given lattice regularization)</a:t>
            </a:r>
          </a:p>
          <a:p>
            <a:r>
              <a:rPr lang="en-US" altLang="ko-KR" dirty="0" smtClean="0"/>
              <a:t>N-P scattering phase shifts, Deuteron binding energy</a:t>
            </a:r>
          </a:p>
          <a:p>
            <a:r>
              <a:rPr lang="en-US" altLang="ko-KR" dirty="0" smtClean="0"/>
              <a:t>Triton binding energy, Triton beta decay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Scattering phase shifts on the Lattice</a:t>
            </a:r>
            <a:r>
              <a:rPr lang="en-US" altLang="ko-KR" dirty="0" smtClean="0"/>
              <a:t>:</a:t>
            </a:r>
            <a:endParaRPr lang="en-US" altLang="ko-K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95766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2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542636"/>
            <a:ext cx="789432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5982535" cy="1162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2363151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981200"/>
            <a:ext cx="2194254" cy="228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926" y="1780610"/>
            <a:ext cx="2632860" cy="49731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126" y="5410200"/>
            <a:ext cx="1493649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Formalism 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Discussion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3508661" cy="580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95800"/>
            <a:ext cx="3405663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600200"/>
            <a:ext cx="2450649" cy="200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408" y="3962400"/>
            <a:ext cx="2667000" cy="2440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31" y="3095170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07" y="3645434"/>
            <a:ext cx="1733792" cy="3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Studying the bulk properties of many nucleon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relation between realistic nuclear interaction and symmetric/asymmetric nuclear matter EOS.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requires very accurate nuclear force which reproduce both few-body system(NN scattering, binding energies)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And infinite nuclear matter (nuclear matter saturation 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92" y="4114800"/>
            <a:ext cx="319156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Physically Interesting multi-fermion system which is easier to approach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Unitary limit fermion system: a strongly coupled conformal system.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cot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 largest possible scattering amplitude 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Infinite </a:t>
                </a:r>
                <a:r>
                  <a:rPr lang="en-US" altLang="ko-KR" dirty="0">
                    <a:sym typeface="Wingdings" panose="05000000000000000000" pitchFamily="2" charset="2"/>
                  </a:rPr>
                  <a:t>scattering length.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Zero </a:t>
                </a:r>
                <a:r>
                  <a:rPr lang="en-US" altLang="ko-KR" dirty="0">
                    <a:sym typeface="Wingdings" panose="05000000000000000000" pitchFamily="2" charset="2"/>
                  </a:rPr>
                  <a:t>effective range.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 ( Realistic nuclear force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is </a:t>
                </a:r>
                <a:r>
                  <a:rPr lang="en-US" altLang="ko-KR" dirty="0">
                    <a:sym typeface="Wingdings" panose="05000000000000000000" pitchFamily="2" charset="2"/>
                  </a:rPr>
                  <a:t>close to unitary limit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.)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76600"/>
            <a:ext cx="670653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3499925"/>
            <a:ext cx="4683215" cy="1667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2133600" cy="17761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488767"/>
            <a:ext cx="1828800" cy="1571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3513" y="1488767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Universality of unitary limit</a:t>
            </a:r>
          </a:p>
          <a:p>
            <a:r>
              <a:rPr lang="en-US" altLang="ko-KR" dirty="0" smtClean="0"/>
              <a:t>Of many fermion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Bertsch</a:t>
            </a:r>
            <a:r>
              <a:rPr lang="en-US" altLang="ko-KR" dirty="0" smtClean="0">
                <a:sym typeface="Wingdings" panose="05000000000000000000" pitchFamily="2" charset="2"/>
              </a:rPr>
              <a:t> Parameter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499925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Experiment in</a:t>
            </a:r>
          </a:p>
          <a:p>
            <a:r>
              <a:rPr lang="en-US" altLang="ko-KR" dirty="0" err="1" smtClean="0"/>
              <a:t>Ultracold</a:t>
            </a:r>
            <a:r>
              <a:rPr lang="en-US" altLang="ko-KR" dirty="0" smtClean="0"/>
              <a:t> trapped atoms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M. J. H. </a:t>
            </a:r>
            <a:r>
              <a:rPr lang="en-US" altLang="ko-KR" dirty="0" smtClean="0"/>
              <a:t>Ku et al, </a:t>
            </a:r>
            <a:r>
              <a:rPr lang="en-US" altLang="ko-KR" dirty="0"/>
              <a:t>Science 335, 563-567 (2012</a:t>
            </a:r>
            <a:r>
              <a:rPr lang="en-US" altLang="ko-KR" dirty="0" smtClean="0"/>
              <a:t>).)</a:t>
            </a:r>
          </a:p>
          <a:p>
            <a:r>
              <a:rPr lang="en-US" altLang="ko-KR" dirty="0" err="1" smtClean="0"/>
              <a:t>Bertch</a:t>
            </a:r>
            <a:r>
              <a:rPr lang="en-US" altLang="ko-KR" dirty="0" smtClean="0"/>
              <a:t> parameter ~ 0.376(4)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51" y="5455142"/>
            <a:ext cx="5720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 theoretical calculation exists including NLEFT.</a:t>
            </a:r>
          </a:p>
          <a:p>
            <a:r>
              <a:rPr lang="en-US" altLang="ko-KR" dirty="0" smtClean="0"/>
              <a:t>Previous NLEFT calculation was done in cubic lattice. </a:t>
            </a:r>
          </a:p>
          <a:p>
            <a:r>
              <a:rPr lang="en-US" altLang="ko-KR" dirty="0" smtClean="0"/>
              <a:t>Here we applied NLEFT in BCC lattice 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BCC </a:t>
            </a:r>
            <a:r>
              <a:rPr lang="en-US" altLang="ko-KR" dirty="0" smtClean="0"/>
              <a:t>lattice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Because of convenience, all NLEFT calculation has been done on cubic lattice </a:t>
            </a:r>
          </a:p>
          <a:p>
            <a:r>
              <a:rPr lang="en-US" altLang="ko-KR" dirty="0"/>
              <a:t>Physical result should not depends on the specific lattice</a:t>
            </a:r>
          </a:p>
          <a:p>
            <a:pPr marL="0" indent="0">
              <a:buNone/>
            </a:pPr>
            <a:r>
              <a:rPr lang="en-US" altLang="ko-KR" dirty="0"/>
              <a:t>  structure. (lattice size, spacing, type)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2" y="3411415"/>
            <a:ext cx="3657600" cy="2650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3576935"/>
            <a:ext cx="40062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BCC lattice is constructed as </a:t>
            </a:r>
          </a:p>
          <a:p>
            <a:r>
              <a:rPr lang="en-US" altLang="ko-KR" dirty="0" smtClean="0"/>
              <a:t>Two cubic lattice</a:t>
            </a:r>
          </a:p>
          <a:p>
            <a:endParaRPr lang="en-US" altLang="ko-KR" dirty="0"/>
          </a:p>
          <a:p>
            <a:r>
              <a:rPr lang="en-US" altLang="ko-KR" dirty="0" smtClean="0"/>
              <a:t>Lattice spacing a=1/100 MeV^-1</a:t>
            </a:r>
          </a:p>
          <a:p>
            <a:r>
              <a:rPr lang="en-US" altLang="ko-KR" dirty="0" smtClean="0"/>
              <a:t>Lattice Time step at = 1/1000 MeV^-1</a:t>
            </a:r>
          </a:p>
          <a:p>
            <a:r>
              <a:rPr lang="en-US" altLang="ko-KR" dirty="0" smtClean="0"/>
              <a:t>(For outer region at’=1/200 MeV^-1)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6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70286"/>
            <a:ext cx="3620005" cy="6668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1257475" cy="362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39130"/>
            <a:ext cx="3296110" cy="476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737" y="3034517"/>
            <a:ext cx="1733792" cy="485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626" y="2376176"/>
            <a:ext cx="3686689" cy="1495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4113476"/>
            <a:ext cx="4953691" cy="4667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37" y="47244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0" y="4920957"/>
            <a:ext cx="292458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00200"/>
            <a:ext cx="2924583" cy="1505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0208"/>
            <a:ext cx="3439090" cy="25166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86200" y="3623359"/>
            <a:ext cx="4031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1S0 NN scattering phase shift is fitted</a:t>
            </a:r>
          </a:p>
          <a:p>
            <a:r>
              <a:rPr lang="en-US" altLang="ko-KR" dirty="0" smtClean="0"/>
              <a:t>For unitary limit .</a:t>
            </a:r>
          </a:p>
          <a:p>
            <a:endParaRPr lang="en-US" altLang="ko-KR" dirty="0"/>
          </a:p>
          <a:p>
            <a:r>
              <a:rPr lang="en-US" altLang="ko-KR" dirty="0" smtClean="0"/>
              <a:t>C0= -0.7449172 [</a:t>
            </a:r>
            <a:r>
              <a:rPr lang="en-US" altLang="ko-KR" dirty="0" err="1" smtClean="0"/>
              <a:t>l.u</a:t>
            </a:r>
            <a:r>
              <a:rPr lang="en-US" altLang="ko-KR" dirty="0" smtClean="0"/>
              <a:t>.]</a:t>
            </a:r>
          </a:p>
          <a:p>
            <a:r>
              <a:rPr lang="en-US" altLang="ko-KR" dirty="0" err="1" smtClean="0"/>
              <a:t>sNL</a:t>
            </a:r>
            <a:r>
              <a:rPr lang="en-US" altLang="ko-KR" dirty="0" smtClean="0"/>
              <a:t> = - 0.0009533729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en-US" altLang="ko-KR" dirty="0" smtClean="0">
                <a:sym typeface="Wingdings" panose="05000000000000000000" pitchFamily="2" charset="2"/>
              </a:rPr>
              <a:t>0 = 125658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, r0 = 0.110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N=66 neutrons (33 spin up, 33 spin down)</a:t>
            </a:r>
          </a:p>
          <a:p>
            <a:r>
              <a:rPr lang="en-US" altLang="ko-KR" dirty="0" smtClean="0"/>
              <a:t>Ground state energy are calculated by using transfer matrix formalism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Euclidean time extrapolation</a:t>
            </a:r>
          </a:p>
          <a:p>
            <a:endParaRPr lang="en-US" altLang="ko-KR" dirty="0"/>
          </a:p>
          <a:p>
            <a:r>
              <a:rPr lang="en-US" altLang="ko-KR" dirty="0" smtClean="0"/>
              <a:t>Free fermion gas energy can be defined in two way.</a:t>
            </a:r>
          </a:p>
          <a:p>
            <a:pPr lvl="1"/>
            <a:r>
              <a:rPr lang="en-US" altLang="ko-KR" dirty="0" smtClean="0"/>
              <a:t>‘Finite’ : NLEFT result of free fermions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thermo</a:t>
            </a:r>
            <a:r>
              <a:rPr lang="en-US" altLang="ko-KR" dirty="0" smtClean="0"/>
              <a:t>’ :  Thermodynamic limit expression of free fermion gas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41814"/>
            <a:ext cx="3604376" cy="810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428999"/>
            <a:ext cx="2057400" cy="514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1" y="5502367"/>
            <a:ext cx="5115639" cy="1086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897710"/>
            <a:ext cx="185763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: Lt extrapolation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0493"/>
            <a:ext cx="3458626" cy="2248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45" y="1752600"/>
            <a:ext cx="3448691" cy="2239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6" y="4349306"/>
            <a:ext cx="3286969" cy="2110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648" y="4339974"/>
            <a:ext cx="3244887" cy="21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: Lt extrapolation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" y="1371600"/>
            <a:ext cx="4436527" cy="29138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12" y="1421270"/>
            <a:ext cx="4648200" cy="30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241145" cy="6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Results: L dependence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1676400"/>
            <a:ext cx="4062527" cy="26076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76400"/>
            <a:ext cx="4089598" cy="2721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455" y="47244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Lt_outer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5456" y="46598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Lt_outer</a:t>
            </a:r>
            <a:r>
              <a:rPr lang="en-US" altLang="ko-KR" dirty="0" smtClean="0"/>
              <a:t>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4800600" cy="3139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752600"/>
            <a:ext cx="2452988" cy="445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446" y="2387485"/>
            <a:ext cx="1752600" cy="384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446" y="3602211"/>
            <a:ext cx="1600200" cy="3163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27198"/>
            <a:ext cx="1479660" cy="304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3602211"/>
            <a:ext cx="1597270" cy="287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460814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NLEFT in Cubic lattice calculation :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1038" y="4610017"/>
            <a:ext cx="3658015" cy="3575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8611" y="5185193"/>
            <a:ext cx="6442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Consistent with </a:t>
            </a:r>
          </a:p>
          <a:p>
            <a:r>
              <a:rPr lang="en-US" altLang="ko-KR" dirty="0" smtClean="0"/>
              <a:t>QMC calculations :   0.366(2) in zero-temperature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0.367(7)  zero-temperature extrapolation</a:t>
            </a:r>
          </a:p>
          <a:p>
            <a:r>
              <a:rPr lang="en-US" altLang="ko-KR" dirty="0" smtClean="0"/>
              <a:t>Fixed node diffusion MC and DFT : upper bound 0.383(1)</a:t>
            </a:r>
          </a:p>
          <a:p>
            <a:r>
              <a:rPr lang="en-US" altLang="ko-KR" dirty="0" smtClean="0"/>
              <a:t>Experiment  : 0.376(4)   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confirm the regularization independence of NLEFT calculation for Unitary Fermion Gas. </a:t>
            </a:r>
          </a:p>
          <a:p>
            <a:r>
              <a:rPr lang="en-US" altLang="ko-KR" dirty="0" err="1" smtClean="0"/>
              <a:t>Bertsch</a:t>
            </a:r>
            <a:r>
              <a:rPr lang="en-US" altLang="ko-KR" dirty="0" smtClean="0"/>
              <a:t> parameter of UFG estimated 0.369(3) ~ 0.373(2)</a:t>
            </a:r>
          </a:p>
          <a:p>
            <a:r>
              <a:rPr lang="en-US" altLang="ko-KR" dirty="0" smtClean="0"/>
              <a:t>BCC lattice calculation shows faster convergence between </a:t>
            </a:r>
            <a:r>
              <a:rPr lang="en-US" altLang="ko-KR" dirty="0" err="1" smtClean="0"/>
              <a:t>beta^finite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beta^therm</a:t>
            </a:r>
            <a:r>
              <a:rPr lang="en-US" altLang="ko-KR" dirty="0" smtClean="0"/>
              <a:t>. BCC lattice requires larger number of lattice points for the same lattice size. However, for the similar number of lattice points, computational cost is similar for BCC and cubic lattice.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62600" y="1600200"/>
            <a:ext cx="3124200" cy="4876800"/>
          </a:xfrm>
        </p:spPr>
        <p:txBody>
          <a:bodyPr/>
          <a:lstStyle/>
          <a:p>
            <a:r>
              <a:rPr lang="en-US" altLang="ko-KR" dirty="0" smtClean="0"/>
              <a:t>Ab-initio can mean many different things. </a:t>
            </a:r>
          </a:p>
          <a:p>
            <a:r>
              <a:rPr lang="en-US" altLang="ko-KR" dirty="0" smtClean="0"/>
              <a:t>In nuclear physics, ab-initio means to start from nucleon-nucleon interaction.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11745"/>
            <a:ext cx="5029200" cy="47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5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Non-perturbative many-body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QCD is non-perturbative at long distance scale.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Lattice QCD : Compute Path integral in Euclidean time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Nuclear Lattice Effective Field Theory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02" y="1767754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88347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6" y="1524000"/>
            <a:ext cx="7468247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019800" cy="49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81000" y="609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Path Integral (Euclidean time evolution)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7019</TotalTime>
  <Words>741</Words>
  <Application>Microsoft Office PowerPoint</Application>
  <PresentationFormat>화면 슬라이드 쇼(4:3)</PresentationFormat>
  <Paragraphs>128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돋움</vt:lpstr>
      <vt:lpstr>Arial</vt:lpstr>
      <vt:lpstr>Cambria Math</vt:lpstr>
      <vt:lpstr>Wingdings</vt:lpstr>
      <vt:lpstr>Clarity</vt:lpstr>
      <vt:lpstr>Quantum Many-Body Calculations using Body-Centered Cubic Lattices</vt:lpstr>
      <vt:lpstr>Outline</vt:lpstr>
      <vt:lpstr>PowerPoint 프레젠테이션</vt:lpstr>
      <vt:lpstr>Ab-initio method</vt:lpstr>
      <vt:lpstr>Non-perturbative many-body problem</vt:lpstr>
      <vt:lpstr>Nuclear Lattice Effective Field Theory</vt:lpstr>
      <vt:lpstr>Chiral Effective Field Theory</vt:lpstr>
      <vt:lpstr>Chiral Effective Field Theory</vt:lpstr>
      <vt:lpstr>PowerPoint 프레젠테이션</vt:lpstr>
      <vt:lpstr>Applications of NLEFT</vt:lpstr>
      <vt:lpstr>Lattice Method (Path Integral)</vt:lpstr>
      <vt:lpstr>Transfer matrix method</vt:lpstr>
      <vt:lpstr>Auxiliary Field Monte Carlo </vt:lpstr>
      <vt:lpstr>PowerPoint 프레젠테이션</vt:lpstr>
      <vt:lpstr>Chiral Effective Field Theory on the lattice</vt:lpstr>
      <vt:lpstr>PowerPoint 프레젠테이션</vt:lpstr>
      <vt:lpstr>Low energy constants in lattice EFT</vt:lpstr>
      <vt:lpstr>PowerPoint 프레젠테이션</vt:lpstr>
      <vt:lpstr>PowerPoint 프레젠테이션</vt:lpstr>
      <vt:lpstr>PowerPoint 프레젠테이션</vt:lpstr>
      <vt:lpstr>Unitary Fermion Gas in BCC lattice</vt:lpstr>
      <vt:lpstr>Unitary Fermion Gas in BCC lattice</vt:lpstr>
      <vt:lpstr>Unitary Fermion Gas in BCC lattice</vt:lpstr>
      <vt:lpstr>BCC lattice</vt:lpstr>
      <vt:lpstr>Unitary limit Hamiltonian in BCC</vt:lpstr>
      <vt:lpstr>Unitary limit Hamiltonian in BCC</vt:lpstr>
      <vt:lpstr>Results</vt:lpstr>
      <vt:lpstr>Results : Lt extrapolation</vt:lpstr>
      <vt:lpstr>Results : Lt extrapolation</vt:lpstr>
      <vt:lpstr>Results: L dependence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dipole moments  of A=3 nuclei</dc:title>
  <dc:creator>song</dc:creator>
  <cp:lastModifiedBy>User</cp:lastModifiedBy>
  <cp:revision>221</cp:revision>
  <dcterms:created xsi:type="dcterms:W3CDTF">2006-08-16T00:00:00Z</dcterms:created>
  <dcterms:modified xsi:type="dcterms:W3CDTF">2020-09-28T07:26:50Z</dcterms:modified>
</cp:coreProperties>
</file>