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24" r:id="rId2"/>
    <p:sldMasterId id="2147483772" r:id="rId3"/>
  </p:sldMasterIdLst>
  <p:notesMasterIdLst>
    <p:notesMasterId r:id="rId48"/>
  </p:notesMasterIdLst>
  <p:handoutMasterIdLst>
    <p:handoutMasterId r:id="rId49"/>
  </p:handoutMasterIdLst>
  <p:sldIdLst>
    <p:sldId id="269" r:id="rId4"/>
    <p:sldId id="575" r:id="rId5"/>
    <p:sldId id="586" r:id="rId6"/>
    <p:sldId id="654" r:id="rId7"/>
    <p:sldId id="587" r:id="rId8"/>
    <p:sldId id="628" r:id="rId9"/>
    <p:sldId id="643" r:id="rId10"/>
    <p:sldId id="559" r:id="rId11"/>
    <p:sldId id="592" r:id="rId12"/>
    <p:sldId id="550" r:id="rId13"/>
    <p:sldId id="629" r:id="rId14"/>
    <p:sldId id="630" r:id="rId15"/>
    <p:sldId id="640" r:id="rId16"/>
    <p:sldId id="596" r:id="rId17"/>
    <p:sldId id="597" r:id="rId18"/>
    <p:sldId id="546" r:id="rId19"/>
    <p:sldId id="528" r:id="rId20"/>
    <p:sldId id="658" r:id="rId21"/>
    <p:sldId id="659" r:id="rId22"/>
    <p:sldId id="660" r:id="rId23"/>
    <p:sldId id="663" r:id="rId24"/>
    <p:sldId id="661" r:id="rId25"/>
    <p:sldId id="566" r:id="rId26"/>
    <p:sldId id="599" r:id="rId27"/>
    <p:sldId id="600" r:id="rId28"/>
    <p:sldId id="535" r:id="rId29"/>
    <p:sldId id="656" r:id="rId30"/>
    <p:sldId id="655" r:id="rId31"/>
    <p:sldId id="651" r:id="rId32"/>
    <p:sldId id="653" r:id="rId33"/>
    <p:sldId id="652" r:id="rId34"/>
    <p:sldId id="536" r:id="rId35"/>
    <p:sldId id="580" r:id="rId36"/>
    <p:sldId id="581" r:id="rId37"/>
    <p:sldId id="627" r:id="rId38"/>
    <p:sldId id="667" r:id="rId39"/>
    <p:sldId id="668" r:id="rId40"/>
    <p:sldId id="666" r:id="rId41"/>
    <p:sldId id="669" r:id="rId42"/>
    <p:sldId id="670" r:id="rId43"/>
    <p:sldId id="671" r:id="rId44"/>
    <p:sldId id="672" r:id="rId45"/>
    <p:sldId id="673" r:id="rId46"/>
    <p:sldId id="641" r:id="rId47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269"/>
            <p14:sldId id="575"/>
            <p14:sldId id="586"/>
            <p14:sldId id="654"/>
            <p14:sldId id="587"/>
            <p14:sldId id="628"/>
            <p14:sldId id="643"/>
            <p14:sldId id="559"/>
            <p14:sldId id="592"/>
            <p14:sldId id="550"/>
            <p14:sldId id="629"/>
            <p14:sldId id="630"/>
            <p14:sldId id="640"/>
            <p14:sldId id="596"/>
            <p14:sldId id="597"/>
            <p14:sldId id="546"/>
            <p14:sldId id="528"/>
            <p14:sldId id="658"/>
            <p14:sldId id="659"/>
            <p14:sldId id="660"/>
            <p14:sldId id="663"/>
            <p14:sldId id="661"/>
            <p14:sldId id="566"/>
            <p14:sldId id="599"/>
            <p14:sldId id="600"/>
            <p14:sldId id="535"/>
            <p14:sldId id="656"/>
            <p14:sldId id="655"/>
            <p14:sldId id="651"/>
            <p14:sldId id="653"/>
            <p14:sldId id="652"/>
            <p14:sldId id="536"/>
            <p14:sldId id="580"/>
            <p14:sldId id="581"/>
            <p14:sldId id="627"/>
            <p14:sldId id="667"/>
            <p14:sldId id="668"/>
            <p14:sldId id="666"/>
            <p14:sldId id="669"/>
            <p14:sldId id="670"/>
            <p14:sldId id="671"/>
            <p14:sldId id="672"/>
            <p14:sldId id="673"/>
            <p14:sldId id="641"/>
          </p14:sldIdLst>
        </p14:section>
      </p14:sectionLst>
    </p:ext>
    <p:ext uri="{EFAFB233-063F-42B5-8137-9DF3F51BA10A}">
      <p15:sldGuideLst xmlns:p15="http://schemas.microsoft.com/office/powerpoint/2012/main">
        <p15:guide id="3" pos="4549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097" userDrawn="1">
          <p15:clr>
            <a:srgbClr val="A4A3A4"/>
          </p15:clr>
        </p15:guide>
        <p15:guide id="8" orient="horz" pos="4133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14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  <p15:guide id="26" orient="horz" pos="2137" userDrawn="1">
          <p15:clr>
            <a:srgbClr val="A4A3A4"/>
          </p15:clr>
        </p15:guide>
        <p15:guide id="27" orient="horz" pos="3657" userDrawn="1">
          <p15:clr>
            <a:srgbClr val="A4A3A4"/>
          </p15:clr>
        </p15:guide>
        <p15:guide id="28" orient="horz" pos="38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482" y="84"/>
      </p:cViewPr>
      <p:guideLst>
        <p:guide pos="4549"/>
        <p:guide pos="5796"/>
        <p:guide pos="3097"/>
        <p:guide orient="horz" pos="4133"/>
        <p:guide orient="horz" pos="1003"/>
        <p:guide pos="3914"/>
        <p:guide orient="horz"/>
        <p:guide pos="3483"/>
        <p:guide pos="2780"/>
        <p:guide pos="2372"/>
        <p:guide orient="horz" pos="3838"/>
        <p:guide orient="horz" pos="2137"/>
        <p:guide orient="horz" pos="3657"/>
        <p:guide orient="horz" pos="388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7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1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9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7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78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6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26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3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33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0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7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9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0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7A41-6D90-4371-844A-87EC379C3D06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13036" y="656980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88" dirty="0"/>
              <a:t>- </a:t>
            </a:r>
            <a:fld id="{5733F733-A97E-45C7-8208-292F002894F6}" type="slidenum">
              <a:rPr lang="ko-KR" altLang="en-US" sz="1088" smtClean="0"/>
              <a:pPr algn="r"/>
              <a:t>‹#›</a:t>
            </a:fld>
            <a:r>
              <a:rPr lang="ko-KR" altLang="en-US" sz="1088" dirty="0"/>
              <a:t> </a:t>
            </a:r>
            <a:r>
              <a:rPr lang="en-US" altLang="ko-KR" sz="1088" dirty="0"/>
              <a:t>-</a:t>
            </a:r>
            <a:endParaRPr lang="ko-KR" altLang="en-US" sz="1088" dirty="0"/>
          </a:p>
        </p:txBody>
      </p:sp>
    </p:spTree>
    <p:extLst>
      <p:ext uri="{BB962C8B-B14F-4D97-AF65-F5344CB8AC3E}">
        <p14:creationId xmlns:p14="http://schemas.microsoft.com/office/powerpoint/2010/main" val="40753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196"/>
            <a:ext cx="9906000" cy="646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977" y="2501122"/>
            <a:ext cx="8553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Carbon and Oxygen isotopes in</a:t>
            </a:r>
          </a:p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Nuclear Lattice Effective Field</a:t>
            </a:r>
          </a:p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Theory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24086" y="6458464"/>
            <a:ext cx="395417" cy="36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72" y="6175911"/>
            <a:ext cx="2500858" cy="61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5859" y="4774538"/>
            <a:ext cx="8367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/>
              <a:t>Young-Ho Song (IRIS, IBS)</a:t>
            </a:r>
          </a:p>
          <a:p>
            <a:pPr lvl="1"/>
            <a:r>
              <a:rPr lang="en-US" altLang="ko-KR" sz="2800" dirty="0">
                <a:solidFill>
                  <a:srgbClr val="FF0000"/>
                </a:solidFill>
              </a:rPr>
              <a:t>NLEFT collaboration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290604" y="5728645"/>
            <a:ext cx="5408419" cy="382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800" dirty="0" smtClean="0"/>
              <a:t>2024.12.01.-</a:t>
            </a:r>
            <a:r>
              <a:rPr lang="en-US" altLang="ko-KR" sz="1800" dirty="0"/>
              <a:t>0</a:t>
            </a:r>
            <a:r>
              <a:rPr lang="en-US" altLang="ko-KR" sz="1800" dirty="0" smtClean="0"/>
              <a:t>7.,  NTSE2024</a:t>
            </a:r>
            <a:r>
              <a:rPr lang="en-US" dirty="0" smtClean="0"/>
              <a:t> </a:t>
            </a:r>
            <a:r>
              <a:rPr lang="en-US" altLang="ko-KR" dirty="0"/>
              <a:t>, </a:t>
            </a:r>
            <a:r>
              <a:rPr lang="en-US" altLang="ko-KR" dirty="0" err="1"/>
              <a:t>Pukyong</a:t>
            </a:r>
            <a:r>
              <a:rPr lang="en-US" altLang="ko-KR" dirty="0"/>
              <a:t> Univ.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8500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Lattice Hamiltonian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4790" y="1592263"/>
            <a:ext cx="4865909" cy="488473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We need to introduce a lattice scale in space and time:</a:t>
            </a:r>
          </a:p>
          <a:p>
            <a:r>
              <a:rPr lang="en-US" altLang="ko-KR" sz="2000" dirty="0"/>
              <a:t>momentum space cutoff ~ 150 MeV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/>
              <a:t> </a:t>
            </a:r>
            <a:r>
              <a:rPr lang="en-US" altLang="ko-KR" sz="2000"/>
              <a:t>lattice spacing </a:t>
            </a:r>
            <a:r>
              <a:rPr lang="en-US" altLang="ko-KR" sz="2000" dirty="0"/>
              <a:t>a= 1.316 </a:t>
            </a:r>
            <a:r>
              <a:rPr lang="en-US" altLang="ko-KR" sz="2000" dirty="0" err="1"/>
              <a:t>fm</a:t>
            </a:r>
            <a:r>
              <a:rPr lang="en-US" altLang="ko-KR" sz="2000" dirty="0"/>
              <a:t>  </a:t>
            </a:r>
          </a:p>
          <a:p>
            <a:r>
              <a:rPr lang="en-US" altLang="ko-KR" sz="2000" dirty="0"/>
              <a:t>Time cutoff ~ 1000 MeV </a:t>
            </a:r>
          </a:p>
          <a:p>
            <a:r>
              <a:rPr lang="en-US" altLang="ko-KR" sz="2000" dirty="0"/>
              <a:t>We need to determine coefficients of interaction for the lattice size. (regularization scale.) </a:t>
            </a:r>
          </a:p>
          <a:p>
            <a:r>
              <a:rPr lang="en-US" altLang="ko-KR" sz="2000" dirty="0"/>
              <a:t>Two-body interaction coefficients can be determined from phase shifts of np scattering.  </a:t>
            </a:r>
          </a:p>
          <a:p>
            <a:r>
              <a:rPr lang="en-US" altLang="ko-KR" sz="2000" dirty="0"/>
              <a:t>Three-body interaction can be fixed from binding energy of A&gt;=3. </a:t>
            </a:r>
            <a:endParaRPr lang="ko-KR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14" y="2438400"/>
            <a:ext cx="4183876" cy="303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01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Chiral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38380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732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Lattice chiral Hamiltonian at Leading order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592263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At Leading order, kinetic energy + contact interaction + one pion exchange   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84" y="2042938"/>
            <a:ext cx="3277057" cy="5525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29" y="2652008"/>
            <a:ext cx="6158742" cy="13653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629" y="4081704"/>
            <a:ext cx="4525385" cy="6616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13475" y="4136283"/>
            <a:ext cx="342798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Long range OPE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243" y="4939330"/>
            <a:ext cx="2958757" cy="10323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76530" y="5000220"/>
            <a:ext cx="180238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Contact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76530" y="2770971"/>
            <a:ext cx="180238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Kinetic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48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Sign problem in NLEFT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592263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However, there is a difficulty in auxiliary MC calculation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99" y="3438510"/>
            <a:ext cx="4658375" cy="8287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1681" y="4486889"/>
            <a:ext cx="7682347" cy="183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needs a large Euclidean time extrapolation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 denominator’s sign oscillates rapidly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large uncertainty in the expectation value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sign problem</a:t>
            </a:r>
            <a:endParaRPr lang="ko-KR" altLang="en-US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SU(4) </a:t>
            </a:r>
            <a:r>
              <a:rPr lang="en-US" dirty="0"/>
              <a:t>symmetric interaction in isospin symmetric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No sign problem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99" y="2020697"/>
            <a:ext cx="5391902" cy="13717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665" y="1436881"/>
            <a:ext cx="2334479" cy="332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83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533400"/>
            <a:ext cx="5158363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14600"/>
            <a:ext cx="3508661" cy="5805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31" y="3095171"/>
            <a:ext cx="2895600" cy="455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107" y="3645435"/>
            <a:ext cx="1733792" cy="3953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5801" y="4443862"/>
            <a:ext cx="250435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Only Four parameters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2504" y="4289524"/>
            <a:ext cx="6878010" cy="20100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05298" y="1828800"/>
            <a:ext cx="3528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Minimal nuclear interaction</a:t>
            </a:r>
          </a:p>
          <a:p>
            <a:r>
              <a:rPr lang="en-US" altLang="ko-KR" sz="1600" dirty="0"/>
              <a:t>Which reproduce  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Light nuclei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medium mass nuclei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neutron matter </a:t>
            </a:r>
          </a:p>
          <a:p>
            <a:r>
              <a:rPr lang="en-US" altLang="ko-KR" sz="1600" dirty="0"/>
              <a:t>simultaneously up to few percent error in binding energy and charge radius</a:t>
            </a:r>
          </a:p>
          <a:p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967186" y="6317575"/>
            <a:ext cx="425435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sign problem</a:t>
            </a:r>
          </a:p>
        </p:txBody>
      </p:sp>
    </p:spTree>
    <p:extLst>
      <p:ext uri="{BB962C8B-B14F-4D97-AF65-F5344CB8AC3E}">
        <p14:creationId xmlns:p14="http://schemas.microsoft.com/office/powerpoint/2010/main" val="2624814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7" y="1546219"/>
            <a:ext cx="5497300" cy="34137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5854" y="5697538"/>
            <a:ext cx="44334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Can we improve the agreement by </a:t>
            </a:r>
          </a:p>
          <a:p>
            <a:r>
              <a:rPr lang="en-US" altLang="ko-KR" dirty="0"/>
              <a:t>Including higher order corrections?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4" y="1671782"/>
            <a:ext cx="3772477" cy="27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8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Lattice chiral Hamiltonian (N3LO)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81018"/>
            <a:ext cx="85328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Full N3LO Hamiltonian includes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Free Hamiltonian(Kinetic term)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Short range (nonlocal smeared) contact interactions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Isospin-breaking short range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One pion exchange potential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Two pion exchange potential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Coulomb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Long range isospin breaking interaction( isospin dependence in OPE)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Galilean Invariance Restoration (GIR) term (because of non-local interaction.)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Three nucleon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2" y="4547360"/>
            <a:ext cx="3505768" cy="20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9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Difficulty with full chiral interaction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4207" y="1868993"/>
            <a:ext cx="8139164" cy="386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NLEFT suffers sign problems at large Euclidean time limit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Large cancellation between positive and negative contributions</a:t>
            </a:r>
            <a:r>
              <a:rPr lang="en-US" altLang="ko-KR" dirty="0">
                <a:sym typeface="Wingdings" panose="05000000000000000000" pitchFamily="2" charset="2"/>
              </a:rPr>
              <a:t> large uncertainty.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SU(4) symmetric interaction does not have 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One pion exchange and </a:t>
            </a:r>
            <a:r>
              <a:rPr lang="en-US" altLang="ko-KR" dirty="0">
                <a:solidFill>
                  <a:srgbClr val="FF0000"/>
                </a:solidFill>
              </a:rPr>
              <a:t>higher order chiral interaction, short range repulsion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Difficulty with Asymmetric nuclei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Needs a remedy to extend to </a:t>
            </a:r>
            <a:r>
              <a:rPr lang="en-US" altLang="ko-KR" dirty="0">
                <a:solidFill>
                  <a:srgbClr val="FF0000"/>
                </a:solidFill>
              </a:rPr>
              <a:t>neutron rich isotopes</a:t>
            </a:r>
            <a:r>
              <a:rPr lang="en-US" altLang="ko-KR" dirty="0"/>
              <a:t>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 new approach to reduce the sign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 Wave function matching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475" y="4575070"/>
            <a:ext cx="3505768" cy="20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44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Function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67782" y="6369932"/>
            <a:ext cx="202146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Dean Lee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60" y="1571526"/>
            <a:ext cx="8284039" cy="42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96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Function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86255" y="6369932"/>
            <a:ext cx="202146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Dean Lee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387" y="1940899"/>
            <a:ext cx="7354202" cy="35335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6291" y="5805488"/>
            <a:ext cx="590203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shifts from two interactions are different</a:t>
            </a:r>
          </a:p>
        </p:txBody>
      </p:sp>
    </p:spTree>
    <p:extLst>
      <p:ext uri="{BB962C8B-B14F-4D97-AF65-F5344CB8AC3E}">
        <p14:creationId xmlns:p14="http://schemas.microsoft.com/office/powerpoint/2010/main" val="234870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38" y="572654"/>
            <a:ext cx="2410161" cy="16956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04" y="683491"/>
            <a:ext cx="6569134" cy="41953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96087" y="3191054"/>
            <a:ext cx="2011680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NLEFT </a:t>
            </a:r>
          </a:p>
          <a:p>
            <a:r>
              <a:rPr lang="en-US" dirty="0">
                <a:solidFill>
                  <a:srgbClr val="FF0000"/>
                </a:solidFill>
              </a:rPr>
              <a:t>collaboration</a:t>
            </a:r>
          </a:p>
        </p:txBody>
      </p:sp>
    </p:spTree>
    <p:extLst>
      <p:ext uri="{BB962C8B-B14F-4D97-AF65-F5344CB8AC3E}">
        <p14:creationId xmlns:p14="http://schemas.microsoft.com/office/powerpoint/2010/main" val="1404642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Function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38474" y="6289601"/>
            <a:ext cx="187498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Dean Lee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77" y="2042938"/>
            <a:ext cx="5087060" cy="628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382" y="1592263"/>
            <a:ext cx="5135418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Introduce short range Unitary transformation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82" y="2759266"/>
            <a:ext cx="3038899" cy="4953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55" y="3392488"/>
            <a:ext cx="3724795" cy="5906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8218" y="4488873"/>
            <a:ext cx="6936509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potentials V_A and V’_A are unitarily equivalent.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Same phase shifts.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H’_A has eigenvectors of H_B, but eigenvalues of H_A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74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8056" y="557868"/>
            <a:ext cx="8915400" cy="990600"/>
          </a:xfrm>
        </p:spPr>
        <p:txBody>
          <a:bodyPr/>
          <a:lstStyle/>
          <a:p>
            <a:r>
              <a:rPr lang="en-US" dirty="0"/>
              <a:t>Wave Function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38474" y="6289601"/>
            <a:ext cx="187498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Dean Lee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55" y="1613903"/>
            <a:ext cx="8888065" cy="41915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8056" y="5709442"/>
            <a:ext cx="6936509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potentials V_A and V’_A are unitarily equivalent.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Same phase shifts.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H’_A has eigenvectors of H_B, but eigenvalues of H_A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37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Function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84535" y="6369932"/>
            <a:ext cx="202146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Dean Lee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781" y="5486400"/>
            <a:ext cx="8959273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from Perturbation theory with H’_A  works better.  </a:t>
            </a:r>
          </a:p>
          <a:p>
            <a:r>
              <a:rPr lang="en-US" dirty="0"/>
              <a:t>Difference H_A- H’_A can be treated as a correction.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81" y="1450284"/>
            <a:ext cx="7346415" cy="388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98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function matching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438275"/>
            <a:ext cx="7112874" cy="4870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7219" y="4913507"/>
            <a:ext cx="1811714" cy="67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 is only active</a:t>
            </a:r>
          </a:p>
          <a:p>
            <a:r>
              <a:rPr lang="en-US" altLang="ko-KR" dirty="0"/>
              <a:t>At r &lt; 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795" y="3945551"/>
            <a:ext cx="3697298" cy="4706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968" y="4454309"/>
            <a:ext cx="2004951" cy="4591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20849" y="1524000"/>
            <a:ext cx="2078904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 and H’ are fully equivalent to two-body observables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20849" y="2693770"/>
            <a:ext cx="2197223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</a:t>
            </a:r>
            <a:r>
              <a:rPr lang="en-US" altLang="ko-KR" dirty="0">
                <a:solidFill>
                  <a:srgbClr val="FF0000"/>
                </a:solidFill>
              </a:rPr>
              <a:t> goal </a:t>
            </a:r>
            <a:r>
              <a:rPr lang="en-US" altLang="ko-KR" dirty="0"/>
              <a:t>is to make the </a:t>
            </a:r>
            <a:r>
              <a:rPr lang="en-US" altLang="ko-KR" dirty="0">
                <a:solidFill>
                  <a:srgbClr val="FF0000"/>
                </a:solidFill>
              </a:rPr>
              <a:t>perturbation expansion</a:t>
            </a:r>
            <a:r>
              <a:rPr lang="en-US" altLang="ko-KR" dirty="0"/>
              <a:t> from “simple” wave function gives </a:t>
            </a:r>
            <a:r>
              <a:rPr lang="en-US" altLang="ko-KR" dirty="0">
                <a:solidFill>
                  <a:srgbClr val="FF0000"/>
                </a:solidFill>
              </a:rPr>
              <a:t>a good convergence</a:t>
            </a:r>
          </a:p>
        </p:txBody>
      </p:sp>
    </p:spTree>
    <p:extLst>
      <p:ext uri="{BB962C8B-B14F-4D97-AF65-F5344CB8AC3E}">
        <p14:creationId xmlns:p14="http://schemas.microsoft.com/office/powerpoint/2010/main" val="651524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function matching Hamiltonian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21" y="2087418"/>
            <a:ext cx="6658904" cy="9240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57" y="3251061"/>
            <a:ext cx="8878539" cy="19814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0582" y="1592263"/>
            <a:ext cx="2787943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“Simple” Hamiltonian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234" y="5472127"/>
            <a:ext cx="3991532" cy="7240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81964" y="5652655"/>
            <a:ext cx="3990195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local,non</a:t>
            </a:r>
            <a:r>
              <a:rPr lang="en-US" dirty="0"/>
              <a:t>-local smeared operators)</a:t>
            </a:r>
          </a:p>
        </p:txBody>
      </p:sp>
    </p:spTree>
    <p:extLst>
      <p:ext uri="{BB962C8B-B14F-4D97-AF65-F5344CB8AC3E}">
        <p14:creationId xmlns:p14="http://schemas.microsoft.com/office/powerpoint/2010/main" val="1864364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function matching Hamiltonian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55" y="2221147"/>
            <a:ext cx="8087854" cy="7716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8338" y="1717964"/>
            <a:ext cx="2510624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N3LO Hamiltonian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73" y="3116294"/>
            <a:ext cx="4458322" cy="724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8292" y="3963809"/>
            <a:ext cx="7426035" cy="183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V_2N : short range NN interactions</a:t>
            </a:r>
          </a:p>
          <a:p>
            <a:r>
              <a:rPr lang="en-US" dirty="0"/>
              <a:t>W_2N: GIR restoration term for V_2N </a:t>
            </a:r>
          </a:p>
          <a:p>
            <a:r>
              <a:rPr lang="en-US" dirty="0"/>
              <a:t>V_2N,WFM : difference from H’-H</a:t>
            </a:r>
          </a:p>
          <a:p>
            <a:r>
              <a:rPr lang="en-US" dirty="0"/>
              <a:t>W_2N,WFM: GIR restoration correction to V_2N,WFM</a:t>
            </a:r>
          </a:p>
          <a:p>
            <a:r>
              <a:rPr lang="en-US" dirty="0"/>
              <a:t>V_3N : contains short range 3N interaction </a:t>
            </a:r>
            <a:r>
              <a:rPr lang="en-US" dirty="0">
                <a:solidFill>
                  <a:srgbClr val="0000FF"/>
                </a:solidFill>
              </a:rPr>
              <a:t>parameters(to be fitted)</a:t>
            </a:r>
          </a:p>
          <a:p>
            <a:r>
              <a:rPr lang="en-US" dirty="0"/>
              <a:t>            and two pion exchange correction to 3N    </a:t>
            </a:r>
          </a:p>
        </p:txBody>
      </p:sp>
    </p:spTree>
    <p:extLst>
      <p:ext uri="{BB962C8B-B14F-4D97-AF65-F5344CB8AC3E}">
        <p14:creationId xmlns:p14="http://schemas.microsoft.com/office/powerpoint/2010/main" val="2743024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 phase shifts from N3LO interaction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6246" y="1592263"/>
            <a:ext cx="2224454" cy="328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Original Chiral Hamiltonian, H,  </a:t>
            </a:r>
          </a:p>
          <a:p>
            <a:r>
              <a:rPr lang="en-US" altLang="ko-KR" dirty="0"/>
              <a:t>is fitted to phase shifts. (up to N3LO)</a:t>
            </a:r>
          </a:p>
          <a:p>
            <a:endParaRPr lang="en-US" altLang="ko-KR" dirty="0"/>
          </a:p>
          <a:p>
            <a:r>
              <a:rPr lang="en-US" altLang="ko-KR" dirty="0"/>
              <a:t>H’ is computed : equivalent </a:t>
            </a:r>
          </a:p>
          <a:p>
            <a:r>
              <a:rPr lang="en-US" altLang="ko-KR" dirty="0"/>
              <a:t>to original Hamiltonian(gives the same phase shifts).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2" y="1538865"/>
            <a:ext cx="6774200" cy="42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46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Tjon</a:t>
            </a:r>
            <a:r>
              <a:rPr lang="en-US" altLang="ko-KR" dirty="0"/>
              <a:t> line from WFM method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20" y="1524000"/>
            <a:ext cx="6017992" cy="5140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99412" y="1717964"/>
            <a:ext cx="3518843" cy="299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Realistic two-body interaction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Correlation between 3-body and 4-body binding energy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Tjon</a:t>
            </a:r>
            <a:r>
              <a:rPr lang="en-US" dirty="0">
                <a:sym typeface="Wingdings" panose="05000000000000000000" pitchFamily="2" charset="2"/>
              </a:rPr>
              <a:t> Line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WFM approach gives binding energy lies on the </a:t>
            </a:r>
            <a:r>
              <a:rPr lang="en-US" dirty="0" err="1">
                <a:sym typeface="Wingdings" panose="05000000000000000000" pitchFamily="2" charset="2"/>
              </a:rPr>
              <a:t>Tjon</a:t>
            </a:r>
            <a:r>
              <a:rPr lang="en-US" dirty="0">
                <a:sym typeface="Wingdings" panose="05000000000000000000" pitchFamily="2" charset="2"/>
              </a:rPr>
              <a:t> line.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Accurate reproduction of B.E. requires 3-body force.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08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Tale of two interactions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7164" y="1592263"/>
            <a:ext cx="880398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Nearly identical two interactions can give quite different phase:</a:t>
            </a:r>
          </a:p>
          <a:p>
            <a:r>
              <a:rPr lang="en-US" dirty="0"/>
              <a:t>   sensitivity to range and locality of interaction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0472" y="6425799"/>
            <a:ext cx="4045528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presentation file by Dean Lee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4225217"/>
            <a:ext cx="1933845" cy="22005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45" y="2333018"/>
            <a:ext cx="8316486" cy="17528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404" y="1193380"/>
            <a:ext cx="5315692" cy="45821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13250" y="5614282"/>
            <a:ext cx="510614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different alpha-alpha scattering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95300" y="6348547"/>
            <a:ext cx="2876428" cy="382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PRL 117, 132501 (2016) </a:t>
            </a:r>
          </a:p>
        </p:txBody>
      </p:sp>
    </p:spTree>
    <p:extLst>
      <p:ext uri="{BB962C8B-B14F-4D97-AF65-F5344CB8AC3E}">
        <p14:creationId xmlns:p14="http://schemas.microsoft.com/office/powerpoint/2010/main" val="380958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3-body force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55" y="1524000"/>
            <a:ext cx="2714510" cy="21366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152" y="1592263"/>
            <a:ext cx="4105848" cy="6001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040" y="2163649"/>
            <a:ext cx="3381847" cy="8573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040" y="3021019"/>
            <a:ext cx="5225673" cy="8377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7627" y="3858786"/>
            <a:ext cx="6887536" cy="14384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9370" y="5456360"/>
            <a:ext cx="6030167" cy="76210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81013" y="3668433"/>
            <a:ext cx="1413164" cy="380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NNLO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8654" y="6360128"/>
            <a:ext cx="1314633" cy="40010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7421" y="6360128"/>
            <a:ext cx="1238423" cy="38105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9978" y="6377565"/>
            <a:ext cx="1267002" cy="40963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02535" y="6377565"/>
            <a:ext cx="1267002" cy="4382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83335" y="4909115"/>
            <a:ext cx="2122042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N3LO:</a:t>
            </a:r>
          </a:p>
          <a:p>
            <a:r>
              <a:rPr lang="en-US" dirty="0"/>
              <a:t>TPE and </a:t>
            </a:r>
          </a:p>
          <a:p>
            <a:r>
              <a:rPr lang="en-US" dirty="0"/>
              <a:t>Adjustments to </a:t>
            </a:r>
          </a:p>
          <a:p>
            <a:r>
              <a:rPr lang="en-US" dirty="0" err="1"/>
              <a:t>cD</a:t>
            </a:r>
            <a:r>
              <a:rPr lang="en-US" dirty="0"/>
              <a:t> and </a:t>
            </a:r>
            <a:r>
              <a:rPr lang="en-US" dirty="0" err="1"/>
              <a:t>cE</a:t>
            </a:r>
            <a:r>
              <a:rPr lang="en-US" dirty="0"/>
              <a:t> terms.</a:t>
            </a:r>
          </a:p>
        </p:txBody>
      </p:sp>
    </p:spTree>
    <p:extLst>
      <p:ext uri="{BB962C8B-B14F-4D97-AF65-F5344CB8AC3E}">
        <p14:creationId xmlns:p14="http://schemas.microsoft.com/office/powerpoint/2010/main" val="356431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Ab-initio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8749" y="1600200"/>
            <a:ext cx="4529051" cy="4865255"/>
          </a:xfrm>
        </p:spPr>
        <p:txBody>
          <a:bodyPr>
            <a:normAutofit lnSpcReduction="10000"/>
          </a:bodyPr>
          <a:lstStyle/>
          <a:p>
            <a:r>
              <a:rPr lang="en-US" altLang="ko-KR" sz="2000" i="1" dirty="0"/>
              <a:t>ab-initio</a:t>
            </a:r>
            <a:r>
              <a:rPr lang="en-US" altLang="ko-KR" sz="2000" dirty="0"/>
              <a:t> Nuclear Physics</a:t>
            </a:r>
          </a:p>
          <a:p>
            <a:pPr lvl="1"/>
            <a:r>
              <a:rPr lang="en-US" altLang="ko-KR" sz="1800" dirty="0"/>
              <a:t>(1) nucleon degrees of freedom</a:t>
            </a:r>
          </a:p>
          <a:p>
            <a:pPr lvl="1"/>
            <a:r>
              <a:rPr lang="en-US" altLang="ko-KR" sz="1800" dirty="0"/>
              <a:t>(2) nucleon-nucleon interaction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2000" dirty="0"/>
              <a:t>Goal: predict </a:t>
            </a:r>
            <a:r>
              <a:rPr lang="en-US" altLang="ko-KR" sz="2000" dirty="0">
                <a:solidFill>
                  <a:srgbClr val="FF0000"/>
                </a:solidFill>
              </a:rPr>
              <a:t>wide range</a:t>
            </a:r>
            <a:r>
              <a:rPr lang="en-US" altLang="ko-KR" sz="2000" dirty="0"/>
              <a:t> of nuclear phenomena (</a:t>
            </a:r>
            <a:r>
              <a:rPr lang="en-US" altLang="ko-KR" sz="2000" dirty="0">
                <a:solidFill>
                  <a:srgbClr val="FF0000"/>
                </a:solidFill>
              </a:rPr>
              <a:t>without parameter fitting, model assumption</a:t>
            </a:r>
            <a:r>
              <a:rPr lang="en-US" altLang="ko-KR" sz="2000" dirty="0"/>
              <a:t>) from </a:t>
            </a:r>
            <a:r>
              <a:rPr lang="en-US" altLang="ko-KR" sz="2000" dirty="0">
                <a:solidFill>
                  <a:srgbClr val="FF0000"/>
                </a:solidFill>
              </a:rPr>
              <a:t>nuclear interaction </a:t>
            </a:r>
            <a:r>
              <a:rPr lang="en-US" altLang="ko-KR" sz="2000" dirty="0"/>
              <a:t>(for 2-body,3-body, many-body, based on QCD)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Direct connection between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</a:rPr>
              <a:t>Nuclear Force ↔ Nuclear Phenomena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Consistent approach </a:t>
            </a:r>
            <a:r>
              <a:rPr lang="en-US" altLang="ko-KR" sz="2000" dirty="0">
                <a:solidFill>
                  <a:srgbClr val="0000FF"/>
                </a:solidFill>
              </a:rPr>
              <a:t>: </a:t>
            </a:r>
          </a:p>
          <a:p>
            <a:r>
              <a:rPr lang="en-US" altLang="ko-KR" sz="1600" dirty="0">
                <a:solidFill>
                  <a:srgbClr val="0000FF"/>
                </a:solidFill>
              </a:rPr>
              <a:t>NN scattering, bound nuclei, reaction, nuclear matter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11746"/>
            <a:ext cx="3573087" cy="334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57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3-body force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9046" y="1592263"/>
            <a:ext cx="46770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Tune 3-body interaction to minimize errors </a:t>
            </a:r>
          </a:p>
          <a:p>
            <a:r>
              <a:rPr lang="en-US" sz="1600" dirty="0"/>
              <a:t>in binding energy</a:t>
            </a:r>
          </a:p>
          <a:p>
            <a:endParaRPr lang="en-US" sz="1600" dirty="0"/>
          </a:p>
          <a:p>
            <a:r>
              <a:rPr lang="en-US" sz="1600" dirty="0"/>
              <a:t>Just one additional parameter, </a:t>
            </a:r>
          </a:p>
          <a:p>
            <a:r>
              <a:rPr lang="en-US" sz="1600" dirty="0"/>
              <a:t>RMSD for the E/A</a:t>
            </a:r>
          </a:p>
          <a:p>
            <a:r>
              <a:rPr lang="en-US" sz="1600" dirty="0"/>
              <a:t>drops from 1.2 MeV to 0.4 MeV</a:t>
            </a:r>
          </a:p>
          <a:p>
            <a:endParaRPr lang="en-US" sz="1600" dirty="0"/>
          </a:p>
          <a:p>
            <a:r>
              <a:rPr lang="en-US" sz="1600" dirty="0"/>
              <a:t>Energies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1600" dirty="0">
                <a:sym typeface="Wingdings" panose="05000000000000000000" pitchFamily="2" charset="2"/>
              </a:rPr>
              <a:t>Significant sensitivity to 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the locality of 3N interactions.</a:t>
            </a:r>
          </a:p>
          <a:p>
            <a:r>
              <a:rPr lang="en-US" sz="1600" dirty="0">
                <a:sym typeface="Wingdings" panose="05000000000000000000" pitchFamily="2" charset="2"/>
              </a:rPr>
              <a:t> </a:t>
            </a:r>
          </a:p>
          <a:p>
            <a:r>
              <a:rPr lang="en-US" sz="1600" dirty="0">
                <a:sym typeface="Wingdings" panose="05000000000000000000" pitchFamily="2" charset="2"/>
              </a:rPr>
              <a:t>We interpret they are related with </a:t>
            </a:r>
          </a:p>
          <a:p>
            <a:r>
              <a:rPr lang="en-US" sz="1600" dirty="0">
                <a:sym typeface="Wingdings" panose="05000000000000000000" pitchFamily="2" charset="2"/>
              </a:rPr>
              <a:t>effective interactions </a:t>
            </a:r>
          </a:p>
          <a:p>
            <a:r>
              <a:rPr lang="en-US" sz="1600" dirty="0">
                <a:sym typeface="Wingdings" panose="05000000000000000000" pitchFamily="2" charset="2"/>
              </a:rPr>
              <a:t>between alphas and nucleons. </a:t>
            </a:r>
            <a:endParaRPr lang="en-US" sz="16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98" y="4373113"/>
            <a:ext cx="3202802" cy="197524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24" y="1524000"/>
            <a:ext cx="4452358" cy="224463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46" y="5481593"/>
            <a:ext cx="5163271" cy="32389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80014" y="5805488"/>
            <a:ext cx="5032147" cy="67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Significantly high w/o additional 3-body terms</a:t>
            </a:r>
          </a:p>
          <a:p>
            <a:r>
              <a:rPr lang="en-US" dirty="0"/>
              <a:t>: alpha-alpha should be more attractive.</a:t>
            </a:r>
          </a:p>
        </p:txBody>
      </p:sp>
    </p:spTree>
    <p:extLst>
      <p:ext uri="{BB962C8B-B14F-4D97-AF65-F5344CB8AC3E}">
        <p14:creationId xmlns:p14="http://schemas.microsoft.com/office/powerpoint/2010/main" val="1793680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3-body force parameters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3" y="1512235"/>
            <a:ext cx="9273407" cy="376050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82" y="5399545"/>
            <a:ext cx="1314633" cy="40010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949" y="5399545"/>
            <a:ext cx="1238423" cy="3810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506" y="5416982"/>
            <a:ext cx="1267002" cy="40963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2063" y="5416982"/>
            <a:ext cx="1267002" cy="4382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300" y="5956789"/>
            <a:ext cx="830695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RMSD (MeV/nucleon): 1.2 </a:t>
            </a:r>
            <a:r>
              <a:rPr lang="en-US" dirty="0">
                <a:sym typeface="Wingdings" panose="05000000000000000000" pitchFamily="2" charset="2"/>
              </a:rPr>
              <a:t> 0.3 0.109  0.079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7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BE/A from WFM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74" y="1450109"/>
            <a:ext cx="9353051" cy="42728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2473" y="5874327"/>
            <a:ext cx="3796145" cy="387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RMSD ~ 0.1 MeV per nucleon</a:t>
            </a:r>
          </a:p>
        </p:txBody>
      </p:sp>
    </p:spTree>
    <p:extLst>
      <p:ext uri="{BB962C8B-B14F-4D97-AF65-F5344CB8AC3E}">
        <p14:creationId xmlns:p14="http://schemas.microsoft.com/office/powerpoint/2010/main" val="1082437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Charge Radius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92263"/>
            <a:ext cx="9029214" cy="46054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5177" y="6178726"/>
            <a:ext cx="3546764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fitting!  RMSD~ 0.03 </a:t>
            </a:r>
            <a:r>
              <a:rPr lang="en-US" dirty="0" err="1">
                <a:solidFill>
                  <a:srgbClr val="FF0000"/>
                </a:solidFill>
              </a:rPr>
              <a:t>fm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54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Nuclear/Neutron Matter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54618" y="1948873"/>
            <a:ext cx="2846532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Neutron matter: </a:t>
            </a:r>
          </a:p>
          <a:p>
            <a:r>
              <a:rPr lang="en-US" altLang="ko-KR" dirty="0"/>
              <a:t>A=4~80</a:t>
            </a:r>
          </a:p>
          <a:p>
            <a:r>
              <a:rPr lang="en-US" altLang="ko-KR" dirty="0"/>
              <a:t>box size 6.6 ~ 13.2  fm. </a:t>
            </a:r>
          </a:p>
          <a:p>
            <a:endParaRPr lang="en-US" altLang="ko-KR" dirty="0"/>
          </a:p>
          <a:p>
            <a:r>
              <a:rPr lang="en-US" altLang="ko-KR" dirty="0"/>
              <a:t>Nuclear matter:</a:t>
            </a:r>
          </a:p>
          <a:p>
            <a:r>
              <a:rPr lang="en-US" altLang="ko-KR" dirty="0"/>
              <a:t>A=4 ~ 160</a:t>
            </a:r>
          </a:p>
          <a:p>
            <a:r>
              <a:rPr lang="en-US" altLang="ko-KR" dirty="0"/>
              <a:t>Box size 7.92~9.24 fm.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2" y="1592263"/>
            <a:ext cx="5923672" cy="4875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13475" y="5221608"/>
            <a:ext cx="3285258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Uncertainties from</a:t>
            </a:r>
          </a:p>
          <a:p>
            <a:r>
              <a:rPr lang="en-US" dirty="0"/>
              <a:t>finite system size correction </a:t>
            </a:r>
          </a:p>
        </p:txBody>
      </p:sp>
    </p:spTree>
    <p:extLst>
      <p:ext uri="{BB962C8B-B14F-4D97-AF65-F5344CB8AC3E}">
        <p14:creationId xmlns:p14="http://schemas.microsoft.com/office/powerpoint/2010/main" val="994957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and Oxygen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43" y="1915296"/>
            <a:ext cx="8313714" cy="434546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36303" y="5986244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</p:spTree>
    <p:extLst>
      <p:ext uri="{BB962C8B-B14F-4D97-AF65-F5344CB8AC3E}">
        <p14:creationId xmlns:p14="http://schemas.microsoft.com/office/powerpoint/2010/main" val="2939805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and Oxygen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03052" y="6165850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11" y="1427143"/>
            <a:ext cx="7434165" cy="490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86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Volume Effect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03052" y="6165850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47690"/>
              </p:ext>
            </p:extLst>
          </p:nvPr>
        </p:nvGraphicFramePr>
        <p:xfrm>
          <a:off x="1101524" y="1862744"/>
          <a:ext cx="6812196" cy="2592878"/>
        </p:xfrm>
        <a:graphic>
          <a:graphicData uri="http://schemas.openxmlformats.org/drawingml/2006/table">
            <a:tbl>
              <a:tblPr/>
              <a:tblGrid>
                <a:gridCol w="721656">
                  <a:extLst>
                    <a:ext uri="{9D8B030D-6E8A-4147-A177-3AD203B41FA5}">
                      <a16:colId xmlns:a16="http://schemas.microsoft.com/office/drawing/2014/main" val="2657918042"/>
                    </a:ext>
                  </a:extLst>
                </a:gridCol>
                <a:gridCol w="721656">
                  <a:extLst>
                    <a:ext uri="{9D8B030D-6E8A-4147-A177-3AD203B41FA5}">
                      <a16:colId xmlns:a16="http://schemas.microsoft.com/office/drawing/2014/main" val="736990218"/>
                    </a:ext>
                  </a:extLst>
                </a:gridCol>
                <a:gridCol w="714277">
                  <a:extLst>
                    <a:ext uri="{9D8B030D-6E8A-4147-A177-3AD203B41FA5}">
                      <a16:colId xmlns:a16="http://schemas.microsoft.com/office/drawing/2014/main" val="846709786"/>
                    </a:ext>
                  </a:extLst>
                </a:gridCol>
                <a:gridCol w="854476">
                  <a:extLst>
                    <a:ext uri="{9D8B030D-6E8A-4147-A177-3AD203B41FA5}">
                      <a16:colId xmlns:a16="http://schemas.microsoft.com/office/drawing/2014/main" val="61120333"/>
                    </a:ext>
                  </a:extLst>
                </a:gridCol>
                <a:gridCol w="721656">
                  <a:extLst>
                    <a:ext uri="{9D8B030D-6E8A-4147-A177-3AD203B41FA5}">
                      <a16:colId xmlns:a16="http://schemas.microsoft.com/office/drawing/2014/main" val="2044499535"/>
                    </a:ext>
                  </a:extLst>
                </a:gridCol>
                <a:gridCol w="721656">
                  <a:extLst>
                    <a:ext uri="{9D8B030D-6E8A-4147-A177-3AD203B41FA5}">
                      <a16:colId xmlns:a16="http://schemas.microsoft.com/office/drawing/2014/main" val="1814140207"/>
                    </a:ext>
                  </a:extLst>
                </a:gridCol>
                <a:gridCol w="847097">
                  <a:extLst>
                    <a:ext uri="{9D8B030D-6E8A-4147-A177-3AD203B41FA5}">
                      <a16:colId xmlns:a16="http://schemas.microsoft.com/office/drawing/2014/main" val="1165462587"/>
                    </a:ext>
                  </a:extLst>
                </a:gridCol>
                <a:gridCol w="721656">
                  <a:extLst>
                    <a:ext uri="{9D8B030D-6E8A-4147-A177-3AD203B41FA5}">
                      <a16:colId xmlns:a16="http://schemas.microsoft.com/office/drawing/2014/main" val="3875498936"/>
                    </a:ext>
                  </a:extLst>
                </a:gridCol>
                <a:gridCol w="788066">
                  <a:extLst>
                    <a:ext uri="{9D8B030D-6E8A-4147-A177-3AD203B41FA5}">
                      <a16:colId xmlns:a16="http://schemas.microsoft.com/office/drawing/2014/main" val="2446371263"/>
                    </a:ext>
                  </a:extLst>
                </a:gridCol>
              </a:tblGrid>
              <a:tr h="282218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Lt=200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L=10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L=11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Exp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278666"/>
                  </a:ext>
                </a:extLst>
              </a:tr>
              <a:tr h="405688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err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S2n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err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S2n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S2n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525447"/>
                  </a:ext>
                </a:extLst>
              </a:tr>
              <a:tr h="47624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24O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-167.600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1.126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-171.880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0.501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-168.952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6.920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341497"/>
                  </a:ext>
                </a:extLst>
              </a:tr>
              <a:tr h="47624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25O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-168.790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0.424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-169.670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0.551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-168.195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3.453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355380"/>
                  </a:ext>
                </a:extLst>
              </a:tr>
              <a:tr h="47624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26O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-171.530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0.587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4.430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-172.380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0.459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0.500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-168.934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-0.018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118730"/>
                  </a:ext>
                </a:extLst>
              </a:tr>
              <a:tr h="47624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27O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-169.960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0.450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1.170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-166.930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0.566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-2.740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-166.995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-1.200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9749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80902" y="4771505"/>
            <a:ext cx="8220248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Lt=200 result. (Not extrapolated results.)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Systematic Error from finite volume effects need to be studied.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L=11 improved Separation energy of 26O.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84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isotopes (Lt=200)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24" y="1431636"/>
            <a:ext cx="7361287" cy="490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99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Oxygen </a:t>
            </a:r>
            <a:r>
              <a:rPr lang="en-US" dirty="0"/>
              <a:t>isotopes (Lt=200)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89" y="1396539"/>
            <a:ext cx="7661322" cy="504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1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 initio Quantum many-body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Challenge to ab initio quantum many-body problem.</a:t>
            </a:r>
          </a:p>
          <a:p>
            <a:r>
              <a:rPr lang="en-US" altLang="ko-KR" dirty="0"/>
              <a:t>Requires: </a:t>
            </a:r>
          </a:p>
          <a:p>
            <a:r>
              <a:rPr lang="en-US" altLang="ko-KR" dirty="0"/>
              <a:t>1. Reliable theoretical tools</a:t>
            </a:r>
          </a:p>
          <a:p>
            <a:pPr lvl="1"/>
            <a:r>
              <a:rPr lang="en-US" altLang="ko-KR" dirty="0"/>
              <a:t>NLEFT : Auxiliary field Monte Carlo Method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 Sign problem !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Goal 1 </a:t>
            </a:r>
            <a:r>
              <a:rPr lang="en-US" altLang="ko-KR" dirty="0">
                <a:sym typeface="Wingdings" panose="05000000000000000000" pitchFamily="2" charset="2"/>
              </a:rPr>
              <a:t>: reduce the sign problem in NLEFT calculation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2. Nuclear interaction which explain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simultaneously</a:t>
            </a:r>
            <a:r>
              <a:rPr lang="en-US" altLang="ko-KR" dirty="0">
                <a:sym typeface="Wingdings" panose="05000000000000000000" pitchFamily="2" charset="2"/>
              </a:rPr>
              <a:t> scattering, binding energies, charge radius of wide range of nuclei and nuclear matter, neutron matter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Goal 2</a:t>
            </a:r>
            <a:r>
              <a:rPr lang="en-US" altLang="ko-KR" dirty="0"/>
              <a:t>: find out what properties of nuclear interactions are necessary.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7892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waves contributions </a:t>
            </a:r>
            <a:r>
              <a:rPr lang="en-US" dirty="0"/>
              <a:t>(Lt=200)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498" y="1524000"/>
            <a:ext cx="7637004" cy="490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63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waves contributions </a:t>
            </a:r>
            <a:r>
              <a:rPr lang="en-US" dirty="0"/>
              <a:t>(Lt=200)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43" y="1592263"/>
            <a:ext cx="7761711" cy="515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516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waves contributions </a:t>
            </a:r>
            <a:r>
              <a:rPr lang="en-US" dirty="0"/>
              <a:t>(Lt=200)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" y="1853739"/>
            <a:ext cx="5005529" cy="3227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488" y="1901212"/>
            <a:ext cx="4765137" cy="318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75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LEC(or phase shift fit) dependence </a:t>
            </a:r>
            <a:r>
              <a:rPr lang="en-US" dirty="0"/>
              <a:t>(Lt=200)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00" y="1524000"/>
            <a:ext cx="7449936" cy="48521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88036" y="2061556"/>
            <a:ext cx="1013114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Z= 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476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386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Wave function matching method seems to be promising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New method to improve the N3LO calculation of NLEFT:</a:t>
            </a:r>
          </a:p>
          <a:p>
            <a:pPr lvl="1"/>
            <a:r>
              <a:rPr lang="en-US" altLang="ko-KR" dirty="0"/>
              <a:t>      reduced sign problem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promising results for wide range of observables </a:t>
            </a:r>
            <a:r>
              <a:rPr lang="en-US" altLang="ko-KR" dirty="0">
                <a:solidFill>
                  <a:srgbClr val="FF0000"/>
                </a:solidFill>
              </a:rPr>
              <a:t>in one scheme </a:t>
            </a:r>
            <a:r>
              <a:rPr lang="en-US" altLang="ko-KR" dirty="0"/>
              <a:t>(same interaction and many-body method)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NN scattering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Binding energy (from 3H to 40Ca)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Symmetric Nuclear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Neutron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Carbon </a:t>
            </a:r>
            <a:r>
              <a:rPr lang="en-US" altLang="ko-KR" dirty="0"/>
              <a:t>excited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Carbon</a:t>
            </a:r>
            <a:r>
              <a:rPr lang="en-US" altLang="ko-KR" dirty="0"/>
              <a:t>, Oxygen </a:t>
            </a:r>
            <a:r>
              <a:rPr lang="en-US" altLang="ko-KR" dirty="0" smtClean="0"/>
              <a:t>isotope up to dripline shows </a:t>
            </a:r>
            <a:r>
              <a:rPr lang="en-US" altLang="ko-KR" dirty="0" smtClean="0">
                <a:solidFill>
                  <a:srgbClr val="FF0000"/>
                </a:solidFill>
              </a:rPr>
              <a:t>good agreement </a:t>
            </a:r>
            <a:r>
              <a:rPr lang="en-US" altLang="ko-KR" dirty="0" smtClean="0"/>
              <a:t>with experimental data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systematic error(finite volume effects) estimation may be necessary.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541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One of ab initio method for many fermion system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24076"/>
            <a:ext cx="30003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6" y="2409826"/>
            <a:ext cx="5324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594" y="3228976"/>
            <a:ext cx="405233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12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Path integral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1726"/>
            <a:ext cx="8229600" cy="36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9" y="5417994"/>
            <a:ext cx="3920490" cy="10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5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matrix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24000"/>
            <a:ext cx="8394048" cy="8810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26" y="3262602"/>
            <a:ext cx="8659433" cy="8573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26" y="4748318"/>
            <a:ext cx="8786147" cy="15000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58691" y="2405008"/>
            <a:ext cx="4664363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O : represent Normal ordering. </a:t>
            </a:r>
          </a:p>
        </p:txBody>
      </p:sp>
    </p:spTree>
    <p:extLst>
      <p:ext uri="{BB962C8B-B14F-4D97-AF65-F5344CB8AC3E}">
        <p14:creationId xmlns:p14="http://schemas.microsoft.com/office/powerpoint/2010/main" val="29904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Auxiliary Field Monte Carlo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47" y="1524000"/>
            <a:ext cx="4114800" cy="14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780" y="3909436"/>
            <a:ext cx="2755511" cy="2246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5" y="3683073"/>
            <a:ext cx="2939319" cy="241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59749" y="1994197"/>
            <a:ext cx="2940082" cy="357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Interacting nucleons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Nucleons interacts with auxiliary fields </a:t>
            </a:r>
          </a:p>
          <a:p>
            <a:r>
              <a:rPr lang="en-US" dirty="0">
                <a:sym typeface="Wingdings" panose="05000000000000000000" pitchFamily="2" charset="2"/>
              </a:rPr>
              <a:t>(no direct interaction </a:t>
            </a:r>
          </a:p>
          <a:p>
            <a:r>
              <a:rPr lang="en-US" dirty="0">
                <a:sym typeface="Wingdings" panose="05000000000000000000" pitchFamily="2" charset="2"/>
              </a:rPr>
              <a:t>between nucleons)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computing fermion </a:t>
            </a:r>
          </a:p>
          <a:p>
            <a:r>
              <a:rPr lang="en-US" dirty="0"/>
              <a:t>Correlator amplitude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Integration </a:t>
            </a:r>
          </a:p>
          <a:p>
            <a:r>
              <a:rPr lang="en-US" dirty="0">
                <a:sym typeface="Wingdings" panose="05000000000000000000" pitchFamily="2" charset="2"/>
              </a:rPr>
              <a:t>    over auxiliary fields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M.C. integral</a:t>
            </a:r>
          </a:p>
          <a:p>
            <a:r>
              <a:rPr lang="en-US" dirty="0">
                <a:sym typeface="Wingdings" panose="05000000000000000000" pitchFamily="2" charset="2"/>
              </a:rPr>
              <a:t>  (sampling auxiliary field)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8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Has been successfully applied to </a:t>
            </a:r>
          </a:p>
          <a:p>
            <a:pPr lvl="1"/>
            <a:r>
              <a:rPr lang="en-US" altLang="ko-KR" dirty="0"/>
              <a:t>Nuclear matter, Cold atom, dilute fermion system</a:t>
            </a:r>
          </a:p>
          <a:p>
            <a:pPr lvl="1"/>
            <a:r>
              <a:rPr lang="en-US" altLang="ko-KR" dirty="0"/>
              <a:t>Finite nuclei (A&lt;=50) </a:t>
            </a:r>
          </a:p>
          <a:p>
            <a:pPr lvl="1"/>
            <a:r>
              <a:rPr lang="en-US" altLang="ko-KR" dirty="0"/>
              <a:t>First ab-initio calculation of Hoyle state</a:t>
            </a:r>
          </a:p>
          <a:p>
            <a:pPr lvl="1"/>
            <a:r>
              <a:rPr lang="en-US" altLang="ko-KR" dirty="0"/>
              <a:t>Cluster structure of </a:t>
            </a:r>
            <a:r>
              <a:rPr lang="en-US" altLang="ko-KR" baseline="30000" dirty="0"/>
              <a:t>12</a:t>
            </a:r>
            <a:r>
              <a:rPr lang="en-US" altLang="ko-KR" dirty="0"/>
              <a:t>C and </a:t>
            </a:r>
            <a:r>
              <a:rPr lang="en-US" altLang="ko-KR" baseline="30000" dirty="0"/>
              <a:t>16</a:t>
            </a:r>
            <a:r>
              <a:rPr lang="en-US" altLang="ko-KR" dirty="0"/>
              <a:t>O</a:t>
            </a:r>
          </a:p>
          <a:p>
            <a:pPr lvl="1"/>
            <a:r>
              <a:rPr lang="en-US" altLang="ko-KR" dirty="0"/>
              <a:t>NN scattering, N-D scattering</a:t>
            </a:r>
          </a:p>
          <a:p>
            <a:pPr lvl="1"/>
            <a:r>
              <a:rPr lang="en-US" altLang="ko-KR" dirty="0"/>
              <a:t>Alpha-alpha scattering</a:t>
            </a:r>
          </a:p>
          <a:p>
            <a:pPr lvl="1"/>
            <a:r>
              <a:rPr lang="en-US" altLang="ko-KR" dirty="0"/>
              <a:t>radiative capture, fusion </a:t>
            </a:r>
          </a:p>
          <a:p>
            <a:pPr lvl="1"/>
            <a:r>
              <a:rPr lang="en-US" altLang="ko-KR" dirty="0"/>
              <a:t>Etc.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379" y="1911886"/>
            <a:ext cx="1773316" cy="20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3916871"/>
            <a:ext cx="3038475" cy="46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81801" y="1516859"/>
            <a:ext cx="2076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The first ab-initio calculation of </a:t>
            </a:r>
          </a:p>
          <a:p>
            <a:r>
              <a:rPr lang="en-US" altLang="ko-KR" sz="1100" dirty="0"/>
              <a:t>Hoyle state</a:t>
            </a:r>
            <a:endParaRPr lang="ko-KR" altLang="en-US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15" y="4944629"/>
            <a:ext cx="1839196" cy="16486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17295" y="6092825"/>
            <a:ext cx="4054764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 initio alpha-alpha scattering</a:t>
            </a:r>
          </a:p>
          <a:p>
            <a:r>
              <a:rPr lang="en-US" dirty="0"/>
              <a:t>( Nature 528, 111-114(2015))</a:t>
            </a:r>
          </a:p>
        </p:txBody>
      </p:sp>
      <p:pic>
        <p:nvPicPr>
          <p:cNvPr id="9" name="Picture 2" descr="fig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368" y="5188675"/>
            <a:ext cx="1650882" cy="146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17305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22907</TotalTime>
  <Words>1338</Words>
  <Application>Microsoft Office PowerPoint</Application>
  <PresentationFormat>A4 용지(210x297mm)</PresentationFormat>
  <Paragraphs>279</Paragraphs>
  <Slides>44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44</vt:i4>
      </vt:variant>
    </vt:vector>
  </HeadingPairs>
  <TitlesOfParts>
    <vt:vector size="53" baseType="lpstr"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1_Clarity</vt:lpstr>
      <vt:lpstr>5_Clarity</vt:lpstr>
      <vt:lpstr>PowerPoint 프레젠테이션</vt:lpstr>
      <vt:lpstr>PowerPoint 프레젠테이션</vt:lpstr>
      <vt:lpstr>Ab-initio method</vt:lpstr>
      <vt:lpstr>Ab initio Quantum many-body</vt:lpstr>
      <vt:lpstr>Nuclear Lattice Effective Field Theory</vt:lpstr>
      <vt:lpstr>Path integral</vt:lpstr>
      <vt:lpstr>Transfer matrix</vt:lpstr>
      <vt:lpstr>Auxiliary Field Monte Carlo </vt:lpstr>
      <vt:lpstr>Applications of NLEFT</vt:lpstr>
      <vt:lpstr>Lattice Hamiltonian</vt:lpstr>
      <vt:lpstr>Chiral Effective Field Theory</vt:lpstr>
      <vt:lpstr>Lattice chiral Hamiltonian at Leading order</vt:lpstr>
      <vt:lpstr>Sign problem in NLEFT</vt:lpstr>
      <vt:lpstr>PowerPoint 프레젠테이션</vt:lpstr>
      <vt:lpstr>PowerPoint 프레젠테이션</vt:lpstr>
      <vt:lpstr>Lattice chiral Hamiltonian (N3LO)</vt:lpstr>
      <vt:lpstr>Difficulty with full chiral interaction</vt:lpstr>
      <vt:lpstr>Wave Function Matching</vt:lpstr>
      <vt:lpstr>Wave Function Matching</vt:lpstr>
      <vt:lpstr>Wave Function Matching</vt:lpstr>
      <vt:lpstr>Wave Function Matching</vt:lpstr>
      <vt:lpstr>Wave Function Matching</vt:lpstr>
      <vt:lpstr>Wave function matching</vt:lpstr>
      <vt:lpstr>Wave function matching Hamiltonian</vt:lpstr>
      <vt:lpstr>Wave function matching Hamiltonian</vt:lpstr>
      <vt:lpstr>NN phase shifts from N3LO interaction</vt:lpstr>
      <vt:lpstr>Tjon line from WFM method</vt:lpstr>
      <vt:lpstr>Tale of two interactions</vt:lpstr>
      <vt:lpstr>3-body force</vt:lpstr>
      <vt:lpstr>3-body force</vt:lpstr>
      <vt:lpstr>Determine 3-body force parameters</vt:lpstr>
      <vt:lpstr>BE/A from WFM</vt:lpstr>
      <vt:lpstr>Charge Radius</vt:lpstr>
      <vt:lpstr>Nuclear/Neutron Matter</vt:lpstr>
      <vt:lpstr>Carbon and Oxygen</vt:lpstr>
      <vt:lpstr>Carbon and Oxygen</vt:lpstr>
      <vt:lpstr>Finite Volume Effect</vt:lpstr>
      <vt:lpstr>Carbon isotopes (Lt=200)</vt:lpstr>
      <vt:lpstr>Oxygen isotopes (Lt=200)</vt:lpstr>
      <vt:lpstr>Partial waves contributions (Lt=200)</vt:lpstr>
      <vt:lpstr>Partial waves contributions (Lt=200)</vt:lpstr>
      <vt:lpstr>Partial waves contributions (Lt=200)</vt:lpstr>
      <vt:lpstr>LEC(or phase shift fit) dependence (Lt=200)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user</cp:lastModifiedBy>
  <cp:revision>1233</cp:revision>
  <cp:lastPrinted>2018-09-03T05:45:20Z</cp:lastPrinted>
  <dcterms:created xsi:type="dcterms:W3CDTF">2016-03-06T10:47:04Z</dcterms:created>
  <dcterms:modified xsi:type="dcterms:W3CDTF">2024-11-28T07:11:09Z</dcterms:modified>
</cp:coreProperties>
</file>