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24" r:id="rId2"/>
    <p:sldMasterId id="2147483748" r:id="rId3"/>
    <p:sldMasterId id="2147483760" r:id="rId4"/>
    <p:sldMasterId id="2147483772" r:id="rId5"/>
  </p:sldMasterIdLst>
  <p:notesMasterIdLst>
    <p:notesMasterId r:id="rId38"/>
  </p:notesMasterIdLst>
  <p:handoutMasterIdLst>
    <p:handoutMasterId r:id="rId39"/>
  </p:handoutMasterIdLst>
  <p:sldIdLst>
    <p:sldId id="269" r:id="rId6"/>
    <p:sldId id="575" r:id="rId7"/>
    <p:sldId id="590" r:id="rId8"/>
    <p:sldId id="548" r:id="rId9"/>
    <p:sldId id="525" r:id="rId10"/>
    <p:sldId id="526" r:id="rId11"/>
    <p:sldId id="598" r:id="rId12"/>
    <p:sldId id="527" r:id="rId13"/>
    <p:sldId id="550" r:id="rId14"/>
    <p:sldId id="591" r:id="rId15"/>
    <p:sldId id="592" r:id="rId16"/>
    <p:sldId id="593" r:id="rId17"/>
    <p:sldId id="594" r:id="rId18"/>
    <p:sldId id="595" r:id="rId19"/>
    <p:sldId id="559" r:id="rId20"/>
    <p:sldId id="596" r:id="rId21"/>
    <p:sldId id="597" r:id="rId22"/>
    <p:sldId id="585" r:id="rId23"/>
    <p:sldId id="577" r:id="rId24"/>
    <p:sldId id="546" r:id="rId25"/>
    <p:sldId id="528" r:id="rId26"/>
    <p:sldId id="566" r:id="rId27"/>
    <p:sldId id="589" r:id="rId28"/>
    <p:sldId id="599" r:id="rId29"/>
    <p:sldId id="600" r:id="rId30"/>
    <p:sldId id="536" r:id="rId31"/>
    <p:sldId id="537" r:id="rId32"/>
    <p:sldId id="580" r:id="rId33"/>
    <p:sldId id="581" r:id="rId34"/>
    <p:sldId id="586" r:id="rId35"/>
    <p:sldId id="588" r:id="rId36"/>
    <p:sldId id="544" r:id="rId37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269"/>
            <p14:sldId id="575"/>
            <p14:sldId id="590"/>
            <p14:sldId id="548"/>
            <p14:sldId id="525"/>
            <p14:sldId id="526"/>
            <p14:sldId id="598"/>
            <p14:sldId id="527"/>
            <p14:sldId id="550"/>
            <p14:sldId id="591"/>
            <p14:sldId id="592"/>
            <p14:sldId id="593"/>
            <p14:sldId id="594"/>
            <p14:sldId id="595"/>
            <p14:sldId id="559"/>
            <p14:sldId id="596"/>
            <p14:sldId id="597"/>
            <p14:sldId id="585"/>
            <p14:sldId id="577"/>
            <p14:sldId id="546"/>
            <p14:sldId id="528"/>
            <p14:sldId id="566"/>
            <p14:sldId id="589"/>
            <p14:sldId id="599"/>
            <p14:sldId id="600"/>
            <p14:sldId id="536"/>
            <p14:sldId id="537"/>
            <p14:sldId id="580"/>
            <p14:sldId id="581"/>
            <p14:sldId id="586"/>
            <p14:sldId id="588"/>
            <p14:sldId id="544"/>
          </p14:sldIdLst>
        </p14:section>
      </p14:sectionLst>
    </p:ext>
    <p:ext uri="{EFAFB233-063F-42B5-8137-9DF3F51BA10A}">
      <p15:sldGuideLst xmlns:p15="http://schemas.microsoft.com/office/powerpoint/2012/main">
        <p15:guide id="3" pos="421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097" userDrawn="1">
          <p15:clr>
            <a:srgbClr val="A4A3A4"/>
          </p15:clr>
        </p15:guide>
        <p15:guide id="8" orient="horz" pos="4178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14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94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  <p15:guide id="26" orient="horz" pos="2137" userDrawn="1">
          <p15:clr>
            <a:srgbClr val="A4A3A4"/>
          </p15:clr>
        </p15:guide>
        <p15:guide id="27" orient="horz" pos="3612" userDrawn="1">
          <p15:clr>
            <a:srgbClr val="A4A3A4"/>
          </p15:clr>
        </p15:guide>
        <p15:guide id="28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0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498" y="96"/>
      </p:cViewPr>
      <p:guideLst>
        <p:guide pos="421"/>
        <p:guide pos="5796"/>
        <p:guide pos="3097"/>
        <p:guide orient="horz" pos="4178"/>
        <p:guide orient="horz" pos="1003"/>
        <p:guide pos="3914"/>
        <p:guide orient="horz"/>
        <p:guide pos="3483"/>
        <p:guide pos="2780"/>
        <p:guide pos="2394"/>
        <p:guide orient="horz" pos="3838"/>
        <p:guide orient="horz" pos="2137"/>
        <p:guide orient="horz" pos="3612"/>
        <p:guide orient="horz" pos="306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70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1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9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7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78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6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26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3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33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0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7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9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586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100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149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322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46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5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94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1394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621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567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36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6384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061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88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137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56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015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29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37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0398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259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71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59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978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7A41-6D90-4371-844A-87EC379C3D06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13036" y="656980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88" dirty="0"/>
              <a:t>- </a:t>
            </a:r>
            <a:fld id="{5733F733-A97E-45C7-8208-292F002894F6}" type="slidenum">
              <a:rPr lang="ko-KR" altLang="en-US" sz="1088" smtClean="0"/>
              <a:pPr algn="r"/>
              <a:t>‹#›</a:t>
            </a:fld>
            <a:r>
              <a:rPr lang="ko-KR" altLang="en-US" sz="1088" dirty="0"/>
              <a:t> </a:t>
            </a:r>
            <a:r>
              <a:rPr lang="en-US" altLang="ko-KR" sz="1088" dirty="0"/>
              <a:t>-</a:t>
            </a:r>
            <a:endParaRPr lang="ko-KR" altLang="en-US" sz="1088" dirty="0"/>
          </a:p>
        </p:txBody>
      </p:sp>
    </p:spTree>
    <p:extLst>
      <p:ext uri="{BB962C8B-B14F-4D97-AF65-F5344CB8AC3E}">
        <p14:creationId xmlns:p14="http://schemas.microsoft.com/office/powerpoint/2010/main" val="40753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45"/>
            <a:ext cx="9906000" cy="646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977" y="2501122"/>
            <a:ext cx="8553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Carbon isotopes in Nuclear Lattice Effective Field Theory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424086" y="6458464"/>
            <a:ext cx="395417" cy="36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72" y="6175911"/>
            <a:ext cx="2500858" cy="61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5859" y="4774538"/>
            <a:ext cx="8367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 smtClean="0"/>
              <a:t>Young-Ho Song (</a:t>
            </a:r>
            <a:r>
              <a:rPr lang="ko-KR" altLang="en-US" sz="2800" dirty="0" smtClean="0"/>
              <a:t>중이온가속기연구소</a:t>
            </a:r>
            <a:r>
              <a:rPr lang="en-US" altLang="ko-KR" sz="2800" dirty="0" smtClean="0"/>
              <a:t>, IBS)</a:t>
            </a:r>
          </a:p>
          <a:p>
            <a:pPr lvl="1"/>
            <a:r>
              <a:rPr lang="en-US" altLang="ko-KR" sz="2800" dirty="0" smtClean="0">
                <a:solidFill>
                  <a:srgbClr val="FF0000"/>
                </a:solidFill>
              </a:rPr>
              <a:t>NLEFT collaboration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52999" y="5732952"/>
            <a:ext cx="474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800" dirty="0" smtClean="0"/>
              <a:t>2023.05.09. </a:t>
            </a:r>
            <a:r>
              <a:rPr lang="ko-KR" altLang="en-US" sz="1800" dirty="0" smtClean="0"/>
              <a:t>연세대학교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9850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Low energy constants in lattice 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LECs(parameters in the Hamiltonian) can be fixed in A&lt;=3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(They have to be fixed for given lattice regularization)</a:t>
            </a:r>
          </a:p>
          <a:p>
            <a:r>
              <a:rPr lang="en-US" altLang="ko-KR" dirty="0" smtClean="0"/>
              <a:t>n</a:t>
            </a:r>
            <a:r>
              <a:rPr lang="en-US" altLang="ko-KR" dirty="0" smtClean="0"/>
              <a:t>-p </a:t>
            </a:r>
            <a:r>
              <a:rPr lang="en-US" altLang="ko-KR" dirty="0" smtClean="0"/>
              <a:t>scattering phase shifts, Deuteron binding energy</a:t>
            </a:r>
          </a:p>
          <a:p>
            <a:r>
              <a:rPr lang="en-US" altLang="ko-KR" dirty="0" smtClean="0"/>
              <a:t>Triton binding energy, Triton beta decay.</a:t>
            </a:r>
            <a:endParaRPr lang="en-US" altLang="ko-KR" dirty="0"/>
          </a:p>
          <a:p>
            <a:r>
              <a:rPr lang="en-US" altLang="ko-KR" dirty="0" smtClean="0"/>
              <a:t>Scattering phase shifts on the Lattice: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95766"/>
            <a:ext cx="7924800" cy="259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3151" y="4955555"/>
            <a:ext cx="7647999" cy="6724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Phase shift can be obtained from</a:t>
            </a:r>
          </a:p>
          <a:p>
            <a:r>
              <a:rPr lang="en-US" dirty="0" smtClean="0"/>
              <a:t>The energy spectrum of E(or k) in lattice and imposed Wall size.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2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1000"/>
            <a:ext cx="8076396" cy="57904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7323" y="6324600"/>
            <a:ext cx="6170279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Determine LECs by fitting phase shifts of N-N scattering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85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48" y="1981200"/>
            <a:ext cx="862570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Lattice chiral Hamiltonian at Leading order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592263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At Leading order, kinetic energy + contact interaction + one pion exchange   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84" y="2042938"/>
            <a:ext cx="3277057" cy="5525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29" y="2652008"/>
            <a:ext cx="6158742" cy="13653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629" y="4081704"/>
            <a:ext cx="4525385" cy="6616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52189" y="4168164"/>
            <a:ext cx="342798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Long range 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(Perturbative) Coulomb 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243" y="5576639"/>
            <a:ext cx="2958757" cy="10323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72821" y="5901619"/>
            <a:ext cx="180238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Contact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/>
          <a:srcRect t="17161"/>
          <a:stretch/>
        </p:blipFill>
        <p:spPr>
          <a:xfrm>
            <a:off x="1170964" y="4871784"/>
            <a:ext cx="3057036" cy="56508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25075" y="2724789"/>
            <a:ext cx="180238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Kinetic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1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Lattice chiral Hamiltonian at Leading order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6594" y="2875524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Density operators ( two-body interactions ~ rho^2 forms 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41" y="3392488"/>
            <a:ext cx="3848637" cy="1867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84" y="1771330"/>
            <a:ext cx="3773052" cy="10480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79324" y="3554703"/>
            <a:ext cx="3583032" cy="15427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Two nucleon interaction </a:t>
            </a:r>
          </a:p>
          <a:p>
            <a:r>
              <a:rPr lang="en-US" dirty="0" smtClean="0"/>
              <a:t>in exponential function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Not easy to directly compute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for many-body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Use auxiliary field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1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Auxiliary Field Monte Carlo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056" y="1704976"/>
            <a:ext cx="4114800" cy="14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03" y="2945824"/>
            <a:ext cx="4335094" cy="353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07748"/>
            <a:ext cx="408386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9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Transfer Matrix Formalism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4" y="1821873"/>
            <a:ext cx="5772956" cy="63826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54" y="2371236"/>
            <a:ext cx="3934374" cy="57158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457" y="2435883"/>
            <a:ext cx="4706007" cy="47631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854" y="3086917"/>
            <a:ext cx="6592220" cy="58110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4190" y="3753625"/>
            <a:ext cx="3686689" cy="64779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869" y="4410651"/>
            <a:ext cx="5381480" cy="1956210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6439475" y="5527299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368074" y="4580445"/>
            <a:ext cx="2352813" cy="15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Monte Carlo integration </a:t>
            </a:r>
          </a:p>
          <a:p>
            <a:r>
              <a:rPr lang="en-US" altLang="ko-KR" dirty="0"/>
              <a:t>By importance sampling of auxiliary fields </a:t>
            </a:r>
          </a:p>
        </p:txBody>
      </p:sp>
    </p:spTree>
    <p:extLst>
      <p:ext uri="{BB962C8B-B14F-4D97-AF65-F5344CB8AC3E}">
        <p14:creationId xmlns:p14="http://schemas.microsoft.com/office/powerpoint/2010/main" val="36523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657551"/>
            <a:ext cx="8818102" cy="597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27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533400"/>
            <a:ext cx="5158363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14600"/>
            <a:ext cx="3508661" cy="5805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31" y="3095171"/>
            <a:ext cx="2895600" cy="455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107" y="3645435"/>
            <a:ext cx="1733792" cy="3953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5244" y="4868863"/>
            <a:ext cx="250435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Only Four parameters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1255" y="4868863"/>
            <a:ext cx="5808709" cy="16975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06534" y="1694786"/>
            <a:ext cx="42069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Minimal nuclear interaction</a:t>
            </a:r>
          </a:p>
          <a:p>
            <a:r>
              <a:rPr lang="en-US" altLang="ko-KR" sz="1600" dirty="0" smtClean="0"/>
              <a:t>Which reproduce  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Light nuclei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medium mass nuclei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neutron matter 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simultaneously up to few percent error</a:t>
            </a:r>
            <a:r>
              <a:rPr lang="en-US" altLang="ko-KR" sz="1600" dirty="0" smtClean="0"/>
              <a:t> in binding energy and charge </a:t>
            </a:r>
            <a:r>
              <a:rPr lang="en-US" altLang="ko-KR" sz="1600" dirty="0" smtClean="0"/>
              <a:t>radius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In other words, what is the most important</a:t>
            </a:r>
          </a:p>
          <a:p>
            <a:r>
              <a:rPr lang="en-US" altLang="ko-KR" sz="1600" dirty="0"/>
              <a:t>f</a:t>
            </a:r>
            <a:r>
              <a:rPr lang="en-US" altLang="ko-KR" sz="1600" dirty="0" smtClean="0"/>
              <a:t>eature the interaction should have?  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709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39" y="465427"/>
            <a:ext cx="4322949" cy="26844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34631" y="5891069"/>
            <a:ext cx="44334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Can we improve it by </a:t>
            </a:r>
          </a:p>
          <a:p>
            <a:r>
              <a:rPr lang="en-US" altLang="ko-KR" dirty="0" smtClean="0"/>
              <a:t>Including higher order corrections?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119" y="444502"/>
            <a:ext cx="2858863" cy="2050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39" y="3382019"/>
            <a:ext cx="3969326" cy="32505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859" y="2605404"/>
            <a:ext cx="3297381" cy="301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Nuclear Lattice Effective Field Theory Collaboration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 smtClean="0"/>
              <a:t>Serdar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Elhatisari</a:t>
            </a:r>
            <a:r>
              <a:rPr lang="en-US" altLang="ko-KR" dirty="0" smtClean="0"/>
              <a:t>(Gaziantep </a:t>
            </a:r>
            <a:r>
              <a:rPr lang="en-US" altLang="ko-KR" dirty="0"/>
              <a:t>Islam Science and </a:t>
            </a:r>
            <a:r>
              <a:rPr lang="en-US" altLang="ko-KR" dirty="0" smtClean="0"/>
              <a:t>Technology) </a:t>
            </a:r>
          </a:p>
          <a:p>
            <a:r>
              <a:rPr lang="en-US" altLang="ko-KR" dirty="0" smtClean="0"/>
              <a:t>Lukas </a:t>
            </a:r>
            <a:r>
              <a:rPr lang="en-US" altLang="ko-KR" dirty="0" err="1" smtClean="0"/>
              <a:t>Bovermann</a:t>
            </a:r>
            <a:r>
              <a:rPr lang="en-US" altLang="ko-KR" dirty="0" smtClean="0"/>
              <a:t>(Ruhr)</a:t>
            </a:r>
          </a:p>
          <a:p>
            <a:r>
              <a:rPr lang="en-US" altLang="ko-KR" dirty="0" err="1" smtClean="0"/>
              <a:t>Evgeny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Epelbaum</a:t>
            </a:r>
            <a:r>
              <a:rPr lang="en-US" altLang="ko-KR" dirty="0" smtClean="0"/>
              <a:t> (Bochum)</a:t>
            </a:r>
          </a:p>
          <a:p>
            <a:r>
              <a:rPr lang="en-US" altLang="ko-KR" dirty="0" smtClean="0"/>
              <a:t>Dillon Frame</a:t>
            </a:r>
            <a:r>
              <a:rPr lang="en-US" altLang="ko-KR" dirty="0"/>
              <a:t> (</a:t>
            </a:r>
            <a:r>
              <a:rPr lang="en-US" altLang="ko-KR" dirty="0" err="1" smtClean="0"/>
              <a:t>Juelich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Fabian </a:t>
            </a:r>
            <a:r>
              <a:rPr lang="en-US" altLang="ko-KR" dirty="0" err="1" smtClean="0"/>
              <a:t>Hildenbrand</a:t>
            </a:r>
            <a:r>
              <a:rPr lang="en-US" altLang="ko-KR" dirty="0" smtClean="0"/>
              <a:t>(Darmstadt)</a:t>
            </a:r>
            <a:endParaRPr lang="en-US" altLang="ko-KR" dirty="0"/>
          </a:p>
          <a:p>
            <a:r>
              <a:rPr lang="en-US" altLang="ko-KR" dirty="0"/>
              <a:t>Hermann </a:t>
            </a:r>
            <a:r>
              <a:rPr lang="en-US" altLang="ko-KR" dirty="0" smtClean="0"/>
              <a:t>Krebs(Ruhr)</a:t>
            </a:r>
          </a:p>
          <a:p>
            <a:r>
              <a:rPr lang="en-US" altLang="ko-KR" dirty="0" err="1" smtClean="0"/>
              <a:t>Timo</a:t>
            </a:r>
            <a:r>
              <a:rPr lang="en-US" altLang="ko-KR" dirty="0" smtClean="0"/>
              <a:t> </a:t>
            </a:r>
            <a:r>
              <a:rPr lang="en-US" altLang="ko-KR" dirty="0"/>
              <a:t>A. </a:t>
            </a:r>
            <a:r>
              <a:rPr lang="en-US" altLang="ko-KR" dirty="0" err="1" smtClean="0"/>
              <a:t>Lähde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Juelich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Dean Lee (MSU)</a:t>
            </a:r>
          </a:p>
          <a:p>
            <a:r>
              <a:rPr lang="en-US" altLang="ko-KR" dirty="0" smtClean="0"/>
              <a:t>Ning Li(</a:t>
            </a:r>
            <a:r>
              <a:rPr lang="en-US" altLang="ko-KR" dirty="0"/>
              <a:t>Sun </a:t>
            </a:r>
            <a:r>
              <a:rPr lang="en-US" altLang="ko-KR" dirty="0" err="1" smtClean="0"/>
              <a:t>Yat-sen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Bing-Nan Lu(</a:t>
            </a:r>
            <a:r>
              <a:rPr lang="en-US" altLang="ko-KR" dirty="0"/>
              <a:t> Graduate School of China Academy of Engineering </a:t>
            </a:r>
            <a:r>
              <a:rPr lang="en-US" altLang="ko-KR" dirty="0" smtClean="0"/>
              <a:t>Physic)</a:t>
            </a:r>
          </a:p>
          <a:p>
            <a:r>
              <a:rPr lang="en-US" altLang="ko-KR" dirty="0" err="1" smtClean="0">
                <a:solidFill>
                  <a:srgbClr val="0000FF"/>
                </a:solidFill>
              </a:rPr>
              <a:t>Myungkuk</a:t>
            </a:r>
            <a:r>
              <a:rPr lang="en-US" altLang="ko-KR" dirty="0" smtClean="0">
                <a:solidFill>
                  <a:srgbClr val="0000FF"/>
                </a:solidFill>
              </a:rPr>
              <a:t> Kim(CENS,IBS)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Youngman Kim</a:t>
            </a:r>
            <a:r>
              <a:rPr lang="en-US" altLang="ko-KR" dirty="0">
                <a:solidFill>
                  <a:srgbClr val="0000FF"/>
                </a:solidFill>
              </a:rPr>
              <a:t> (CENS,IBS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 smtClean="0">
                <a:solidFill>
                  <a:srgbClr val="0000FF"/>
                </a:solidFill>
              </a:rPr>
              <a:t>Young-Ho Song(</a:t>
            </a:r>
            <a:r>
              <a:rPr lang="ko-KR" altLang="en-US" dirty="0" smtClean="0">
                <a:solidFill>
                  <a:srgbClr val="0000FF"/>
                </a:solidFill>
              </a:rPr>
              <a:t>중이온가속기연구소</a:t>
            </a:r>
            <a:r>
              <a:rPr lang="en-US" altLang="ko-KR" dirty="0" smtClean="0">
                <a:solidFill>
                  <a:srgbClr val="0000FF"/>
                </a:solidFill>
              </a:rPr>
              <a:t>,IBS)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 err="1"/>
              <a:t>Yuanzhuo</a:t>
            </a:r>
            <a:r>
              <a:rPr lang="en-US" altLang="ko-KR" dirty="0"/>
              <a:t> </a:t>
            </a:r>
            <a:r>
              <a:rPr lang="en-US" altLang="ko-KR" dirty="0" smtClean="0"/>
              <a:t>Ma(Peking)</a:t>
            </a:r>
          </a:p>
          <a:p>
            <a:r>
              <a:rPr lang="en-US" altLang="ko-KR" dirty="0" smtClean="0"/>
              <a:t>Ulf-G</a:t>
            </a:r>
            <a:r>
              <a:rPr lang="en-US" altLang="ko-KR" dirty="0"/>
              <a:t>. </a:t>
            </a:r>
            <a:r>
              <a:rPr lang="en-US" altLang="ko-KR" dirty="0" err="1" smtClean="0"/>
              <a:t>Meißner</a:t>
            </a:r>
            <a:r>
              <a:rPr lang="en-US" altLang="ko-KR" dirty="0"/>
              <a:t> </a:t>
            </a:r>
            <a:r>
              <a:rPr lang="en-US" altLang="ko-KR" dirty="0" smtClean="0"/>
              <a:t>(Bonn/</a:t>
            </a:r>
            <a:r>
              <a:rPr lang="en-US" altLang="ko-KR" dirty="0" err="1" smtClean="0"/>
              <a:t>Juelich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dirty="0" err="1" smtClean="0"/>
              <a:t>Gautam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Rupak</a:t>
            </a:r>
            <a:r>
              <a:rPr lang="en-US" altLang="ko-KR" dirty="0" smtClean="0"/>
              <a:t>(</a:t>
            </a:r>
            <a:r>
              <a:rPr lang="en-US" altLang="ko-KR" dirty="0"/>
              <a:t>Mississippi </a:t>
            </a:r>
            <a:r>
              <a:rPr lang="en-US" altLang="ko-KR" dirty="0" smtClean="0"/>
              <a:t>State)</a:t>
            </a:r>
          </a:p>
          <a:p>
            <a:r>
              <a:rPr lang="en-US" altLang="ko-KR" dirty="0" err="1" smtClean="0"/>
              <a:t>Shihang</a:t>
            </a:r>
            <a:r>
              <a:rPr lang="en-US" altLang="ko-KR" dirty="0" smtClean="0"/>
              <a:t> Shen</a:t>
            </a:r>
            <a:r>
              <a:rPr lang="en-US" altLang="ko-KR" dirty="0"/>
              <a:t> (</a:t>
            </a:r>
            <a:r>
              <a:rPr lang="en-US" altLang="ko-KR" dirty="0" err="1"/>
              <a:t>Juelich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dirty="0" err="1" smtClean="0"/>
              <a:t>Gianluca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Stellin</a:t>
            </a:r>
            <a:r>
              <a:rPr lang="en-US" altLang="ko-KR" dirty="0" smtClean="0"/>
              <a:t>(</a:t>
            </a:r>
            <a:r>
              <a:rPr lang="en-US" altLang="ko-KR" dirty="0"/>
              <a:t> CEA </a:t>
            </a:r>
            <a:r>
              <a:rPr lang="en-US" altLang="ko-KR" dirty="0" smtClean="0"/>
              <a:t>Paris-</a:t>
            </a:r>
            <a:r>
              <a:rPr lang="en-US" altLang="ko-KR" dirty="0" err="1" smtClean="0"/>
              <a:t>Saclay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839" y="1524000"/>
            <a:ext cx="2410161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Lattice chiral Hamiltonian (N3LO)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81018"/>
            <a:ext cx="85328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Full N3LO Hamiltonian includes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Free Hamiltonian(Kinetic term)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Short range (nonlocal smeared) contact interactions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Isospin-breaking short range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One pion exchange potential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Two pion exchange potential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Coulomb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Long range isospin breaking interaction( isospin dependence in OPE)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Galilean Invariance Restoration (GIR) term (because of non-local interaction.)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Three nucleon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108" y="4617056"/>
            <a:ext cx="3388591" cy="201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9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Difficulty with full </a:t>
            </a:r>
            <a:r>
              <a:rPr lang="en-US" altLang="ko-KR" dirty="0" smtClean="0"/>
              <a:t>chiral interaction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4207" y="1868993"/>
            <a:ext cx="8139164" cy="328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NLEFT suffers sign problems at large Euclidean time limit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large uncertainty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SU(4) symmetric interaction does not have 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One pion exchange and </a:t>
            </a:r>
            <a:r>
              <a:rPr lang="en-US" altLang="ko-KR" dirty="0" smtClean="0">
                <a:solidFill>
                  <a:srgbClr val="FF0000"/>
                </a:solidFill>
              </a:rPr>
              <a:t>higher order chiral interaction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Difficulty with Asymmetric nuclei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Needs a remedy to extend to </a:t>
            </a:r>
            <a:r>
              <a:rPr lang="en-US" altLang="ko-KR" dirty="0" smtClean="0">
                <a:solidFill>
                  <a:srgbClr val="FF0000"/>
                </a:solidFill>
              </a:rPr>
              <a:t>neutron rich isotopes</a:t>
            </a:r>
            <a:r>
              <a:rPr lang="en-US" altLang="ko-KR" dirty="0" smtClean="0"/>
              <a:t>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A new approach to reduce the sign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 Wave function matching Hamiltonian.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44" y="4729018"/>
            <a:ext cx="3200355" cy="19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4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Wave function matching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438275"/>
            <a:ext cx="7112874" cy="4870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7219" y="4913507"/>
            <a:ext cx="1811714" cy="67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 is only active</a:t>
            </a:r>
          </a:p>
          <a:p>
            <a:r>
              <a:rPr lang="en-US" altLang="ko-KR" dirty="0" smtClean="0"/>
              <a:t>At r &lt; 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795" y="3945551"/>
            <a:ext cx="3697298" cy="4706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968" y="4454309"/>
            <a:ext cx="2004951" cy="4591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20849" y="1524000"/>
            <a:ext cx="2078904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 and H’ are fully equivalent to two-body observables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20849" y="2693770"/>
            <a:ext cx="2197223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</a:t>
            </a:r>
            <a:r>
              <a:rPr lang="en-US" altLang="ko-KR" dirty="0" smtClean="0">
                <a:solidFill>
                  <a:srgbClr val="FF0000"/>
                </a:solidFill>
              </a:rPr>
              <a:t> goal </a:t>
            </a:r>
            <a:r>
              <a:rPr lang="en-US" altLang="ko-KR" dirty="0" smtClean="0"/>
              <a:t>is to make the </a:t>
            </a:r>
            <a:r>
              <a:rPr lang="en-US" altLang="ko-KR" dirty="0" smtClean="0">
                <a:solidFill>
                  <a:srgbClr val="FF0000"/>
                </a:solidFill>
              </a:rPr>
              <a:t>perturbation expansion</a:t>
            </a:r>
            <a:r>
              <a:rPr lang="en-US" altLang="ko-KR" dirty="0" smtClean="0"/>
              <a:t> from “simple” wave function gives </a:t>
            </a:r>
            <a:r>
              <a:rPr lang="en-US" altLang="ko-KR" dirty="0" smtClean="0">
                <a:solidFill>
                  <a:srgbClr val="FF0000"/>
                </a:solidFill>
              </a:rPr>
              <a:t>a good convergence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341" y="4913507"/>
            <a:ext cx="2167921" cy="110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NN phase shifts from WFM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2465" y="1708195"/>
            <a:ext cx="2224454" cy="328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Original Hamiltonian is fitted to phase shifts.</a:t>
            </a:r>
          </a:p>
          <a:p>
            <a:endParaRPr lang="en-US" altLang="ko-KR" dirty="0"/>
          </a:p>
          <a:p>
            <a:r>
              <a:rPr lang="en-US" altLang="ko-KR" dirty="0" smtClean="0"/>
              <a:t>H’ is equivalent to original Hamiltonian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There is no new parameter.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36" y="1592263"/>
            <a:ext cx="6766657" cy="430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0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Wave function matching Hamiltonian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21" y="2087418"/>
            <a:ext cx="6658904" cy="9240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57" y="3251061"/>
            <a:ext cx="8878539" cy="19814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0582" y="1592263"/>
            <a:ext cx="2787943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“Simple” Hamiltonian</a:t>
            </a:r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234" y="5472127"/>
            <a:ext cx="3991532" cy="7240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81964" y="5652655"/>
            <a:ext cx="3990195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local,non</a:t>
            </a:r>
            <a:r>
              <a:rPr lang="en-US" dirty="0" smtClean="0"/>
              <a:t>-local smeared operators)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6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function matching Hamiltonian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55" y="2221147"/>
            <a:ext cx="8087854" cy="7716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8338" y="1717964"/>
            <a:ext cx="2510624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N3LO Hamiltonian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73" y="3116294"/>
            <a:ext cx="4458322" cy="724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2110" y="4242537"/>
            <a:ext cx="7426035" cy="183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V_2N : short range NN interactions</a:t>
            </a:r>
          </a:p>
          <a:p>
            <a:r>
              <a:rPr lang="en-US" dirty="0" smtClean="0"/>
              <a:t>W_2N: GIR restoration term for V_2N </a:t>
            </a:r>
          </a:p>
          <a:p>
            <a:r>
              <a:rPr lang="en-US" dirty="0" smtClean="0"/>
              <a:t>V_2N,WFM : difference from H_s</a:t>
            </a:r>
          </a:p>
          <a:p>
            <a:r>
              <a:rPr lang="en-US" dirty="0" smtClean="0"/>
              <a:t>W_2N,WFM: GIR restoration correction to V_2N,WFM</a:t>
            </a:r>
          </a:p>
          <a:p>
            <a:r>
              <a:rPr lang="en-US" dirty="0" smtClean="0"/>
              <a:t>V_3N : contains short range 3N interaction parameters(to be fitted)</a:t>
            </a:r>
          </a:p>
          <a:p>
            <a:r>
              <a:rPr lang="en-US" dirty="0"/>
              <a:t> </a:t>
            </a:r>
            <a:r>
              <a:rPr lang="en-US" dirty="0" smtClean="0"/>
              <a:t>           and two pion exchange correction to 3N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2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BE/A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65" y="1694822"/>
            <a:ext cx="7438736" cy="38125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36303" y="555972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243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Charge density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34" y="1803336"/>
            <a:ext cx="6044958" cy="22878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54" y="4273478"/>
            <a:ext cx="5987438" cy="212122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36303" y="555972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591" y="3123955"/>
            <a:ext cx="2957409" cy="193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0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Charge Radius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55" y="1705842"/>
            <a:ext cx="8465358" cy="43212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36303" y="5986244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9418" y="6092825"/>
            <a:ext cx="3611418" cy="379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fitting, all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5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Nuclear/Neutron Matter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02" y="1784668"/>
            <a:ext cx="5227074" cy="44274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54618" y="1948873"/>
            <a:ext cx="2846532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Neutron matter: </a:t>
            </a:r>
          </a:p>
          <a:p>
            <a:r>
              <a:rPr lang="en-US" altLang="ko-KR" dirty="0" smtClean="0"/>
              <a:t>A=4~80</a:t>
            </a:r>
          </a:p>
          <a:p>
            <a:r>
              <a:rPr lang="en-US" altLang="ko-KR" dirty="0" smtClean="0"/>
              <a:t>box size 6.6 ~ 13.2  fm.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Nuclear matter:</a:t>
            </a:r>
          </a:p>
          <a:p>
            <a:r>
              <a:rPr lang="en-US" altLang="ko-KR" dirty="0" smtClean="0"/>
              <a:t>A=4 ~ 160</a:t>
            </a:r>
          </a:p>
          <a:p>
            <a:r>
              <a:rPr lang="en-US" altLang="ko-KR" dirty="0" smtClean="0"/>
              <a:t>Box size 7.92~9.24 fm.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6303" y="555972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49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 initio approach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36" y="1441576"/>
            <a:ext cx="7058890" cy="5190999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>
          <a:xfrm>
            <a:off x="6891626" y="3230563"/>
            <a:ext cx="457200" cy="327660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 latinLnBrk="0"/>
            <a:endParaRPr lang="ko-KR" altLang="en-US" sz="180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35775" y="4629146"/>
            <a:ext cx="72968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defTabSz="914400" latinLnBrk="0"/>
            <a:r>
              <a:rPr lang="en-US" altLang="ko-KR" sz="120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Ab initio</a:t>
            </a:r>
          </a:p>
          <a:p>
            <a:pPr defTabSz="914400" latinLnBrk="0"/>
            <a:r>
              <a:rPr lang="en-US" altLang="ko-KR" sz="120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Nuclear</a:t>
            </a:r>
          </a:p>
          <a:p>
            <a:pPr defTabSz="914400" latinLnBrk="0"/>
            <a:r>
              <a:rPr lang="en-US" altLang="ko-KR" sz="120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Theory</a:t>
            </a:r>
            <a:endParaRPr lang="ko-KR" altLang="en-US" sz="120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2651" y="5450968"/>
            <a:ext cx="2227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Direct understanding of nuclear force and </a:t>
            </a:r>
          </a:p>
          <a:p>
            <a:r>
              <a:rPr lang="en-US" altLang="ko-KR" sz="1400" dirty="0" smtClean="0"/>
              <a:t>nuclear structure/reaction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494520" y="3272137"/>
            <a:ext cx="2227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Ab initio (my definition)</a:t>
            </a:r>
          </a:p>
          <a:p>
            <a:r>
              <a:rPr lang="en-US" altLang="ko-KR" sz="1400" dirty="0" smtClean="0"/>
              <a:t>= Start from nucleon-nucleon interaction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13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Carbon isotopes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54" b="1573"/>
          <a:stretch/>
        </p:blipFill>
        <p:spPr>
          <a:xfrm>
            <a:off x="1129274" y="1592263"/>
            <a:ext cx="7432835" cy="39366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36303" y="5986244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236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Carbon and Oxygen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43" y="1915297"/>
            <a:ext cx="6731493" cy="351845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625831" y="1915297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2327" y="5734050"/>
            <a:ext cx="4911148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Charge radius are not available yet.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0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270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Wave function matching method seems to be promising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New method to improve the N3LO calculation of NLEFT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Preliminary study shows promising results for wide range of observables </a:t>
            </a:r>
            <a:r>
              <a:rPr lang="en-US" altLang="ko-KR" dirty="0" smtClean="0">
                <a:solidFill>
                  <a:srgbClr val="FF0000"/>
                </a:solidFill>
              </a:rPr>
              <a:t>in one scheme </a:t>
            </a:r>
            <a:r>
              <a:rPr lang="en-US" altLang="ko-KR" dirty="0" smtClean="0"/>
              <a:t>(same interaction and many-body method)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NN scattering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Binding energy (from 3H to 40Ca)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Symmetric Nuclear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Neutron matter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NLEFT can be applied for nuclei near the dripline. (Carbon and Oxygen)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8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 initio many-body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(ab initio) 2N , 3N interaction.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No phenomenological </a:t>
            </a:r>
            <a:r>
              <a:rPr lang="en-US" altLang="ko-KR" dirty="0" smtClean="0">
                <a:sym typeface="Wingdings" panose="05000000000000000000" pitchFamily="2" charset="2"/>
              </a:rPr>
              <a:t>model assumption.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Nuclear many body problem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Requires Non-perturbative method.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Ab-initio nuclear many body methods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Greens function Monte Carlo(GFMC)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No-core shell model(NCSM)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Coupled Cluster (CC)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IM-SRG, VS-SRG 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Nuclear Lattice Effective Field Theory(NLEFT)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And more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With recent progress in ab-initio methods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Binding energies for wide range of nuclei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Some reaction calculation for light nuclei.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ab initio method for many fermion system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24076"/>
            <a:ext cx="30003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6" y="2409826"/>
            <a:ext cx="5324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594" y="3228976"/>
            <a:ext cx="405233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4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 integral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20" y="1655620"/>
            <a:ext cx="8229600" cy="36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20" y="5470894"/>
            <a:ext cx="4477902" cy="124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Has been successfully applied to </a:t>
            </a:r>
          </a:p>
          <a:p>
            <a:pPr lvl="1"/>
            <a:r>
              <a:rPr lang="en-US" altLang="ko-KR" dirty="0" smtClean="0"/>
              <a:t>Nuclear matter, Cold atom, dilute fermion system</a:t>
            </a:r>
          </a:p>
          <a:p>
            <a:pPr lvl="1"/>
            <a:r>
              <a:rPr lang="en-US" altLang="ko-KR" dirty="0" smtClean="0"/>
              <a:t>Finite nuclei (A&lt;=50) </a:t>
            </a:r>
          </a:p>
          <a:p>
            <a:pPr lvl="1"/>
            <a:r>
              <a:rPr lang="en-US" altLang="ko-KR" dirty="0" smtClean="0"/>
              <a:t>First ab-initio calculation of Hoyle state</a:t>
            </a:r>
          </a:p>
          <a:p>
            <a:pPr lvl="1"/>
            <a:r>
              <a:rPr lang="en-US" altLang="ko-KR" dirty="0" smtClean="0"/>
              <a:t>Cluster structure of </a:t>
            </a:r>
            <a:r>
              <a:rPr lang="en-US" altLang="ko-KR" baseline="30000" dirty="0"/>
              <a:t>12</a:t>
            </a:r>
            <a:r>
              <a:rPr lang="en-US" altLang="ko-KR" dirty="0"/>
              <a:t>C </a:t>
            </a:r>
            <a:r>
              <a:rPr lang="en-US" altLang="ko-KR" dirty="0" smtClean="0"/>
              <a:t>and </a:t>
            </a:r>
            <a:r>
              <a:rPr lang="en-US" altLang="ko-KR" baseline="30000" dirty="0" smtClean="0"/>
              <a:t>16</a:t>
            </a:r>
            <a:r>
              <a:rPr lang="en-US" altLang="ko-KR" dirty="0" smtClean="0"/>
              <a:t>O</a:t>
            </a:r>
          </a:p>
          <a:p>
            <a:pPr lvl="1"/>
            <a:r>
              <a:rPr lang="en-US" altLang="ko-KR" dirty="0" smtClean="0"/>
              <a:t>NN scattering, N-D scattering</a:t>
            </a:r>
          </a:p>
          <a:p>
            <a:pPr lvl="1"/>
            <a:r>
              <a:rPr lang="en-US" altLang="ko-KR" dirty="0" smtClean="0"/>
              <a:t>Alpha-alpha scattering</a:t>
            </a:r>
          </a:p>
          <a:p>
            <a:pPr lvl="1"/>
            <a:r>
              <a:rPr lang="en-US" altLang="ko-KR" dirty="0" smtClean="0"/>
              <a:t>radiative capture, fusion </a:t>
            </a:r>
          </a:p>
          <a:p>
            <a:pPr lvl="1"/>
            <a:r>
              <a:rPr lang="en-US" altLang="ko-KR" dirty="0" smtClean="0"/>
              <a:t>Etc.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379" y="2872469"/>
            <a:ext cx="1773316" cy="20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926522"/>
            <a:ext cx="3038475" cy="46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81801" y="2477442"/>
            <a:ext cx="2076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The first ab-initio calculation of </a:t>
            </a:r>
          </a:p>
          <a:p>
            <a:r>
              <a:rPr lang="en-US" altLang="ko-KR" sz="1100" dirty="0"/>
              <a:t>Hoyle state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705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Chiral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38380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5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Lattice Hamiltonian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4790" y="1592263"/>
            <a:ext cx="4865909" cy="488473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We need to introduce a lattice scale in space and time:</a:t>
            </a:r>
          </a:p>
          <a:p>
            <a:r>
              <a:rPr lang="en-US" altLang="ko-KR" sz="2000" dirty="0" smtClean="0"/>
              <a:t>momentum space cutoff ~ 150 MeV </a:t>
            </a:r>
            <a:r>
              <a:rPr lang="en-US" altLang="ko-KR" sz="2000" dirty="0" smtClean="0">
                <a:sym typeface="Wingdings" panose="05000000000000000000" pitchFamily="2" charset="2"/>
              </a:rPr>
              <a:t></a:t>
            </a:r>
            <a:r>
              <a:rPr lang="en-US" altLang="ko-KR" sz="2000" dirty="0" smtClean="0"/>
              <a:t> lattice size a= </a:t>
            </a:r>
            <a:r>
              <a:rPr lang="en-US" altLang="ko-KR" sz="2000" dirty="0"/>
              <a:t>1.316 </a:t>
            </a:r>
            <a:r>
              <a:rPr lang="en-US" altLang="ko-KR" sz="2000" dirty="0" err="1"/>
              <a:t>fm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</a:p>
          <a:p>
            <a:r>
              <a:rPr lang="en-US" altLang="ko-KR" sz="2000" dirty="0" smtClean="0"/>
              <a:t>Time cutoff ~ 1000 MeV </a:t>
            </a:r>
          </a:p>
          <a:p>
            <a:r>
              <a:rPr lang="en-US" altLang="ko-KR" sz="2000" dirty="0" smtClean="0"/>
              <a:t>We need to determine coefficients of interaction for the lattice size. (regularization scale.) </a:t>
            </a:r>
          </a:p>
          <a:p>
            <a:r>
              <a:rPr lang="en-US" altLang="ko-KR" sz="2000" dirty="0" smtClean="0"/>
              <a:t>Two-body interaction coefficients can be determined from phase shifts of np scattering.  </a:t>
            </a:r>
          </a:p>
          <a:p>
            <a:r>
              <a:rPr lang="en-US" altLang="ko-KR" sz="2000" dirty="0" smtClean="0"/>
              <a:t>Three-body interaction can be fixed from binding energy of A&gt;=3. </a:t>
            </a:r>
            <a:endParaRPr lang="ko-KR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14" y="2438400"/>
            <a:ext cx="4183876" cy="303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01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21752</TotalTime>
  <Words>972</Words>
  <Application>Microsoft Office PowerPoint</Application>
  <PresentationFormat>A4 용지(210x297mm)</PresentationFormat>
  <Paragraphs>181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1_Clarity</vt:lpstr>
      <vt:lpstr>3_Clarity</vt:lpstr>
      <vt:lpstr>4_Clarity</vt:lpstr>
      <vt:lpstr>5_Clarity</vt:lpstr>
      <vt:lpstr>PowerPoint 프레젠테이션</vt:lpstr>
      <vt:lpstr>Nuclear Lattice Effective Field Theory Collaboration</vt:lpstr>
      <vt:lpstr>Ab initio approach</vt:lpstr>
      <vt:lpstr>Ab initio many-body</vt:lpstr>
      <vt:lpstr>Nuclear Lattice Effective Field Theory</vt:lpstr>
      <vt:lpstr>Path integral</vt:lpstr>
      <vt:lpstr>Applications of NLEFT</vt:lpstr>
      <vt:lpstr>Chiral Effective Field Theory</vt:lpstr>
      <vt:lpstr>Lattice Hamiltonian</vt:lpstr>
      <vt:lpstr>Low energy constants in lattice EFT</vt:lpstr>
      <vt:lpstr>PowerPoint 프레젠테이션</vt:lpstr>
      <vt:lpstr>PowerPoint 프레젠테이션</vt:lpstr>
      <vt:lpstr>Lattice chiral Hamiltonian at Leading order</vt:lpstr>
      <vt:lpstr>Lattice chiral Hamiltonian at Leading order</vt:lpstr>
      <vt:lpstr>Auxiliary Field Monte Carlo </vt:lpstr>
      <vt:lpstr>Transfer Matrix Formalism</vt:lpstr>
      <vt:lpstr>PowerPoint 프레젠테이션</vt:lpstr>
      <vt:lpstr>PowerPoint 프레젠테이션</vt:lpstr>
      <vt:lpstr>PowerPoint 프레젠테이션</vt:lpstr>
      <vt:lpstr>Lattice chiral Hamiltonian (N3LO)</vt:lpstr>
      <vt:lpstr>Difficulty with full chiral interaction</vt:lpstr>
      <vt:lpstr>Wave function matching</vt:lpstr>
      <vt:lpstr>NN phase shifts from WFM</vt:lpstr>
      <vt:lpstr>Wave function matching Hamiltonian</vt:lpstr>
      <vt:lpstr>Wave function matching Hamiltonian</vt:lpstr>
      <vt:lpstr>BE/A from WFM</vt:lpstr>
      <vt:lpstr>Charge density from WFM</vt:lpstr>
      <vt:lpstr>Charge Radius</vt:lpstr>
      <vt:lpstr>Nuclear/Neutron Matter</vt:lpstr>
      <vt:lpstr>Carbon isotopes</vt:lpstr>
      <vt:lpstr>Carbon and Oxygen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user</cp:lastModifiedBy>
  <cp:revision>1166</cp:revision>
  <cp:lastPrinted>2018-09-03T05:45:20Z</cp:lastPrinted>
  <dcterms:created xsi:type="dcterms:W3CDTF">2016-03-06T10:47:04Z</dcterms:created>
  <dcterms:modified xsi:type="dcterms:W3CDTF">2023-05-08T06:54:21Z</dcterms:modified>
</cp:coreProperties>
</file>