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21"/>
  </p:notesMasterIdLst>
  <p:handoutMasterIdLst>
    <p:handoutMasterId r:id="rId22"/>
  </p:handoutMasterIdLst>
  <p:sldIdLst>
    <p:sldId id="269" r:id="rId3"/>
    <p:sldId id="573" r:id="rId4"/>
    <p:sldId id="549" r:id="rId5"/>
    <p:sldId id="574" r:id="rId6"/>
    <p:sldId id="575" r:id="rId7"/>
    <p:sldId id="581" r:id="rId8"/>
    <p:sldId id="582" r:id="rId9"/>
    <p:sldId id="583" r:id="rId10"/>
    <p:sldId id="584" r:id="rId11"/>
    <p:sldId id="576" r:id="rId12"/>
    <p:sldId id="577" r:id="rId13"/>
    <p:sldId id="579" r:id="rId14"/>
    <p:sldId id="580" r:id="rId15"/>
    <p:sldId id="578" r:id="rId16"/>
    <p:sldId id="585" r:id="rId17"/>
    <p:sldId id="586" r:id="rId18"/>
    <p:sldId id="587" r:id="rId19"/>
    <p:sldId id="588" r:id="rId20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3"/>
            <p14:sldId id="549"/>
            <p14:sldId id="574"/>
            <p14:sldId id="575"/>
            <p14:sldId id="581"/>
            <p14:sldId id="582"/>
            <p14:sldId id="583"/>
            <p14:sldId id="584"/>
            <p14:sldId id="576"/>
            <p14:sldId id="577"/>
            <p14:sldId id="579"/>
            <p14:sldId id="580"/>
            <p14:sldId id="578"/>
            <p14:sldId id="585"/>
            <p14:sldId id="586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75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"/>
      </p:cViewPr>
      <p:guideLst>
        <p:guide pos="421"/>
        <p:guide pos="5796"/>
        <p:guide pos="3075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61"/>
        <p:guide orient="horz" pos="2137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folk.uib.no/nfylk/Hartree/H-F/LINK/l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Introduction to </a:t>
            </a:r>
            <a:r>
              <a:rPr lang="en-US" altLang="ko-KR" sz="3600" b="1" dirty="0" err="1" smtClean="0">
                <a:solidFill>
                  <a:schemeClr val="bg1"/>
                </a:solidFill>
                <a:latin typeface="+mn-ea"/>
              </a:rPr>
              <a:t>Hartree-Fock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 Theory and code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code example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H.O. basis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6" y="2081903"/>
            <a:ext cx="5008409" cy="28619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44" y="5025942"/>
            <a:ext cx="4493829" cy="1061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3475" y="2081903"/>
            <a:ext cx="3540125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s.p</a:t>
            </a:r>
            <a:r>
              <a:rPr lang="en-US" dirty="0" smtClean="0"/>
              <a:t>. basis is denoted by </a:t>
            </a:r>
          </a:p>
          <a:p>
            <a:r>
              <a:rPr lang="en-US" dirty="0" smtClean="0"/>
              <a:t>Quantum numbers </a:t>
            </a:r>
          </a:p>
          <a:p>
            <a:r>
              <a:rPr lang="en-US" dirty="0" smtClean="0"/>
              <a:t>( n, l, m )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If (</a:t>
            </a:r>
            <a:r>
              <a:rPr lang="en-US" dirty="0" err="1" smtClean="0">
                <a:sym typeface="Wingdings" panose="05000000000000000000" pitchFamily="2" charset="2"/>
              </a:rPr>
              <a:t>n,l,m</a:t>
            </a:r>
            <a:r>
              <a:rPr lang="en-US" dirty="0" smtClean="0">
                <a:sym typeface="Wingdings" panose="05000000000000000000" pitchFamily="2" charset="2"/>
              </a:rPr>
              <a:t>) are known, one can compute </a:t>
            </a:r>
            <a:r>
              <a:rPr lang="en-US" dirty="0" err="1" smtClean="0">
                <a:sym typeface="Wingdings" panose="05000000000000000000" pitchFamily="2" charset="2"/>
              </a:rPr>
              <a:t>s.p</a:t>
            </a:r>
            <a:r>
              <a:rPr lang="en-US" dirty="0" smtClean="0">
                <a:sym typeface="Wingdings" panose="05000000000000000000" pitchFamily="2" charset="2"/>
              </a:rPr>
              <a:t>. wave function and its HO energy E_{</a:t>
            </a:r>
            <a:r>
              <a:rPr lang="en-US" dirty="0" err="1" smtClean="0">
                <a:sym typeface="Wingdings" panose="05000000000000000000" pitchFamily="2" charset="2"/>
              </a:rPr>
              <a:t>nl</a:t>
            </a:r>
            <a:r>
              <a:rPr lang="en-US" dirty="0" smtClean="0">
                <a:sym typeface="Wingdings" panose="05000000000000000000" pitchFamily="2" charset="2"/>
              </a:rPr>
              <a:t>}.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6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code example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H.O. Basis states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82" y="2081903"/>
            <a:ext cx="4258269" cy="3324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081" y="1699491"/>
            <a:ext cx="1700683" cy="4818602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9717459">
            <a:off x="3151073" y="2595273"/>
            <a:ext cx="4431306" cy="40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code example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TBMEs in H.O. basis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2100087"/>
            <a:ext cx="5915851" cy="2514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73" y="5300663"/>
            <a:ext cx="3324689" cy="4953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243" y="2551123"/>
            <a:ext cx="2333951" cy="3972479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 rot="10541313">
            <a:off x="5663062" y="3546908"/>
            <a:ext cx="1219200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오른쪽 화살표 12"/>
          <p:cNvSpPr/>
          <p:nvPr/>
        </p:nvSpPr>
        <p:spPr>
          <a:xfrm rot="18883353">
            <a:off x="2182090" y="4722443"/>
            <a:ext cx="644238" cy="29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347" y="4861296"/>
            <a:ext cx="609685" cy="3905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87" y="3841503"/>
            <a:ext cx="914528" cy="333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9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code example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Initialize Density matrix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84" y="2257394"/>
            <a:ext cx="6849431" cy="18290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78" y="4268704"/>
            <a:ext cx="1390844" cy="60015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180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 code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Loop until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converge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71" y="2225212"/>
            <a:ext cx="4201111" cy="238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666" y="2553856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1. Construct H^{HF}_{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alpha,beta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}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6" y="3097236"/>
            <a:ext cx="8431279" cy="19246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055" y="2906645"/>
            <a:ext cx="3324689" cy="48584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29661" y="5300663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2. Solve HF eigenvalue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881" y="5838040"/>
            <a:ext cx="3115110" cy="2476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9525" y="5454443"/>
            <a:ext cx="1619476" cy="45726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6775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 code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3. Update Density matrix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396" y="1699491"/>
            <a:ext cx="1390844" cy="6001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257" y="2755654"/>
            <a:ext cx="4344006" cy="14575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8338" y="4508242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4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. compute convergence indicator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Go back to 1.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48" y="4886933"/>
            <a:ext cx="665890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 code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Problems of the example code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TBMEs have to be provided as an input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Can be complicate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(2)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m-scheme basis without angular momentum conservation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inefficient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(3) H.O.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potential contribution is not subtracted.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actual HF energy is not calculated yet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(4) C.M. motion is not subtracted.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Resulting energy can have non-zero C.M. energy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70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 for electrons in a atom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61" y="1808299"/>
            <a:ext cx="2869189" cy="690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7647" y="2592677"/>
            <a:ext cx="1503938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HF equation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163590"/>
            <a:ext cx="2372056" cy="4763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639906"/>
            <a:ext cx="3610479" cy="87642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25" y="4868863"/>
            <a:ext cx="7455650" cy="76010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97647" y="5937540"/>
            <a:ext cx="5863936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https://folk.uib.no/nfylk/Hartree/H-F/LINK/lindex.html</a:t>
            </a:r>
          </a:p>
        </p:txBody>
      </p:sp>
    </p:spTree>
    <p:extLst>
      <p:ext uri="{BB962C8B-B14F-4D97-AF65-F5344CB8AC3E}">
        <p14:creationId xmlns:p14="http://schemas.microsoft.com/office/powerpoint/2010/main" val="61841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HF for electrons in a atom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38" y="1480561"/>
            <a:ext cx="4648849" cy="6668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61" y="2471161"/>
            <a:ext cx="8886825" cy="51942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4099" y="5476154"/>
            <a:ext cx="6381028" cy="962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0000FF"/>
                </a:solidFill>
                <a:hlinkClick r:id="rId4"/>
              </a:rPr>
              <a:t>folk.uib.no/nfylk/Hartree/H-F/LINK/lindex.html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Provides a simple code of </a:t>
            </a:r>
            <a:r>
              <a:rPr lang="en-US" dirty="0" err="1" smtClean="0">
                <a:solidFill>
                  <a:srgbClr val="0000FF"/>
                </a:solidFill>
              </a:rPr>
              <a:t>Hartree</a:t>
            </a:r>
            <a:r>
              <a:rPr lang="en-US" dirty="0" smtClean="0">
                <a:solidFill>
                  <a:srgbClr val="0000FF"/>
                </a:solidFill>
              </a:rPr>
              <a:t> method (not H.F.)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595" y="3392488"/>
            <a:ext cx="8662555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No need to consider C.M. motion</a:t>
            </a:r>
          </a:p>
          <a:p>
            <a:r>
              <a:rPr lang="en-US" dirty="0" smtClean="0"/>
              <a:t>(2) Coulomb interaction only</a:t>
            </a:r>
          </a:p>
          <a:p>
            <a:r>
              <a:rPr lang="en-US" dirty="0" smtClean="0"/>
              <a:t>(3) it would be better to use Laguerre functions as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(4) Note that there are spinors in the </a:t>
            </a:r>
            <a:r>
              <a:rPr lang="en-US" smtClean="0"/>
              <a:t>wave functions.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1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nuclei?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many-body problem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U? (H = T+V = T+U + V-U)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974426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Use Slater Determinant of 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s.p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. wave functions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A-body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w.f.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functions are obtained from HF equation. (1-body problem.)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HF potential U depends on both V and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Compute Energy of the system using exact Hamiltonian H=T+V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2" y="3528429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51" y="4276531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370" y="4868863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610" y="5024633"/>
            <a:ext cx="2428978" cy="7165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984" y="3874541"/>
            <a:ext cx="374384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code example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8338" y="1699491"/>
            <a:ext cx="8974426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For 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Skyrme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interaction, which is local contact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two-body matrix elements &lt; a b| V| c d&gt; can be easily computed because of delta function. Only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1-dimensional integration is necessary.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it is convenient to solve w.f. in coordinate space directly.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  <a:sym typeface="Wingdings" panose="05000000000000000000" pitchFamily="2" charset="2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For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finite-range interactions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Calculation of matrix element &lt; a b| V| cd &gt; becomes complicate and requires multi-dimensional integration, angular momentum decompositions.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Thus, it is convenient to use a basis functions and compute their matrix elements separately. 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Usually, Harmonic Oscillator basis are used.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Here, let us consider a simple example of HF code in H.O. basis.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Assume All TBME are already calculated separately.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8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theory in basis expansion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15" y="2371983"/>
            <a:ext cx="1539960" cy="623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338" y="1699491"/>
            <a:ext cx="897442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Let the 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s.p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. wave can be expressed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as a sum of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known basis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only need to know coefficients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430" y="3089563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HF energy can be written as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15" y="3667792"/>
            <a:ext cx="5868219" cy="10860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940" y="4918251"/>
            <a:ext cx="897442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all matrix elements for basis are known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If one have coefficients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[C]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one can have HF energy.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theory in basis expansion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Minimization of HF energy w.r.t [C] under constraint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16" y="2257393"/>
            <a:ext cx="1580633" cy="3472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916" y="2780144"/>
            <a:ext cx="3448531" cy="743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5550" y="2222241"/>
            <a:ext cx="50892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s.p</a:t>
            </a:r>
            <a:r>
              <a:rPr lang="en-US" dirty="0" smtClean="0"/>
              <a:t>. wave functions are </a:t>
            </a:r>
            <a:r>
              <a:rPr lang="en-US" dirty="0" err="1" smtClean="0"/>
              <a:t>ortho</a:t>
            </a:r>
            <a:r>
              <a:rPr lang="en-US" dirty="0" smtClean="0"/>
              <a:t>-normal)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07" y="4078220"/>
            <a:ext cx="5439534" cy="971686"/>
          </a:xfrm>
          <a:prstGeom prst="rect">
            <a:avLst/>
          </a:prstGeom>
        </p:spPr>
      </p:pic>
      <p:sp>
        <p:nvSpPr>
          <p:cNvPr id="12" name="아래쪽 화살표 11"/>
          <p:cNvSpPr/>
          <p:nvPr/>
        </p:nvSpPr>
        <p:spPr>
          <a:xfrm>
            <a:off x="3140364" y="3523198"/>
            <a:ext cx="350981" cy="374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44829" y="5039175"/>
            <a:ext cx="50892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(H.F. equation in H.O. basis)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theory in basis expansion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HF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82" y="2257393"/>
            <a:ext cx="6597471" cy="1178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7381" y="3611418"/>
            <a:ext cx="8248074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Once </a:t>
            </a:r>
            <a:r>
              <a:rPr lang="en-US" dirty="0" smtClean="0">
                <a:solidFill>
                  <a:srgbClr val="FF0000"/>
                </a:solidFill>
              </a:rPr>
              <a:t>[C] </a:t>
            </a:r>
            <a:r>
              <a:rPr lang="en-US" dirty="0" smtClean="0"/>
              <a:t>are given</a:t>
            </a:r>
            <a:r>
              <a:rPr lang="en-US" dirty="0" smtClean="0">
                <a:sym typeface="Wingdings" panose="05000000000000000000" pitchFamily="2" charset="2"/>
              </a:rPr>
              <a:t> one can construct  matrix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H^{HF}_{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alpha,beta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}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Once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H^{HF}_{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alpha,beta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} </a:t>
            </a:r>
            <a:r>
              <a:rPr lang="en-US" dirty="0" smtClean="0">
                <a:sym typeface="Wingdings" panose="05000000000000000000" pitchFamily="2" charset="2"/>
              </a:rPr>
              <a:t>is given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                                    one can solve </a:t>
            </a:r>
            <a:r>
              <a:rPr lang="en-US" dirty="0" err="1" smtClean="0">
                <a:sym typeface="Wingdings" panose="05000000000000000000" pitchFamily="2" charset="2"/>
              </a:rPr>
              <a:t>eigen</a:t>
            </a:r>
            <a:r>
              <a:rPr lang="en-US" dirty="0" smtClean="0">
                <a:sym typeface="Wingdings" panose="05000000000000000000" pitchFamily="2" charset="2"/>
              </a:rPr>
              <a:t>-value equation to get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[C]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But, H_{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alpha,beta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} depends on [C] !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Solve self-consistently (by iteration.)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5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HF theory in basis expansion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338" y="1699491"/>
            <a:ext cx="897442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HF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82" y="2257394"/>
            <a:ext cx="5167693" cy="9231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32" y="3356011"/>
            <a:ext cx="6792273" cy="3010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34" y="1664759"/>
            <a:ext cx="3978130" cy="451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59782" y="2159226"/>
            <a:ext cx="2309091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need density matrices</a:t>
            </a:r>
            <a:endParaRPr lang="en-US" dirty="0"/>
          </a:p>
        </p:txBody>
      </p:sp>
      <p:sp>
        <p:nvSpPr>
          <p:cNvPr id="8" name="오른쪽 화살표 7"/>
          <p:cNvSpPr/>
          <p:nvPr/>
        </p:nvSpPr>
        <p:spPr>
          <a:xfrm rot="18708160">
            <a:off x="7049050" y="3690582"/>
            <a:ext cx="1557796" cy="471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05" y="2763376"/>
            <a:ext cx="2019582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24081</TotalTime>
  <Words>758</Words>
  <Application>Microsoft Office PowerPoint</Application>
  <PresentationFormat>A4 용지(210x297mm)</PresentationFormat>
  <Paragraphs>102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HF code example</vt:lpstr>
      <vt:lpstr>HF theory in basis expansion</vt:lpstr>
      <vt:lpstr>HF theory in basis expansion</vt:lpstr>
      <vt:lpstr>HF theory in basis expansion</vt:lpstr>
      <vt:lpstr>HF theory in basis expansion</vt:lpstr>
      <vt:lpstr>HF code example</vt:lpstr>
      <vt:lpstr>HF code example</vt:lpstr>
      <vt:lpstr>HF code example</vt:lpstr>
      <vt:lpstr>HF code example</vt:lpstr>
      <vt:lpstr>HF code example</vt:lpstr>
      <vt:lpstr>HF code example</vt:lpstr>
      <vt:lpstr>HF code example</vt:lpstr>
      <vt:lpstr>HF for electrons in a atom</vt:lpstr>
      <vt:lpstr>HF for electrons in a atom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1221</cp:revision>
  <cp:lastPrinted>2018-09-03T05:45:20Z</cp:lastPrinted>
  <dcterms:created xsi:type="dcterms:W3CDTF">2016-03-06T10:47:04Z</dcterms:created>
  <dcterms:modified xsi:type="dcterms:W3CDTF">2023-02-21T08:23:42Z</dcterms:modified>
</cp:coreProperties>
</file>