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9" r:id="rId3"/>
    <p:sldId id="354" r:id="rId4"/>
    <p:sldId id="335" r:id="rId5"/>
    <p:sldId id="338" r:id="rId6"/>
    <p:sldId id="340" r:id="rId7"/>
    <p:sldId id="342" r:id="rId8"/>
    <p:sldId id="343" r:id="rId9"/>
    <p:sldId id="344" r:id="rId10"/>
    <p:sldId id="313" r:id="rId11"/>
    <p:sldId id="308" r:id="rId12"/>
    <p:sldId id="345" r:id="rId13"/>
    <p:sldId id="332" r:id="rId14"/>
    <p:sldId id="346" r:id="rId15"/>
    <p:sldId id="348" r:id="rId16"/>
    <p:sldId id="349" r:id="rId17"/>
    <p:sldId id="350" r:id="rId18"/>
    <p:sldId id="351" r:id="rId19"/>
    <p:sldId id="352" r:id="rId20"/>
    <p:sldId id="353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>
      <p:cViewPr varScale="1">
        <p:scale>
          <a:sx n="98" d="100"/>
          <a:sy n="98" d="100"/>
        </p:scale>
        <p:origin x="74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371600"/>
            <a:ext cx="8305800" cy="1927225"/>
          </a:xfrm>
        </p:spPr>
        <p:txBody>
          <a:bodyPr>
            <a:noAutofit/>
          </a:bodyPr>
          <a:lstStyle/>
          <a:p>
            <a:r>
              <a:rPr lang="en-US" sz="4400" dirty="0"/>
              <a:t>Quantum Many-Body Calculations using Body-Centered Cubic Lattices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Young-Ho Song</a:t>
            </a:r>
          </a:p>
          <a:p>
            <a:r>
              <a:rPr lang="en-US" dirty="0" smtClean="0"/>
              <a:t>(RISP, Institute for Basic Science)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4825" y="6324600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en-US" altLang="ko-KR" b="1" baseline="30000" dirty="0" smtClean="0"/>
              <a:t>st</a:t>
            </a:r>
            <a:r>
              <a:rPr lang="en-US" altLang="ko-KR" b="1" dirty="0" smtClean="0"/>
              <a:t> OMEG</a:t>
            </a:r>
            <a:r>
              <a:rPr lang="en-US" altLang="ko-KR" b="1" dirty="0" smtClean="0"/>
              <a:t>,   </a:t>
            </a:r>
            <a:r>
              <a:rPr lang="en-US" b="1" dirty="0" smtClean="0">
                <a:solidFill>
                  <a:srgbClr val="00B0F0"/>
                </a:solidFill>
              </a:rPr>
              <a:t>2021.10.02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5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 integral (transfer matrix method)</a:t>
            </a:r>
            <a:endParaRPr lang="ko-KR" altLang="en-US" dirty="0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8229600" cy="3678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700087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7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Auxiliary Field Monte Carlo </a:t>
            </a:r>
            <a:endParaRPr lang="ko-KR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056" y="1704975"/>
            <a:ext cx="4114800" cy="1402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03" y="2945824"/>
            <a:ext cx="4335094" cy="3533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07748"/>
            <a:ext cx="4083862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618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2000"/>
            <a:ext cx="7984519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47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BCC </a:t>
            </a:r>
            <a:r>
              <a:rPr lang="en-US" altLang="ko-KR" dirty="0" smtClean="0"/>
              <a:t>lattice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Because of convenience all NLEFT calculation has been done on cubic lattice </a:t>
            </a:r>
          </a:p>
          <a:p>
            <a:r>
              <a:rPr lang="en-US" altLang="ko-KR" dirty="0"/>
              <a:t>Physical result should not depends on the specific lattice</a:t>
            </a:r>
          </a:p>
          <a:p>
            <a:pPr marL="0" indent="0">
              <a:buNone/>
            </a:pPr>
            <a:r>
              <a:rPr lang="en-US" altLang="ko-KR" dirty="0"/>
              <a:t>  structure. (lattice size, spacing, type)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62" y="3411415"/>
            <a:ext cx="3657600" cy="26502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0" y="3576935"/>
            <a:ext cx="40062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BCC lattice is constructed as </a:t>
            </a:r>
          </a:p>
          <a:p>
            <a:r>
              <a:rPr lang="en-US" altLang="ko-KR" dirty="0" smtClean="0"/>
              <a:t>Two cubic lattice</a:t>
            </a:r>
          </a:p>
          <a:p>
            <a:r>
              <a:rPr lang="en-US" altLang="ko-KR" dirty="0" smtClean="0"/>
              <a:t>(shifted by (1/2,1/2,1/2) in lattice unit)</a:t>
            </a:r>
          </a:p>
          <a:p>
            <a:endParaRPr lang="en-US" altLang="ko-KR" dirty="0"/>
          </a:p>
          <a:p>
            <a:r>
              <a:rPr lang="en-US" altLang="ko-KR" dirty="0" smtClean="0"/>
              <a:t>Lattice spacing a=1/100 MeV^-1</a:t>
            </a:r>
          </a:p>
          <a:p>
            <a:r>
              <a:rPr lang="en-US" altLang="ko-KR" dirty="0" smtClean="0"/>
              <a:t>Lattice Time step at = 1/1000 MeV^-1</a:t>
            </a:r>
          </a:p>
          <a:p>
            <a:r>
              <a:rPr lang="en-US" altLang="ko-KR" dirty="0" smtClean="0"/>
              <a:t>(For outer region at’=1/200 MeV^-1)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665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limit Hamiltonian in BCC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170286"/>
            <a:ext cx="3620005" cy="66684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1257475" cy="36200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39130"/>
            <a:ext cx="3296110" cy="47631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4088" y="2997572"/>
            <a:ext cx="1733792" cy="48584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0626" y="2376176"/>
            <a:ext cx="3686689" cy="149563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400" y="4113476"/>
            <a:ext cx="4953691" cy="46679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037" y="4724400"/>
            <a:ext cx="2524477" cy="6858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0" y="4920957"/>
            <a:ext cx="2924583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28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limit Hamiltonian in BCC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2524477" cy="68589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600200"/>
            <a:ext cx="2924583" cy="15051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420208"/>
            <a:ext cx="3439090" cy="251660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886200" y="3623359"/>
            <a:ext cx="40318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1S0 NN scattering phase shift is fitted</a:t>
            </a:r>
          </a:p>
          <a:p>
            <a:r>
              <a:rPr lang="en-US" altLang="ko-KR" dirty="0" smtClean="0"/>
              <a:t>For unitary limit .</a:t>
            </a:r>
          </a:p>
          <a:p>
            <a:endParaRPr lang="en-US" altLang="ko-KR" dirty="0"/>
          </a:p>
          <a:p>
            <a:r>
              <a:rPr lang="en-US" altLang="ko-KR" dirty="0" smtClean="0"/>
              <a:t>C0= -0.7449172 [</a:t>
            </a:r>
            <a:r>
              <a:rPr lang="en-US" altLang="ko-KR" dirty="0" err="1" smtClean="0"/>
              <a:t>l.u</a:t>
            </a:r>
            <a:r>
              <a:rPr lang="en-US" altLang="ko-KR" dirty="0" smtClean="0"/>
              <a:t>.]</a:t>
            </a:r>
          </a:p>
          <a:p>
            <a:r>
              <a:rPr lang="en-US" altLang="ko-KR" dirty="0" err="1" smtClean="0"/>
              <a:t>sNL</a:t>
            </a:r>
            <a:r>
              <a:rPr lang="en-US" altLang="ko-KR" dirty="0" smtClean="0"/>
              <a:t> = - 0.0009533729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a</a:t>
            </a:r>
            <a:r>
              <a:rPr lang="en-US" altLang="ko-KR" dirty="0" smtClean="0">
                <a:sym typeface="Wingdings" panose="05000000000000000000" pitchFamily="2" charset="2"/>
              </a:rPr>
              <a:t>0 = 125658 </a:t>
            </a:r>
            <a:r>
              <a:rPr lang="en-US" altLang="ko-KR" dirty="0" err="1" smtClean="0">
                <a:sym typeface="Wingdings" panose="05000000000000000000" pitchFamily="2" charset="2"/>
              </a:rPr>
              <a:t>fm</a:t>
            </a:r>
            <a:r>
              <a:rPr lang="en-US" altLang="ko-KR" dirty="0" smtClean="0">
                <a:sym typeface="Wingdings" panose="05000000000000000000" pitchFamily="2" charset="2"/>
              </a:rPr>
              <a:t>, r0 = 0.110 </a:t>
            </a:r>
            <a:r>
              <a:rPr lang="en-US" altLang="ko-KR" dirty="0" err="1" smtClean="0">
                <a:sym typeface="Wingdings" panose="05000000000000000000" pitchFamily="2" charset="2"/>
              </a:rPr>
              <a:t>fm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42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N=66 neutrons (33 spin up, 33 spin down)</a:t>
            </a:r>
          </a:p>
          <a:p>
            <a:r>
              <a:rPr lang="en-US" altLang="ko-KR" dirty="0" smtClean="0"/>
              <a:t>Ground state energy are calculated by using transfer matrix formalism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Euclidean time extrapolation</a:t>
            </a:r>
          </a:p>
          <a:p>
            <a:endParaRPr lang="en-US" altLang="ko-KR" dirty="0"/>
          </a:p>
          <a:p>
            <a:r>
              <a:rPr lang="en-US" altLang="ko-KR" dirty="0" smtClean="0"/>
              <a:t>Free fermion gas energy can be defined in two way.</a:t>
            </a:r>
          </a:p>
          <a:p>
            <a:pPr lvl="1"/>
            <a:r>
              <a:rPr lang="en-US" altLang="ko-KR" dirty="0" smtClean="0"/>
              <a:t>‘Finite’ : NLEFT result of free fermions</a:t>
            </a:r>
          </a:p>
          <a:p>
            <a:pPr lvl="1"/>
            <a:r>
              <a:rPr lang="en-US" altLang="ko-KR" dirty="0" smtClean="0"/>
              <a:t>‘</a:t>
            </a:r>
            <a:r>
              <a:rPr lang="en-US" altLang="ko-KR" dirty="0" err="1" smtClean="0"/>
              <a:t>thermo</a:t>
            </a:r>
            <a:r>
              <a:rPr lang="en-US" altLang="ko-KR" dirty="0" smtClean="0"/>
              <a:t>’ :  Thermodynamic limit expression of free fermion gas</a:t>
            </a:r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14578"/>
            <a:ext cx="2286319" cy="51442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47" y="4267200"/>
            <a:ext cx="1600423" cy="40010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31" y="5502367"/>
            <a:ext cx="5115639" cy="108600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5897710"/>
            <a:ext cx="185763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077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: Lt extrapolation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90493"/>
            <a:ext cx="3458626" cy="224810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1845" y="1752600"/>
            <a:ext cx="3448691" cy="223950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056" y="4349306"/>
            <a:ext cx="3286969" cy="211011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5648" y="4339974"/>
            <a:ext cx="3244887" cy="21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4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 : Lt extrapolation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5" y="1371600"/>
            <a:ext cx="4436527" cy="291382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112" y="1421270"/>
            <a:ext cx="4648200" cy="301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8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Results: L dependence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4400" y="1676400"/>
            <a:ext cx="4062527" cy="260767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76400"/>
            <a:ext cx="4089598" cy="27219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9455" y="4724400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Lt_outer</a:t>
            </a:r>
            <a:r>
              <a:rPr lang="en-US" altLang="ko-KR" dirty="0" smtClean="0"/>
              <a:t>=0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5456" y="4659868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Lt_outer</a:t>
            </a:r>
            <a:r>
              <a:rPr lang="en-US" altLang="ko-KR" dirty="0" smtClean="0"/>
              <a:t>=5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2132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Formalism </a:t>
            </a:r>
            <a:endParaRPr 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Results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 smtClean="0"/>
              <a:t>Discussion</a:t>
            </a:r>
          </a:p>
          <a:p>
            <a:pPr lvl="1"/>
            <a:endParaRPr lang="en-US" sz="2800" dirty="0" smtClean="0"/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051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Results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4800600" cy="3139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752600"/>
            <a:ext cx="2452988" cy="4459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446" y="2387485"/>
            <a:ext cx="1752600" cy="38422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446" y="3602211"/>
            <a:ext cx="1600200" cy="31638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400" y="2427198"/>
            <a:ext cx="1479660" cy="30479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1400" y="3602211"/>
            <a:ext cx="1597270" cy="2877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4608140"/>
            <a:ext cx="382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NLEFT in Cubic lattice calculation : 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81038" y="4610017"/>
            <a:ext cx="3658015" cy="35759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8611" y="5185193"/>
            <a:ext cx="644278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Consistent with </a:t>
            </a:r>
          </a:p>
          <a:p>
            <a:r>
              <a:rPr lang="en-US" altLang="ko-KR" dirty="0" smtClean="0"/>
              <a:t>QMC calculations :   0.366(2) in zero-temperature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    0.367(7)  zero-temperature extrapolation</a:t>
            </a:r>
          </a:p>
          <a:p>
            <a:r>
              <a:rPr lang="en-US" altLang="ko-KR" dirty="0" smtClean="0"/>
              <a:t>Fixed node diffusion MC and DFT : upper bound 0.383(1)</a:t>
            </a:r>
          </a:p>
          <a:p>
            <a:r>
              <a:rPr lang="en-US" altLang="ko-KR" dirty="0" smtClean="0"/>
              <a:t>Experiment  : 0.376(4)                                                  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8057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Discussion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 confirm the regularization independence of NLEFT calculation for Unitary Fermion Gas. </a:t>
            </a:r>
          </a:p>
          <a:p>
            <a:r>
              <a:rPr lang="en-US" altLang="ko-KR" dirty="0" err="1" smtClean="0"/>
              <a:t>Bertsch</a:t>
            </a:r>
            <a:r>
              <a:rPr lang="en-US" altLang="ko-KR" dirty="0" smtClean="0"/>
              <a:t> parameter of UFG estimated 0.369(3) ~ 0.373(2)</a:t>
            </a:r>
          </a:p>
          <a:p>
            <a:r>
              <a:rPr lang="en-US" altLang="ko-KR" dirty="0" smtClean="0"/>
              <a:t>BCC lattice calculation shows faster convergence between </a:t>
            </a:r>
            <a:r>
              <a:rPr lang="en-US" altLang="ko-KR" dirty="0" err="1" smtClean="0"/>
              <a:t>beta^finite</a:t>
            </a:r>
            <a:r>
              <a:rPr lang="en-US" altLang="ko-KR" dirty="0" smtClean="0"/>
              <a:t> and </a:t>
            </a:r>
            <a:r>
              <a:rPr lang="en-US" altLang="ko-KR" dirty="0" err="1" smtClean="0"/>
              <a:t>beta^therm</a:t>
            </a:r>
            <a:r>
              <a:rPr lang="en-US" altLang="ko-KR" dirty="0" smtClean="0"/>
              <a:t>. BCC lattice requires larger number of lattice points for the same lattice size. However, for the similar number of lattice points, computational cost is similar for BCC and cubic lattice.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34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7568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Fermion Gas in BCC lattice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Studying the bulk properties of many nucleon system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relation between realistic nuclear interaction and symmetric/asymmetric nuclear matter EOS.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requires very accurate nuclear force which reproduce both few-body system(NN scattering, binding energies)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   And infinite nuclear matter (nuclear matter saturation )</a:t>
            </a:r>
          </a:p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792" y="4114800"/>
            <a:ext cx="319156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6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Fermion Gas in BCC lattice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Physically Interesting multi-fermion system which is easier to approach </a:t>
                </a: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 Unitary limit fermion system: a strongly coupled conformal system. </a:t>
                </a: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en-US" altLang="ko-KR" dirty="0">
                  <a:sym typeface="Wingdings" panose="05000000000000000000" pitchFamily="2" charset="2"/>
                </a:endParaRPr>
              </a:p>
              <a:p>
                <a:r>
                  <a:rPr lang="en-US" altLang="ko-KR" dirty="0" smtClean="0">
                    <a:sym typeface="Wingdings" panose="05000000000000000000" pitchFamily="2" charset="2"/>
                  </a:rPr>
                  <a:t>p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cot</m:t>
                        </m:r>
                      </m:fName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𝛿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US" altLang="ko-KR" dirty="0" smtClean="0">
                    <a:sym typeface="Wingdings" panose="05000000000000000000" pitchFamily="2" charset="2"/>
                  </a:rPr>
                  <a:t>  largest possible scattering amplitude </a:t>
                </a: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Infinite </a:t>
                </a:r>
                <a:r>
                  <a:rPr lang="en-US" altLang="ko-KR" dirty="0">
                    <a:sym typeface="Wingdings" panose="05000000000000000000" pitchFamily="2" charset="2"/>
                  </a:rPr>
                  <a:t>scattering length. </a:t>
                </a:r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pPr lvl="1"/>
                <a:r>
                  <a:rPr lang="en-US" altLang="ko-KR" dirty="0" smtClean="0">
                    <a:sym typeface="Wingdings" panose="05000000000000000000" pitchFamily="2" charset="2"/>
                  </a:rPr>
                  <a:t>Zero </a:t>
                </a:r>
                <a:r>
                  <a:rPr lang="en-US" altLang="ko-KR" dirty="0">
                    <a:sym typeface="Wingdings" panose="05000000000000000000" pitchFamily="2" charset="2"/>
                  </a:rPr>
                  <a:t>effective range. </a:t>
                </a:r>
              </a:p>
              <a:p>
                <a:pPr marL="0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    ( Realistic nuclear force 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is </a:t>
                </a:r>
                <a:r>
                  <a:rPr lang="en-US" altLang="ko-KR" dirty="0">
                    <a:sym typeface="Wingdings" panose="05000000000000000000" pitchFamily="2" charset="2"/>
                  </a:rPr>
                  <a:t>close to unitary limit</a:t>
                </a:r>
                <a:r>
                  <a:rPr lang="en-US" altLang="ko-KR" dirty="0" smtClean="0">
                    <a:sym typeface="Wingdings" panose="05000000000000000000" pitchFamily="2" charset="2"/>
                  </a:rPr>
                  <a:t>.) </a:t>
                </a:r>
              </a:p>
              <a:p>
                <a:endParaRPr lang="en-US" altLang="ko-KR" dirty="0" smtClean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t="-875" r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276600"/>
            <a:ext cx="6706536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17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Unitary Fermion Gas in BCC lattice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 smtClean="0">
              <a:sym typeface="Wingdings" panose="05000000000000000000" pitchFamily="2" charset="2"/>
            </a:endParaRP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7" y="3499925"/>
            <a:ext cx="4683215" cy="16670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4000"/>
            <a:ext cx="2133600" cy="177619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488767"/>
            <a:ext cx="1828800" cy="15712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83513" y="1488767"/>
            <a:ext cx="28648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Universality of unitary limit</a:t>
            </a:r>
          </a:p>
          <a:p>
            <a:r>
              <a:rPr lang="en-US" altLang="ko-KR" dirty="0" smtClean="0"/>
              <a:t>Of many fermion system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Bertsch</a:t>
            </a:r>
            <a:r>
              <a:rPr lang="en-US" altLang="ko-KR" dirty="0" smtClean="0">
                <a:sym typeface="Wingdings" panose="05000000000000000000" pitchFamily="2" charset="2"/>
              </a:rPr>
              <a:t> Parameter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38800" y="3499925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Experiment in</a:t>
            </a:r>
          </a:p>
          <a:p>
            <a:r>
              <a:rPr lang="en-US" altLang="ko-KR" dirty="0" err="1" smtClean="0"/>
              <a:t>Ultracold</a:t>
            </a:r>
            <a:r>
              <a:rPr lang="en-US" altLang="ko-KR" dirty="0" smtClean="0"/>
              <a:t> trapped atoms</a:t>
            </a:r>
          </a:p>
          <a:p>
            <a:r>
              <a:rPr lang="en-US" altLang="ko-KR" dirty="0" smtClean="0"/>
              <a:t>(</a:t>
            </a:r>
            <a:r>
              <a:rPr lang="en-US" altLang="ko-KR" dirty="0"/>
              <a:t>M. J. H. </a:t>
            </a:r>
            <a:r>
              <a:rPr lang="en-US" altLang="ko-KR" dirty="0" smtClean="0"/>
              <a:t>Ku et al, </a:t>
            </a:r>
            <a:r>
              <a:rPr lang="en-US" altLang="ko-KR" dirty="0"/>
              <a:t>Science 335, 563-567 (2012</a:t>
            </a:r>
            <a:r>
              <a:rPr lang="en-US" altLang="ko-KR" dirty="0" smtClean="0"/>
              <a:t>).)</a:t>
            </a:r>
          </a:p>
          <a:p>
            <a:r>
              <a:rPr lang="en-US" altLang="ko-KR" dirty="0" err="1" smtClean="0"/>
              <a:t>Bertch</a:t>
            </a:r>
            <a:r>
              <a:rPr lang="en-US" altLang="ko-KR" dirty="0" smtClean="0"/>
              <a:t> parameter ~ 0.376(4)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7751" y="5455142"/>
            <a:ext cx="5720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Many theoretical calculation exists including NLEFT.</a:t>
            </a:r>
          </a:p>
          <a:p>
            <a:r>
              <a:rPr lang="en-US" altLang="ko-KR" dirty="0" smtClean="0"/>
              <a:t>Previous NLEFT calculation was done in cubic lattice. </a:t>
            </a:r>
          </a:p>
          <a:p>
            <a:r>
              <a:rPr lang="en-US" altLang="ko-KR" dirty="0" smtClean="0"/>
              <a:t>Here we applied NLEFT in BCC lattice 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70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Nuclear Lattice Effective Field Theory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One of ab initio method for many fermion system</a:t>
            </a:r>
            <a:endParaRPr lang="ko-KR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24075"/>
            <a:ext cx="300037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2409825"/>
            <a:ext cx="53244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594" y="3228975"/>
            <a:ext cx="405233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801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Characters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smtClean="0"/>
              <a:t>NLEFT is not a molecular dynamics</a:t>
            </a:r>
          </a:p>
          <a:p>
            <a:pPr marL="0" indent="0">
              <a:buNone/>
            </a:pPr>
            <a:r>
              <a:rPr lang="en-US" altLang="ko-KR" sz="3200" dirty="0">
                <a:sym typeface="Wingdings" panose="05000000000000000000" pitchFamily="2" charset="2"/>
              </a:rPr>
              <a:t> </a:t>
            </a:r>
            <a:r>
              <a:rPr lang="en-US" altLang="ko-KR" sz="3200" dirty="0" smtClean="0">
                <a:sym typeface="Wingdings" panose="05000000000000000000" pitchFamily="2" charset="2"/>
              </a:rPr>
              <a:t>  fully quantum mechanical.</a:t>
            </a:r>
            <a:endParaRPr lang="en-US" altLang="ko-KR" sz="3200" dirty="0"/>
          </a:p>
          <a:p>
            <a:r>
              <a:rPr lang="en-US" altLang="ko-KR" sz="3200" dirty="0" smtClean="0"/>
              <a:t>NLEFT </a:t>
            </a:r>
            <a:r>
              <a:rPr lang="en-US" altLang="ko-KR" sz="3200" dirty="0">
                <a:solidFill>
                  <a:srgbClr val="FF0000"/>
                </a:solidFill>
              </a:rPr>
              <a:t>does not require truncated basis expansions</a:t>
            </a:r>
            <a:r>
              <a:rPr lang="en-US" altLang="ko-KR" sz="3200" dirty="0"/>
              <a:t>, many-body perturbation theory, or any </a:t>
            </a:r>
            <a:r>
              <a:rPr lang="en-US" altLang="ko-KR" sz="3200" dirty="0" smtClean="0"/>
              <a:t>constraints </a:t>
            </a:r>
            <a:r>
              <a:rPr lang="en-US" altLang="ko-KR" sz="3200" dirty="0"/>
              <a:t>on the nuclear wave function</a:t>
            </a:r>
            <a:r>
              <a:rPr lang="en-US" altLang="ko-KR" sz="3200" dirty="0" smtClean="0"/>
              <a:t>. Regularization/Truncation is in the lattice spacing.</a:t>
            </a:r>
            <a:endParaRPr lang="en-US" altLang="ko-KR" sz="3200" dirty="0"/>
          </a:p>
          <a:p>
            <a:r>
              <a:rPr lang="en-US" altLang="ko-KR" sz="3200" dirty="0">
                <a:solidFill>
                  <a:srgbClr val="FF0000"/>
                </a:solidFill>
              </a:rPr>
              <a:t>Alpha clustering emerges </a:t>
            </a:r>
            <a:r>
              <a:rPr lang="en-US" altLang="ko-KR" sz="3200" dirty="0" smtClean="0">
                <a:solidFill>
                  <a:srgbClr val="FF0000"/>
                </a:solidFill>
              </a:rPr>
              <a:t>naturally.</a:t>
            </a:r>
            <a:r>
              <a:rPr lang="en-US" altLang="ko-KR" sz="3200" dirty="0" smtClean="0"/>
              <a:t> </a:t>
            </a:r>
            <a:endParaRPr lang="en-US" altLang="ko-KR" sz="3200" dirty="0"/>
          </a:p>
          <a:p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201901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Applications of NLEFT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Has been successfully applied to </a:t>
            </a:r>
          </a:p>
          <a:p>
            <a:pPr lvl="1"/>
            <a:r>
              <a:rPr lang="en-US" altLang="ko-KR" dirty="0" smtClean="0"/>
              <a:t>Nuclear matter, Cold atom, dilute fermion system</a:t>
            </a:r>
          </a:p>
          <a:p>
            <a:pPr lvl="1"/>
            <a:r>
              <a:rPr lang="en-US" altLang="ko-KR" dirty="0" smtClean="0"/>
              <a:t>Finite nuclei (A&lt;=50) </a:t>
            </a:r>
          </a:p>
          <a:p>
            <a:pPr lvl="1"/>
            <a:r>
              <a:rPr lang="en-US" altLang="ko-KR" dirty="0" smtClean="0"/>
              <a:t>First ab-initio calculation of Hoyle state</a:t>
            </a:r>
          </a:p>
          <a:p>
            <a:pPr lvl="1"/>
            <a:r>
              <a:rPr lang="en-US" altLang="ko-KR" dirty="0" smtClean="0"/>
              <a:t>Cluster structure of </a:t>
            </a:r>
            <a:r>
              <a:rPr lang="en-US" altLang="ko-KR" baseline="30000" dirty="0"/>
              <a:t>12</a:t>
            </a:r>
            <a:r>
              <a:rPr lang="en-US" altLang="ko-KR" dirty="0"/>
              <a:t>C </a:t>
            </a:r>
            <a:r>
              <a:rPr lang="en-US" altLang="ko-KR" dirty="0" smtClean="0"/>
              <a:t>and </a:t>
            </a:r>
            <a:r>
              <a:rPr lang="en-US" altLang="ko-KR" baseline="30000" dirty="0" smtClean="0"/>
              <a:t>16</a:t>
            </a:r>
            <a:r>
              <a:rPr lang="en-US" altLang="ko-KR" dirty="0" smtClean="0"/>
              <a:t>O</a:t>
            </a:r>
          </a:p>
          <a:p>
            <a:pPr lvl="1"/>
            <a:r>
              <a:rPr lang="en-US" altLang="ko-KR" dirty="0" smtClean="0"/>
              <a:t>NN scattering, N-D scattering</a:t>
            </a:r>
          </a:p>
          <a:p>
            <a:pPr lvl="1"/>
            <a:r>
              <a:rPr lang="en-US" altLang="ko-KR" dirty="0" smtClean="0"/>
              <a:t>Alpha-alpha scattering</a:t>
            </a:r>
          </a:p>
          <a:p>
            <a:pPr lvl="1"/>
            <a:r>
              <a:rPr lang="en-US" altLang="ko-KR" dirty="0" smtClean="0"/>
              <a:t>radiative capture, fusion </a:t>
            </a:r>
          </a:p>
          <a:p>
            <a:pPr lvl="1"/>
            <a:r>
              <a:rPr lang="en-US" altLang="ko-KR" dirty="0" smtClean="0"/>
              <a:t>Etc. </a:t>
            </a:r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379" y="2872469"/>
            <a:ext cx="1773316" cy="2054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99" y="4926521"/>
            <a:ext cx="3038475" cy="46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00800" y="2477441"/>
            <a:ext cx="2076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The first ab-initio calculation of </a:t>
            </a:r>
          </a:p>
          <a:p>
            <a:r>
              <a:rPr lang="en-US" altLang="ko-KR" sz="1100" dirty="0" smtClean="0"/>
              <a:t>Hoyle state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6996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7980</TotalTime>
  <Words>632</Words>
  <Application>Microsoft Office PowerPoint</Application>
  <PresentationFormat>화면 슬라이드 쇼(4:3)</PresentationFormat>
  <Paragraphs>105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돋움</vt:lpstr>
      <vt:lpstr>Arial</vt:lpstr>
      <vt:lpstr>Cambria Math</vt:lpstr>
      <vt:lpstr>Wingdings</vt:lpstr>
      <vt:lpstr>Clarity</vt:lpstr>
      <vt:lpstr>Quantum Many-Body Calculations using Body-Centered Cubic Lattices</vt:lpstr>
      <vt:lpstr>Outline</vt:lpstr>
      <vt:lpstr>Introduction</vt:lpstr>
      <vt:lpstr>Unitary Fermion Gas in BCC lattice</vt:lpstr>
      <vt:lpstr>Unitary Fermion Gas in BCC lattice</vt:lpstr>
      <vt:lpstr>Unitary Fermion Gas in BCC lattice</vt:lpstr>
      <vt:lpstr>Nuclear Lattice Effective Field Theory</vt:lpstr>
      <vt:lpstr>Characters of NLEFT</vt:lpstr>
      <vt:lpstr>Applications of NLEFT</vt:lpstr>
      <vt:lpstr>Path integral (transfer matrix method)</vt:lpstr>
      <vt:lpstr>Auxiliary Field Monte Carlo </vt:lpstr>
      <vt:lpstr>PowerPoint 프레젠테이션</vt:lpstr>
      <vt:lpstr>BCC lattice</vt:lpstr>
      <vt:lpstr>Unitary limit Hamiltonian in BCC</vt:lpstr>
      <vt:lpstr>Unitary limit Hamiltonian in BCC</vt:lpstr>
      <vt:lpstr>Results</vt:lpstr>
      <vt:lpstr>Results : Lt extrapolation</vt:lpstr>
      <vt:lpstr>Results : Lt extrapolation</vt:lpstr>
      <vt:lpstr>Results: L dependence</vt:lpstr>
      <vt:lpstr>Results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 dipole moments  of A=3 nuclei</dc:title>
  <dc:creator>song</dc:creator>
  <cp:lastModifiedBy>user</cp:lastModifiedBy>
  <cp:revision>210</cp:revision>
  <dcterms:created xsi:type="dcterms:W3CDTF">2006-08-16T00:00:00Z</dcterms:created>
  <dcterms:modified xsi:type="dcterms:W3CDTF">2021-09-29T00:01:39Z</dcterms:modified>
</cp:coreProperties>
</file>