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41"/>
  </p:notesMasterIdLst>
  <p:handoutMasterIdLst>
    <p:handoutMasterId r:id="rId42"/>
  </p:handoutMasterIdLst>
  <p:sldIdLst>
    <p:sldId id="269" r:id="rId4"/>
    <p:sldId id="575" r:id="rId5"/>
    <p:sldId id="585" r:id="rId6"/>
    <p:sldId id="586" r:id="rId7"/>
    <p:sldId id="548" r:id="rId8"/>
    <p:sldId id="542" r:id="rId9"/>
    <p:sldId id="587" r:id="rId10"/>
    <p:sldId id="628" r:id="rId11"/>
    <p:sldId id="527" r:id="rId12"/>
    <p:sldId id="594" r:id="rId13"/>
    <p:sldId id="550" r:id="rId14"/>
    <p:sldId id="589" r:id="rId15"/>
    <p:sldId id="590" r:id="rId16"/>
    <p:sldId id="591" r:id="rId17"/>
    <p:sldId id="559" r:id="rId18"/>
    <p:sldId id="626" r:id="rId19"/>
    <p:sldId id="561" r:id="rId20"/>
    <p:sldId id="592" r:id="rId21"/>
    <p:sldId id="613" r:id="rId22"/>
    <p:sldId id="615" r:id="rId23"/>
    <p:sldId id="557" r:id="rId24"/>
    <p:sldId id="546" r:id="rId25"/>
    <p:sldId id="528" r:id="rId26"/>
    <p:sldId id="596" r:id="rId27"/>
    <p:sldId id="597" r:id="rId28"/>
    <p:sldId id="598" r:id="rId29"/>
    <p:sldId id="566" r:id="rId30"/>
    <p:sldId id="535" r:id="rId31"/>
    <p:sldId id="599" r:id="rId32"/>
    <p:sldId id="600" r:id="rId33"/>
    <p:sldId id="536" r:id="rId34"/>
    <p:sldId id="537" r:id="rId35"/>
    <p:sldId id="580" r:id="rId36"/>
    <p:sldId id="581" r:id="rId37"/>
    <p:sldId id="611" r:id="rId38"/>
    <p:sldId id="627" r:id="rId39"/>
    <p:sldId id="544" r:id="rId40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42"/>
            <p14:sldId id="587"/>
            <p14:sldId id="628"/>
            <p14:sldId id="527"/>
            <p14:sldId id="594"/>
            <p14:sldId id="550"/>
            <p14:sldId id="589"/>
            <p14:sldId id="590"/>
            <p14:sldId id="591"/>
            <p14:sldId id="559"/>
            <p14:sldId id="626"/>
            <p14:sldId id="561"/>
            <p14:sldId id="592"/>
            <p14:sldId id="613"/>
            <p14:sldId id="615"/>
            <p14:sldId id="557"/>
            <p14:sldId id="546"/>
            <p14:sldId id="528"/>
            <p14:sldId id="596"/>
            <p14:sldId id="597"/>
            <p14:sldId id="598"/>
            <p14:sldId id="566"/>
            <p14:sldId id="535"/>
            <p14:sldId id="599"/>
            <p14:sldId id="600"/>
            <p14:sldId id="536"/>
            <p14:sldId id="537"/>
            <p14:sldId id="580"/>
            <p14:sldId id="581"/>
            <p14:sldId id="611"/>
            <p14:sldId id="627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526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34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76" y="48"/>
      </p:cViewPr>
      <p:guideLst>
        <p:guide pos="4526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34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Carbon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isotopes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in 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14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APCTP-BLTP JINR Joint Workshop, 2023.07.11, APCTP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2189" y="4168164"/>
            <a:ext cx="3427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(Perturbative) Coulomb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5576639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2821" y="5901619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t="17161"/>
          <a:stretch/>
        </p:blipFill>
        <p:spPr>
          <a:xfrm>
            <a:off x="1170964" y="4871784"/>
            <a:ext cx="3057036" cy="5650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25075" y="2724789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19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size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are fixed in A&lt;=3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Triton binding energy, Triton beta decay.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AB39B-4B66-A44D-A873-708FB7F75BB9}"/>
              </a:ext>
            </a:extLst>
          </p:cNvPr>
          <p:cNvSpPr txBox="1"/>
          <p:nvPr/>
        </p:nvSpPr>
        <p:spPr>
          <a:xfrm>
            <a:off x="1553151" y="4955555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Phase shift can be obtained from</a:t>
            </a:r>
          </a:p>
          <a:p>
            <a:r>
              <a:rPr lang="en-US" dirty="0"/>
              <a:t>The energy spectrum of E(or k) in lattice and imposed Wall size. </a:t>
            </a:r>
          </a:p>
        </p:txBody>
      </p:sp>
    </p:spTree>
    <p:extLst>
      <p:ext uri="{BB962C8B-B14F-4D97-AF65-F5344CB8AC3E}">
        <p14:creationId xmlns:p14="http://schemas.microsoft.com/office/powerpoint/2010/main" val="9540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in auxiliary field lattice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" y="1376123"/>
            <a:ext cx="9237387" cy="104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" y="2399355"/>
            <a:ext cx="5925377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2" y="3459511"/>
            <a:ext cx="8482154" cy="1199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2" y="4781595"/>
            <a:ext cx="5410712" cy="91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11273" y="4804556"/>
            <a:ext cx="39947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fermion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Adiabatic projection method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80668"/>
            <a:ext cx="4002809" cy="3588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7763" y="5209731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2050" name="Picture 2" descr="fig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735943"/>
            <a:ext cx="3301764" cy="29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Serdar</a:t>
            </a:r>
            <a:r>
              <a:rPr lang="en-US" altLang="ko-KR" dirty="0"/>
              <a:t> </a:t>
            </a:r>
            <a:r>
              <a:rPr lang="en-US" altLang="ko-KR" dirty="0" err="1"/>
              <a:t>Elhatisari</a:t>
            </a:r>
            <a:r>
              <a:rPr lang="en-US" altLang="ko-KR" dirty="0"/>
              <a:t>(Gaziantep Islam Science and Technology) </a:t>
            </a:r>
          </a:p>
          <a:p>
            <a:r>
              <a:rPr lang="en-US" altLang="ko-KR" dirty="0"/>
              <a:t>Lukas </a:t>
            </a:r>
            <a:r>
              <a:rPr lang="en-US" altLang="ko-KR" dirty="0" err="1"/>
              <a:t>Bovermann</a:t>
            </a:r>
            <a:r>
              <a:rPr lang="en-US" altLang="ko-KR" dirty="0"/>
              <a:t>(Ruhr)</a:t>
            </a:r>
          </a:p>
          <a:p>
            <a:r>
              <a:rPr lang="en-US" altLang="ko-KR" dirty="0" err="1"/>
              <a:t>Evgeny</a:t>
            </a:r>
            <a:r>
              <a:rPr lang="en-US" altLang="ko-KR" dirty="0"/>
              <a:t> </a:t>
            </a:r>
            <a:r>
              <a:rPr lang="en-US" altLang="ko-KR" dirty="0" err="1"/>
              <a:t>Epelbaum</a:t>
            </a:r>
            <a:r>
              <a:rPr lang="en-US" altLang="ko-KR" dirty="0"/>
              <a:t> (Bochum)</a:t>
            </a:r>
          </a:p>
          <a:p>
            <a:r>
              <a:rPr lang="en-US" altLang="ko-KR" dirty="0"/>
              <a:t>Dillon Frame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/>
              <a:t>Hildenbrand</a:t>
            </a:r>
            <a:r>
              <a:rPr lang="en-US" altLang="ko-KR" dirty="0"/>
              <a:t>(Darmstadt)</a:t>
            </a:r>
          </a:p>
          <a:p>
            <a:r>
              <a:rPr lang="en-US" altLang="ko-KR" dirty="0"/>
              <a:t>Hermann Krebs(Ruhr)</a:t>
            </a:r>
          </a:p>
          <a:p>
            <a:r>
              <a:rPr lang="en-US" altLang="ko-KR" dirty="0" err="1"/>
              <a:t>Timo</a:t>
            </a:r>
            <a:r>
              <a:rPr lang="en-US" altLang="ko-KR" dirty="0"/>
              <a:t> A. </a:t>
            </a:r>
            <a:r>
              <a:rPr lang="en-US" altLang="ko-KR" dirty="0" err="1"/>
              <a:t>Lähde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Dean Lee (MSU)</a:t>
            </a:r>
          </a:p>
          <a:p>
            <a:r>
              <a:rPr lang="en-US" altLang="ko-KR" dirty="0"/>
              <a:t>Ning Li(Sun </a:t>
            </a:r>
            <a:r>
              <a:rPr lang="en-US" altLang="ko-KR" dirty="0" err="1"/>
              <a:t>Yat-sen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Bing-Nan Lu( Graduate School of China Academy of Engineering Physic)</a:t>
            </a:r>
          </a:p>
          <a:p>
            <a:r>
              <a:rPr lang="en-US" altLang="ko-KR" dirty="0" err="1">
                <a:solidFill>
                  <a:srgbClr val="0000FF"/>
                </a:solidFill>
              </a:rPr>
              <a:t>Myungkuk</a:t>
            </a:r>
            <a:r>
              <a:rPr lang="en-US" altLang="ko-KR" dirty="0">
                <a:solidFill>
                  <a:srgbClr val="0000FF"/>
                </a:solidFill>
              </a:rPr>
              <a:t> Kim(CENS,IBS)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Youngman Kim (CENS,IBS)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Young-Ho Song(IRIS,IBS)</a:t>
            </a:r>
          </a:p>
          <a:p>
            <a:r>
              <a:rPr lang="en-US" altLang="ko-KR" dirty="0" err="1"/>
              <a:t>Yuanzhuo</a:t>
            </a:r>
            <a:r>
              <a:rPr lang="en-US" altLang="ko-KR" dirty="0"/>
              <a:t> Ma(Peking)</a:t>
            </a:r>
          </a:p>
          <a:p>
            <a:r>
              <a:rPr lang="en-US" altLang="ko-KR" dirty="0"/>
              <a:t>Ulf-G. </a:t>
            </a:r>
            <a:r>
              <a:rPr lang="en-US" altLang="ko-KR" dirty="0" err="1"/>
              <a:t>Meißner</a:t>
            </a:r>
            <a:r>
              <a:rPr lang="en-US" altLang="ko-KR" dirty="0"/>
              <a:t> (Bonn/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Gautam</a:t>
            </a:r>
            <a:r>
              <a:rPr lang="en-US" altLang="ko-KR" dirty="0"/>
              <a:t> </a:t>
            </a:r>
            <a:r>
              <a:rPr lang="en-US" altLang="ko-KR" dirty="0" err="1"/>
              <a:t>Rupak</a:t>
            </a:r>
            <a:r>
              <a:rPr lang="en-US" altLang="ko-KR" dirty="0"/>
              <a:t>(Mississippi State)</a:t>
            </a:r>
          </a:p>
          <a:p>
            <a:r>
              <a:rPr lang="en-US" altLang="ko-KR" dirty="0" err="1"/>
              <a:t>Shihang</a:t>
            </a:r>
            <a:r>
              <a:rPr lang="en-US" altLang="ko-KR" dirty="0"/>
              <a:t> Shen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Gianluca</a:t>
            </a:r>
            <a:r>
              <a:rPr lang="en-US" altLang="ko-KR" dirty="0"/>
              <a:t> </a:t>
            </a:r>
            <a:r>
              <a:rPr lang="en-US" altLang="ko-KR" dirty="0" err="1"/>
              <a:t>Stellin</a:t>
            </a:r>
            <a:r>
              <a:rPr lang="en-US" altLang="ko-KR" dirty="0"/>
              <a:t>( CEA Paris-</a:t>
            </a:r>
            <a:r>
              <a:rPr lang="en-US" altLang="ko-KR" dirty="0" err="1"/>
              <a:t>Saclay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Pinhole Algorithm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1758517"/>
            <a:ext cx="4689337" cy="33399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3" y="1612451"/>
            <a:ext cx="4291052" cy="36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7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Improved action with non-locality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38" y="1592263"/>
            <a:ext cx="853281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 practical calculation, sign problem and convergence of perturbation have to be taken care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To improve the non-perturbative calculation, modified non-local contact interaction are used.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001098"/>
            <a:ext cx="6462135" cy="61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7" y="3852079"/>
            <a:ext cx="3364262" cy="1390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54" y="3152067"/>
            <a:ext cx="2258037" cy="3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8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0" y="1785693"/>
            <a:ext cx="6633971" cy="4241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Hamiltonian is fitted to phase shifts.</a:t>
            </a:r>
          </a:p>
          <a:p>
            <a:endParaRPr lang="en-US" altLang="ko-KR" dirty="0"/>
          </a:p>
          <a:p>
            <a:r>
              <a:rPr lang="en-US" altLang="ko-KR" dirty="0"/>
              <a:t>H’ is equivalent to original Hamiltonian.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110" y="4242537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H_s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 study shows 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can mean many different things. </a:t>
            </a:r>
          </a:p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range(structure, reaction, nuclear matter)</a:t>
            </a:r>
            <a:r>
              <a:rPr lang="en-US" altLang="ko-KR" dirty="0"/>
              <a:t>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(for 2-body,3-body, many-body, based on QCD)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Dripline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48" y="5677767"/>
            <a:ext cx="775366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explain the dripline of Carbon,</a:t>
            </a:r>
            <a:r>
              <a:rPr lang="ko-KR" altLang="en-US" dirty="0"/>
              <a:t> </a:t>
            </a:r>
            <a:r>
              <a:rPr lang="en-US" altLang="ko-KR" dirty="0"/>
              <a:t>Oxygen isotopes in NLEFT?</a:t>
            </a:r>
          </a:p>
          <a:p>
            <a:r>
              <a:rPr lang="en-US" altLang="ko-KR" dirty="0"/>
              <a:t>Role of 3-body force?  </a:t>
            </a:r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20320</TotalTime>
  <Words>1136</Words>
  <Application>Microsoft Office PowerPoint</Application>
  <PresentationFormat>A4 용지(210x297mm)</PresentationFormat>
  <Paragraphs>183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Dripline</vt:lpstr>
      <vt:lpstr>Nuclear Lattice Effective Field Theory</vt:lpstr>
      <vt:lpstr>Path integral</vt:lpstr>
      <vt:lpstr>Chiral Effective Field Theory</vt:lpstr>
      <vt:lpstr>Lattice chiral Hamiltonian at Leading order</vt:lpstr>
      <vt:lpstr>Lattice Hamiltonian</vt:lpstr>
      <vt:lpstr>Low energy constants in lattice EFT</vt:lpstr>
      <vt:lpstr>PowerPoint 프레젠테이션</vt:lpstr>
      <vt:lpstr>PowerPoint 프레젠테이션</vt:lpstr>
      <vt:lpstr>Auxiliary Field Monte Carlo </vt:lpstr>
      <vt:lpstr>Hamiltonian in auxiliary field lattice</vt:lpstr>
      <vt:lpstr>PowerPoint 프레젠테이션</vt:lpstr>
      <vt:lpstr>Applications of NLEFT</vt:lpstr>
      <vt:lpstr>Adiabatic projection method</vt:lpstr>
      <vt:lpstr>Pinhole Algorithm</vt:lpstr>
      <vt:lpstr>Improved action with non-locality</vt:lpstr>
      <vt:lpstr>Lattice chiral Hamiltonian (N3LO)</vt:lpstr>
      <vt:lpstr>Difficulty with full chiral interaction</vt:lpstr>
      <vt:lpstr>PowerPoint 프레젠테이션</vt:lpstr>
      <vt:lpstr>PowerPoint 프레젠테이션</vt:lpstr>
      <vt:lpstr>PowerPoint 프레젠테이션</vt:lpstr>
      <vt:lpstr>Wave function matching</vt:lpstr>
      <vt:lpstr>NN phase shifts from WFM</vt:lpstr>
      <vt:lpstr>Wave function matching Hamiltonian</vt:lpstr>
      <vt:lpstr>Wave function matching Hamiltonian</vt:lpstr>
      <vt:lpstr>BE/A from WFM</vt:lpstr>
      <vt:lpstr>Charge density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1159</cp:revision>
  <cp:lastPrinted>2018-09-03T05:45:20Z</cp:lastPrinted>
  <dcterms:created xsi:type="dcterms:W3CDTF">2016-03-06T10:47:04Z</dcterms:created>
  <dcterms:modified xsi:type="dcterms:W3CDTF">2023-07-11T02:10:54Z</dcterms:modified>
</cp:coreProperties>
</file>