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48" r:id="rId3"/>
    <p:sldMasterId id="2147483760" r:id="rId4"/>
    <p:sldMasterId id="2147483772" r:id="rId5"/>
  </p:sldMasterIdLst>
  <p:notesMasterIdLst>
    <p:notesMasterId r:id="rId36"/>
  </p:notesMasterIdLst>
  <p:handoutMasterIdLst>
    <p:handoutMasterId r:id="rId37"/>
  </p:handoutMasterIdLst>
  <p:sldIdLst>
    <p:sldId id="269" r:id="rId6"/>
    <p:sldId id="575" r:id="rId7"/>
    <p:sldId id="523" r:id="rId8"/>
    <p:sldId id="548" r:id="rId9"/>
    <p:sldId id="542" r:id="rId10"/>
    <p:sldId id="525" r:id="rId11"/>
    <p:sldId id="526" r:id="rId12"/>
    <p:sldId id="527" r:id="rId13"/>
    <p:sldId id="550" r:id="rId14"/>
    <p:sldId id="559" r:id="rId15"/>
    <p:sldId id="561" r:id="rId16"/>
    <p:sldId id="582" r:id="rId17"/>
    <p:sldId id="557" r:id="rId18"/>
    <p:sldId id="576" r:id="rId19"/>
    <p:sldId id="577" r:id="rId20"/>
    <p:sldId id="578" r:id="rId21"/>
    <p:sldId id="546" r:id="rId22"/>
    <p:sldId id="528" r:id="rId23"/>
    <p:sldId id="571" r:id="rId24"/>
    <p:sldId id="566" r:id="rId25"/>
    <p:sldId id="562" r:id="rId26"/>
    <p:sldId id="573" r:id="rId27"/>
    <p:sldId id="535" r:id="rId28"/>
    <p:sldId id="579" r:id="rId29"/>
    <p:sldId id="536" r:id="rId30"/>
    <p:sldId id="537" r:id="rId31"/>
    <p:sldId id="580" r:id="rId32"/>
    <p:sldId id="581" r:id="rId33"/>
    <p:sldId id="540" r:id="rId34"/>
    <p:sldId id="544" r:id="rId35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23"/>
            <p14:sldId id="548"/>
            <p14:sldId id="542"/>
            <p14:sldId id="525"/>
            <p14:sldId id="526"/>
            <p14:sldId id="527"/>
            <p14:sldId id="550"/>
            <p14:sldId id="559"/>
            <p14:sldId id="561"/>
            <p14:sldId id="582"/>
            <p14:sldId id="557"/>
            <p14:sldId id="576"/>
            <p14:sldId id="577"/>
            <p14:sldId id="578"/>
            <p14:sldId id="546"/>
            <p14:sldId id="528"/>
            <p14:sldId id="571"/>
            <p14:sldId id="566"/>
            <p14:sldId id="562"/>
            <p14:sldId id="573"/>
            <p14:sldId id="535"/>
            <p14:sldId id="579"/>
            <p14:sldId id="536"/>
            <p14:sldId id="537"/>
            <p14:sldId id="580"/>
            <p14:sldId id="581"/>
            <p14:sldId id="540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12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21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12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Towards dripline: </a:t>
            </a: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Nuclear Lattice Effective Field Theory approach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KPS 2022 Fall meeting 2022.10.20., </a:t>
            </a:r>
            <a:r>
              <a:rPr lang="ko-KR" altLang="en-US" sz="1800" dirty="0" smtClean="0"/>
              <a:t>부산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57551"/>
            <a:ext cx="8818102" cy="5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radiative capture, 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2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Improved action with non-locality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38" y="1592263"/>
            <a:ext cx="853281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In practical calculation, sign problem and convergence of perturbation have to be taken care of.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To improve the non-perturbative calculation, modified non-local contact interaction are used.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3001098"/>
            <a:ext cx="6462135" cy="61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97" y="3852079"/>
            <a:ext cx="3364262" cy="13905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54" y="3152067"/>
            <a:ext cx="2258037" cy="3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Only Four parameters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41" y="463220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Minimal nuclear interaction</a:t>
            </a:r>
          </a:p>
          <a:p>
            <a:r>
              <a:rPr lang="en-US" altLang="ko-KR" sz="1600" dirty="0" smtClean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 neutron matter </a:t>
            </a:r>
          </a:p>
          <a:p>
            <a:r>
              <a:rPr lang="en-US" altLang="ko-KR" sz="1600" dirty="0" smtClean="0"/>
              <a:t>simultaneously up to few percent error in binding energy and charge radius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47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the agreement 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27" y="1917199"/>
            <a:ext cx="3717348" cy="3402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1917199"/>
            <a:ext cx="4227944" cy="34623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the agreement 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Large cancellation between positive and negative contributions</a:t>
            </a:r>
            <a:r>
              <a:rPr lang="en-US" altLang="ko-KR" dirty="0" smtClean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pion exchange and 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a remedy to extend to neutron rich isotopes.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6499" y="1610376"/>
            <a:ext cx="8139164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by Unitary transformation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Original Hamiltonian has a strong repulsion at short distance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origin of the difficulty of non-perturbative calculation. 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Hamiltonian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such that the eigenstate wave function becomes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ame as “original” w.f. at long distance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Same as “soft” w.f. at short distance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94" y="3852609"/>
            <a:ext cx="5687219" cy="724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87" y="3819641"/>
            <a:ext cx="2953162" cy="676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6836" y="4830615"/>
            <a:ext cx="704734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goal is to make the perturbation expansion with “soft” wave function gives a good convergence</a:t>
            </a:r>
          </a:p>
        </p:txBody>
      </p:sp>
    </p:spTree>
    <p:extLst>
      <p:ext uri="{BB962C8B-B14F-4D97-AF65-F5344CB8AC3E}">
        <p14:creationId xmlns:p14="http://schemas.microsoft.com/office/powerpoint/2010/main" val="7456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Nuclear Lattice Effective Field Theory Collaboration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Serdar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Elhatisari</a:t>
            </a:r>
            <a:r>
              <a:rPr lang="en-US" altLang="ko-KR" dirty="0" smtClean="0"/>
              <a:t>(Gaziantep </a:t>
            </a:r>
            <a:r>
              <a:rPr lang="en-US" altLang="ko-KR" dirty="0"/>
              <a:t>Islam Science and </a:t>
            </a:r>
            <a:r>
              <a:rPr lang="en-US" altLang="ko-KR" dirty="0" smtClean="0"/>
              <a:t>Technology) </a:t>
            </a:r>
          </a:p>
          <a:p>
            <a:r>
              <a:rPr lang="en-US" altLang="ko-KR" dirty="0" smtClean="0"/>
              <a:t>Lukas </a:t>
            </a:r>
            <a:r>
              <a:rPr lang="en-US" altLang="ko-KR" dirty="0" err="1" smtClean="0"/>
              <a:t>Bovermann</a:t>
            </a:r>
            <a:r>
              <a:rPr lang="en-US" altLang="ko-KR" dirty="0" smtClean="0"/>
              <a:t>(Ruhr)</a:t>
            </a:r>
          </a:p>
          <a:p>
            <a:r>
              <a:rPr lang="en-US" altLang="ko-KR" dirty="0" err="1" smtClean="0"/>
              <a:t>Evgeny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Epelbaum</a:t>
            </a:r>
            <a:r>
              <a:rPr lang="en-US" altLang="ko-KR" dirty="0" smtClean="0"/>
              <a:t> (Bochum)</a:t>
            </a:r>
          </a:p>
          <a:p>
            <a:r>
              <a:rPr lang="en-US" altLang="ko-KR" dirty="0" smtClean="0"/>
              <a:t>Dillon Frame</a:t>
            </a:r>
            <a:r>
              <a:rPr lang="en-US" altLang="ko-KR" dirty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Fabian </a:t>
            </a:r>
            <a:r>
              <a:rPr lang="en-US" altLang="ko-KR" dirty="0" err="1" smtClean="0"/>
              <a:t>Hildenbrand</a:t>
            </a:r>
            <a:r>
              <a:rPr lang="en-US" altLang="ko-KR" dirty="0" smtClean="0"/>
              <a:t>(Darmstadt)</a:t>
            </a:r>
            <a:endParaRPr lang="en-US" altLang="ko-KR" dirty="0"/>
          </a:p>
          <a:p>
            <a:r>
              <a:rPr lang="en-US" altLang="ko-KR" dirty="0"/>
              <a:t>Hermann </a:t>
            </a:r>
            <a:r>
              <a:rPr lang="en-US" altLang="ko-KR" dirty="0" smtClean="0"/>
              <a:t>Krebs(Ruhr)</a:t>
            </a:r>
          </a:p>
          <a:p>
            <a:r>
              <a:rPr lang="en-US" altLang="ko-KR" dirty="0" err="1" smtClean="0"/>
              <a:t>Timo</a:t>
            </a:r>
            <a:r>
              <a:rPr lang="en-US" altLang="ko-KR" dirty="0" smtClean="0"/>
              <a:t> </a:t>
            </a:r>
            <a:r>
              <a:rPr lang="en-US" altLang="ko-KR" dirty="0"/>
              <a:t>A. </a:t>
            </a:r>
            <a:r>
              <a:rPr lang="en-US" altLang="ko-KR" dirty="0" err="1" smtClean="0"/>
              <a:t>Lähde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Dean Lee (MSU)</a:t>
            </a:r>
          </a:p>
          <a:p>
            <a:r>
              <a:rPr lang="en-US" altLang="ko-KR" dirty="0" smtClean="0"/>
              <a:t>Ning Li(</a:t>
            </a:r>
            <a:r>
              <a:rPr lang="en-US" altLang="ko-KR" dirty="0"/>
              <a:t>Sun </a:t>
            </a:r>
            <a:r>
              <a:rPr lang="en-US" altLang="ko-KR" dirty="0" err="1" smtClean="0"/>
              <a:t>Yat-sen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Bing-Nan Lu(</a:t>
            </a:r>
            <a:r>
              <a:rPr lang="en-US" altLang="ko-KR" dirty="0"/>
              <a:t> Graduate School of China Academy of Engineering </a:t>
            </a:r>
            <a:r>
              <a:rPr lang="en-US" altLang="ko-KR" dirty="0" smtClean="0"/>
              <a:t>Physic)</a:t>
            </a:r>
          </a:p>
          <a:p>
            <a:r>
              <a:rPr lang="en-US" altLang="ko-KR" dirty="0" err="1" smtClean="0"/>
              <a:t>Myungkuk</a:t>
            </a:r>
            <a:r>
              <a:rPr lang="en-US" altLang="ko-KR" dirty="0" smtClean="0"/>
              <a:t> Kim(CENS,IBS) </a:t>
            </a:r>
          </a:p>
          <a:p>
            <a:r>
              <a:rPr lang="en-US" altLang="ko-KR" dirty="0" smtClean="0"/>
              <a:t>Youngman Kim</a:t>
            </a:r>
            <a:r>
              <a:rPr lang="en-US" altLang="ko-KR" dirty="0"/>
              <a:t> (</a:t>
            </a:r>
            <a:r>
              <a:rPr lang="ko-KR" altLang="en-US" dirty="0"/>
              <a:t>중이온가속기연구소</a:t>
            </a:r>
            <a:r>
              <a:rPr lang="en-US" altLang="ko-KR" dirty="0"/>
              <a:t>,IBS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Young-Ho Song(</a:t>
            </a:r>
            <a:r>
              <a:rPr lang="ko-KR" altLang="en-US" dirty="0" smtClean="0"/>
              <a:t>중이온가속기연구소</a:t>
            </a:r>
            <a:r>
              <a:rPr lang="en-US" altLang="ko-KR" dirty="0" smtClean="0"/>
              <a:t>,IBS)</a:t>
            </a:r>
            <a:endParaRPr lang="en-US" altLang="ko-KR" dirty="0"/>
          </a:p>
          <a:p>
            <a:r>
              <a:rPr lang="en-US" altLang="ko-KR" dirty="0" err="1"/>
              <a:t>Yuanzhuo</a:t>
            </a:r>
            <a:r>
              <a:rPr lang="en-US" altLang="ko-KR" dirty="0"/>
              <a:t> </a:t>
            </a:r>
            <a:r>
              <a:rPr lang="en-US" altLang="ko-KR" dirty="0" smtClean="0"/>
              <a:t>Ma(Peking)</a:t>
            </a:r>
          </a:p>
          <a:p>
            <a:r>
              <a:rPr lang="en-US" altLang="ko-KR" dirty="0" smtClean="0"/>
              <a:t>Ulf-G</a:t>
            </a:r>
            <a:r>
              <a:rPr lang="en-US" altLang="ko-KR" dirty="0"/>
              <a:t>. </a:t>
            </a:r>
            <a:r>
              <a:rPr lang="en-US" altLang="ko-KR" dirty="0" err="1" smtClean="0"/>
              <a:t>Meißner</a:t>
            </a:r>
            <a:r>
              <a:rPr lang="en-US" altLang="ko-KR" dirty="0"/>
              <a:t> </a:t>
            </a:r>
            <a:r>
              <a:rPr lang="en-US" altLang="ko-KR" dirty="0" smtClean="0"/>
              <a:t>(Bonn/</a:t>
            </a:r>
            <a:r>
              <a:rPr lang="en-US" altLang="ko-KR" dirty="0" err="1" smtClean="0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Gautam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Rupak</a:t>
            </a:r>
            <a:r>
              <a:rPr lang="en-US" altLang="ko-KR" dirty="0" smtClean="0"/>
              <a:t>(</a:t>
            </a:r>
            <a:r>
              <a:rPr lang="en-US" altLang="ko-KR" dirty="0"/>
              <a:t>Mississippi </a:t>
            </a:r>
            <a:r>
              <a:rPr lang="en-US" altLang="ko-KR" dirty="0" smtClean="0"/>
              <a:t>State)</a:t>
            </a:r>
          </a:p>
          <a:p>
            <a:r>
              <a:rPr lang="en-US" altLang="ko-KR" dirty="0" err="1" smtClean="0"/>
              <a:t>Shihang</a:t>
            </a:r>
            <a:r>
              <a:rPr lang="en-US" altLang="ko-KR" dirty="0" smtClean="0"/>
              <a:t> Shen</a:t>
            </a:r>
            <a:r>
              <a:rPr lang="en-US" altLang="ko-KR" dirty="0"/>
              <a:t>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Gianluca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Stellin</a:t>
            </a:r>
            <a:r>
              <a:rPr lang="en-US" altLang="ko-KR" dirty="0" smtClean="0"/>
              <a:t>(</a:t>
            </a:r>
            <a:r>
              <a:rPr lang="en-US" altLang="ko-KR" dirty="0"/>
              <a:t> CEA </a:t>
            </a:r>
            <a:r>
              <a:rPr lang="en-US" altLang="ko-KR" dirty="0" smtClean="0"/>
              <a:t>Paris-</a:t>
            </a:r>
            <a:r>
              <a:rPr lang="en-US" altLang="ko-KR" dirty="0" err="1" smtClean="0"/>
              <a:t>Saclay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9" y="1524000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8986" y="3144997"/>
            <a:ext cx="1811714" cy="154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 is only active</a:t>
            </a:r>
          </a:p>
          <a:p>
            <a:r>
              <a:rPr lang="en-US" altLang="ko-KR" dirty="0" smtClean="0"/>
              <a:t>At r &lt; 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 is not active </a:t>
            </a:r>
          </a:p>
          <a:p>
            <a:r>
              <a:rPr lang="en-US" altLang="ko-KR" dirty="0" smtClean="0"/>
              <a:t>At r &gt; 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367" y="1524000"/>
            <a:ext cx="8229266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Hamiltonian is not the same as original Hamiltonian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Naturally need correction terms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has better property for non-perturbative calculation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Perturbative expansion for the corrections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No new LECs in 2-body interaction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(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is a choice. </a:t>
            </a:r>
            <a:r>
              <a:rPr lang="en-US" altLang="ko-KR" dirty="0" err="1">
                <a:sym typeface="Wingdings" panose="05000000000000000000" pitchFamily="2" charset="2"/>
              </a:rPr>
              <a:t>U^dagger</a:t>
            </a:r>
            <a:r>
              <a:rPr lang="en-US" altLang="ko-KR" dirty="0">
                <a:sym typeface="Wingdings" panose="05000000000000000000" pitchFamily="2" charset="2"/>
              </a:rPr>
              <a:t> H </a:t>
            </a:r>
            <a:r>
              <a:rPr lang="en-US" altLang="ko-KR" dirty="0" smtClean="0">
                <a:sym typeface="Wingdings" panose="05000000000000000000" pitchFamily="2" charset="2"/>
              </a:rPr>
              <a:t>U is computable for 2-body.)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Drawback </a:t>
            </a:r>
            <a:r>
              <a:rPr lang="en-US" altLang="ko-KR" dirty="0" smtClean="0">
                <a:sym typeface="Wingdings" panose="05000000000000000000" pitchFamily="2" charset="2"/>
              </a:rPr>
              <a:t>: Induces many body interactions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In principle, one may compute the induced many-body interactions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In practice, highly non-trivial.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introduce additional 3-body interactions and fit them.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26" y="4793001"/>
            <a:ext cx="4280037" cy="11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Three-body force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3385" y="1723292"/>
            <a:ext cx="778119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Chiral EFT TBF at N2LO have two parameters: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at N3LO have many-diagrams, but no new parameters</a:t>
            </a:r>
          </a:p>
          <a:p>
            <a:endParaRPr lang="en-US" altLang="ko-KR" dirty="0"/>
          </a:p>
          <a:p>
            <a:r>
              <a:rPr lang="en-US" altLang="ko-KR" dirty="0" smtClean="0"/>
              <a:t>Here we have 4-parameters for TBF at N3LO: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local smeared </a:t>
            </a:r>
            <a:r>
              <a:rPr lang="en-US" altLang="ko-KR" dirty="0" err="1" smtClean="0"/>
              <a:t>cD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local smeared </a:t>
            </a:r>
            <a:r>
              <a:rPr lang="en-US" altLang="ko-KR" dirty="0" err="1" smtClean="0"/>
              <a:t>cE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point-split cE_1, cE_2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These corresponds to a fine-tuning of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el-GR" altLang="ko-KR" dirty="0" smtClean="0">
                <a:sym typeface="Wingdings" panose="05000000000000000000" pitchFamily="2" charset="2"/>
              </a:rPr>
              <a:t>α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el-GR" altLang="ko-KR" dirty="0">
                <a:sym typeface="Wingdings" panose="05000000000000000000" pitchFamily="2" charset="2"/>
              </a:rPr>
              <a:t> α</a:t>
            </a:r>
            <a:r>
              <a:rPr lang="en-US" altLang="ko-KR" dirty="0" smtClean="0">
                <a:sym typeface="Wingdings" panose="05000000000000000000" pitchFamily="2" charset="2"/>
              </a:rPr>
              <a:t> S-wave scattering, </a:t>
            </a:r>
            <a:r>
              <a:rPr lang="el-GR" altLang="ko-KR" dirty="0" smtClean="0">
                <a:sym typeface="Wingdings" panose="05000000000000000000" pitchFamily="2" charset="2"/>
              </a:rPr>
              <a:t>α </a:t>
            </a:r>
            <a:r>
              <a:rPr lang="en-US" altLang="ko-KR" dirty="0" smtClean="0">
                <a:sym typeface="Wingdings" panose="05000000000000000000" pitchFamily="2" charset="2"/>
              </a:rPr>
              <a:t>-N scattering, </a:t>
            </a:r>
            <a:r>
              <a:rPr lang="el-GR" altLang="ko-KR" dirty="0" smtClean="0">
                <a:sym typeface="Wingdings" panose="05000000000000000000" pitchFamily="2" charset="2"/>
              </a:rPr>
              <a:t>α</a:t>
            </a:r>
            <a:r>
              <a:rPr lang="en-US" altLang="ko-KR" dirty="0" smtClean="0">
                <a:sym typeface="Wingdings" panose="05000000000000000000" pitchFamily="2" charset="2"/>
              </a:rPr>
              <a:t>-N-N scattering,</a:t>
            </a:r>
            <a:r>
              <a:rPr lang="el-GR" altLang="ko-KR" dirty="0" smtClean="0">
                <a:sym typeface="Wingdings" panose="05000000000000000000" pitchFamily="2" charset="2"/>
              </a:rPr>
              <a:t> α 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el-GR" altLang="ko-KR" dirty="0">
                <a:sym typeface="Wingdings" panose="05000000000000000000" pitchFamily="2" charset="2"/>
              </a:rPr>
              <a:t> α 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el-GR" altLang="ko-KR" dirty="0">
                <a:sym typeface="Wingdings" panose="05000000000000000000" pitchFamily="2" charset="2"/>
              </a:rPr>
              <a:t> α</a:t>
            </a:r>
            <a:r>
              <a:rPr lang="en-US" altLang="ko-KR" dirty="0" smtClean="0">
                <a:sym typeface="Wingdings" panose="05000000000000000000" pitchFamily="2" charset="2"/>
              </a:rPr>
              <a:t> scattering, </a:t>
            </a:r>
            <a:r>
              <a:rPr lang="en-US" altLang="ko-KR" dirty="0" smtClean="0"/>
              <a:t>  </a:t>
            </a:r>
          </a:p>
          <a:p>
            <a:endParaRPr lang="en-US" altLang="ko-KR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</a:rPr>
              <a:t>Introducing more TBF parameters only give minor improvements</a:t>
            </a:r>
            <a:r>
              <a:rPr lang="en-US" altLang="ko-KR" dirty="0" smtClean="0">
                <a:solidFill>
                  <a:srgbClr val="292934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0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NN phase shifts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5" y="1592263"/>
            <a:ext cx="7506049" cy="47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Tjon</a:t>
            </a:r>
            <a:r>
              <a:rPr lang="en-US" altLang="ko-KR" dirty="0" smtClean="0"/>
              <a:t> line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7" y="1736436"/>
            <a:ext cx="5364088" cy="4488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2945" y="1985818"/>
            <a:ext cx="3417455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Open symbols: chiral EFT</a:t>
            </a:r>
          </a:p>
          <a:p>
            <a:r>
              <a:rPr lang="en-US" altLang="ko-KR" dirty="0" smtClean="0"/>
              <a:t>(non-perturbative LO</a:t>
            </a:r>
          </a:p>
          <a:p>
            <a:r>
              <a:rPr lang="en-US" altLang="ko-KR" dirty="0" smtClean="0"/>
              <a:t>+ perturbative higher orders)</a:t>
            </a:r>
          </a:p>
          <a:p>
            <a:endParaRPr lang="en-US" altLang="ko-KR" dirty="0"/>
          </a:p>
          <a:p>
            <a:r>
              <a:rPr lang="en-US" altLang="ko-KR" dirty="0" smtClean="0"/>
              <a:t>Closed symbols: W.M. </a:t>
            </a:r>
          </a:p>
          <a:p>
            <a:r>
              <a:rPr lang="en-US" altLang="ko-KR" dirty="0" smtClean="0"/>
              <a:t>(non-perturbative H’</a:t>
            </a:r>
          </a:p>
          <a:p>
            <a:r>
              <a:rPr lang="en-US" altLang="ko-KR" dirty="0" smtClean="0"/>
              <a:t>+perturbative higher orders)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55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5" y="1694822"/>
            <a:ext cx="7438736" cy="381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9" y="4341091"/>
            <a:ext cx="6367396" cy="22558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Radius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705842"/>
            <a:ext cx="8465358" cy="4321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Nuclear/Neutron Matter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2" y="1784668"/>
            <a:ext cx="5227074" cy="4427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Neutron matter: </a:t>
            </a:r>
            <a:endParaRPr lang="en-US" altLang="ko-KR" dirty="0" smtClean="0"/>
          </a:p>
          <a:p>
            <a:r>
              <a:rPr lang="en-US" altLang="ko-KR" dirty="0" smtClean="0"/>
              <a:t>A=4~80</a:t>
            </a:r>
            <a:endParaRPr lang="en-US" altLang="ko-KR" dirty="0" smtClean="0"/>
          </a:p>
          <a:p>
            <a:r>
              <a:rPr lang="en-US" altLang="ko-KR" dirty="0" smtClean="0"/>
              <a:t>box </a:t>
            </a:r>
            <a:r>
              <a:rPr lang="en-US" altLang="ko-KR" dirty="0" smtClean="0"/>
              <a:t>size 6.6 ~ 13.2  </a:t>
            </a:r>
            <a:r>
              <a:rPr lang="en-US" altLang="ko-KR" dirty="0" smtClean="0"/>
              <a:t>fm.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Nuclear matter:</a:t>
            </a:r>
          </a:p>
          <a:p>
            <a:r>
              <a:rPr lang="en-US" altLang="ko-KR" dirty="0" smtClean="0"/>
              <a:t>A=4 ~ 160</a:t>
            </a:r>
          </a:p>
          <a:p>
            <a:r>
              <a:rPr lang="en-US" altLang="ko-KR" dirty="0" smtClean="0"/>
              <a:t>Box size 7.92~9.24 fm.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Oxygen isotopes in NLEFT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68761" y="6028824"/>
            <a:ext cx="27402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" y="1592262"/>
            <a:ext cx="5597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Reasonable agreement with experiments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Correct dripline at O24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Slight over binding in O26.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   finite volume effects? 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6613" r="18515"/>
          <a:stretch/>
        </p:blipFill>
        <p:spPr>
          <a:xfrm>
            <a:off x="7239000" y="1524000"/>
            <a:ext cx="2171700" cy="43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approach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6" y="1441576"/>
            <a:ext cx="7058890" cy="5190999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6891626" y="3230563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latinLnBrk="0"/>
            <a:endParaRPr lang="ko-KR" altLang="en-US" sz="180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5775" y="4629146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Ab initio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Nuclear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Theory</a:t>
            </a:r>
            <a:endParaRPr lang="ko-KR" altLang="en-US" sz="120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651" y="5450968"/>
            <a:ext cx="222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Direct understanding of nuclear force and </a:t>
            </a:r>
          </a:p>
          <a:p>
            <a:r>
              <a:rPr lang="en-US" altLang="ko-KR" sz="1400" dirty="0" smtClean="0"/>
              <a:t>nuclear structure/reaction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494520" y="3272137"/>
            <a:ext cx="222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Ab initio </a:t>
            </a:r>
          </a:p>
          <a:p>
            <a:r>
              <a:rPr lang="en-US" altLang="ko-KR" sz="1400" dirty="0" smtClean="0"/>
              <a:t>= Start from nucleon-nucleon interaction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5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observables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Dripline of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Further investigation on the finite volume effects is on-going.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Also, Carbon isotopes, odd Oxygen isotopes, Cluster structure, excited states.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Non-perturbative many-body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And more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Some reaction calculation for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Oxygen isotopes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50" y="1592263"/>
            <a:ext cx="7490299" cy="3822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106250" y="5677767"/>
            <a:ext cx="561285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explain the dripline of Oxygen isotopes?</a:t>
            </a:r>
          </a:p>
          <a:p>
            <a:r>
              <a:rPr lang="en-US" altLang="ko-KR" dirty="0" smtClean="0"/>
              <a:t>Role of 3-body force?  </a:t>
            </a:r>
          </a:p>
          <a:p>
            <a:r>
              <a:rPr lang="en-US" altLang="ko-KR" dirty="0" smtClean="0"/>
              <a:t>In NLEFT?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" y="165562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" y="5470894"/>
            <a:ext cx="4477902" cy="12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We need to introduce a lattice scale in space and time:</a:t>
            </a:r>
          </a:p>
          <a:p>
            <a:r>
              <a:rPr lang="en-US" altLang="ko-KR" sz="2000" dirty="0" smtClean="0"/>
              <a:t>momentum space cutoff ~ 150 MeV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lattice size a= </a:t>
            </a:r>
            <a:r>
              <a:rPr lang="en-US" altLang="ko-KR" sz="2000" dirty="0"/>
              <a:t>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Time cutoff ~ 1000 MeV </a:t>
            </a:r>
          </a:p>
          <a:p>
            <a:r>
              <a:rPr lang="en-US" altLang="ko-KR" sz="2000" dirty="0" smtClean="0"/>
              <a:t>We need to determine coefficients of interaction for the lattice size. (regularization scale.) </a:t>
            </a:r>
          </a:p>
          <a:p>
            <a:r>
              <a:rPr lang="en-US" altLang="ko-KR" sz="2000" dirty="0" smtClean="0"/>
              <a:t>Two-body interaction coefficients can be determined from phase shifts of np scattering.  </a:t>
            </a:r>
          </a:p>
          <a:p>
            <a:r>
              <a:rPr lang="en-US" altLang="ko-KR" sz="2000" dirty="0" smtClean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18269</TotalTime>
  <Words>1035</Words>
  <Application>Microsoft Office PowerPoint</Application>
  <PresentationFormat>A4 용지(210x297mm)</PresentationFormat>
  <Paragraphs>189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3_Clarity</vt:lpstr>
      <vt:lpstr>4_Clarity</vt:lpstr>
      <vt:lpstr>5_Clarity</vt:lpstr>
      <vt:lpstr>PowerPoint 프레젠테이션</vt:lpstr>
      <vt:lpstr>Nuclear Lattice Effective Field Theory Collaboration</vt:lpstr>
      <vt:lpstr>Ab initio approach</vt:lpstr>
      <vt:lpstr>Non-perturbative many-body problem</vt:lpstr>
      <vt:lpstr>Oxygen isotopes</vt:lpstr>
      <vt:lpstr>Nuclear Lattice Effective Field Theory</vt:lpstr>
      <vt:lpstr>Path integral</vt:lpstr>
      <vt:lpstr>Chiral Effective Field Theory</vt:lpstr>
      <vt:lpstr>Lattice Hamiltonian</vt:lpstr>
      <vt:lpstr>Auxiliary Field Monte Carlo </vt:lpstr>
      <vt:lpstr>PowerPoint 프레젠테이션</vt:lpstr>
      <vt:lpstr>Applications of NLEFT</vt:lpstr>
      <vt:lpstr>Improved action with non-locality</vt:lpstr>
      <vt:lpstr>PowerPoint 프레젠테이션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 Hamiltonian</vt:lpstr>
      <vt:lpstr>Wave function matching</vt:lpstr>
      <vt:lpstr>Wave Function Matching Hamiltonian</vt:lpstr>
      <vt:lpstr>Three-body force</vt:lpstr>
      <vt:lpstr>NN phase shifts from WFM</vt:lpstr>
      <vt:lpstr>Tjon line</vt:lpstr>
      <vt:lpstr>BE/A from WFM</vt:lpstr>
      <vt:lpstr>Charge density from WFM</vt:lpstr>
      <vt:lpstr>Charge Radius</vt:lpstr>
      <vt:lpstr>Nuclear/Neutron Matter</vt:lpstr>
      <vt:lpstr>Oxygen isotopes in NLEFT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1126</cp:revision>
  <cp:lastPrinted>2018-09-03T05:45:20Z</cp:lastPrinted>
  <dcterms:created xsi:type="dcterms:W3CDTF">2016-03-06T10:47:04Z</dcterms:created>
  <dcterms:modified xsi:type="dcterms:W3CDTF">2022-10-17T05:54:51Z</dcterms:modified>
</cp:coreProperties>
</file>