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7"/>
  </p:notesMasterIdLst>
  <p:handoutMasterIdLst>
    <p:handoutMasterId r:id="rId38"/>
  </p:handoutMasterIdLst>
  <p:sldIdLst>
    <p:sldId id="269" r:id="rId4"/>
    <p:sldId id="654" r:id="rId5"/>
    <p:sldId id="587" r:id="rId6"/>
    <p:sldId id="699" r:id="rId7"/>
    <p:sldId id="559" r:id="rId8"/>
    <p:sldId id="700" r:id="rId9"/>
    <p:sldId id="629" r:id="rId10"/>
    <p:sldId id="550" r:id="rId11"/>
    <p:sldId id="705" r:id="rId12"/>
    <p:sldId id="706" r:id="rId13"/>
    <p:sldId id="546" r:id="rId14"/>
    <p:sldId id="566" r:id="rId15"/>
    <p:sldId id="600" r:id="rId16"/>
    <p:sldId id="651" r:id="rId17"/>
    <p:sldId id="536" r:id="rId18"/>
    <p:sldId id="580" r:id="rId19"/>
    <p:sldId id="581" r:id="rId20"/>
    <p:sldId id="667" r:id="rId21"/>
    <p:sldId id="666" r:id="rId22"/>
    <p:sldId id="669" r:id="rId23"/>
    <p:sldId id="685" r:id="rId24"/>
    <p:sldId id="686" r:id="rId25"/>
    <p:sldId id="673" r:id="rId26"/>
    <p:sldId id="684" r:id="rId27"/>
    <p:sldId id="690" r:id="rId28"/>
    <p:sldId id="691" r:id="rId29"/>
    <p:sldId id="641" r:id="rId30"/>
    <p:sldId id="709" r:id="rId31"/>
    <p:sldId id="695" r:id="rId32"/>
    <p:sldId id="697" r:id="rId33"/>
    <p:sldId id="710" r:id="rId34"/>
    <p:sldId id="707" r:id="rId35"/>
    <p:sldId id="708" r:id="rId3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654"/>
            <p14:sldId id="587"/>
            <p14:sldId id="699"/>
            <p14:sldId id="559"/>
            <p14:sldId id="700"/>
            <p14:sldId id="629"/>
            <p14:sldId id="550"/>
            <p14:sldId id="705"/>
            <p14:sldId id="706"/>
            <p14:sldId id="546"/>
            <p14:sldId id="566"/>
            <p14:sldId id="600"/>
            <p14:sldId id="651"/>
            <p14:sldId id="536"/>
            <p14:sldId id="580"/>
            <p14:sldId id="581"/>
            <p14:sldId id="667"/>
            <p14:sldId id="666"/>
            <p14:sldId id="669"/>
            <p14:sldId id="685"/>
            <p14:sldId id="686"/>
            <p14:sldId id="673"/>
            <p14:sldId id="684"/>
            <p14:sldId id="690"/>
            <p14:sldId id="691"/>
            <p14:sldId id="641"/>
            <p14:sldId id="709"/>
            <p14:sldId id="695"/>
            <p14:sldId id="697"/>
            <p14:sldId id="710"/>
            <p14:sldId id="707"/>
            <p14:sldId id="708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506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00" y="44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506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Neutron correlations in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167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NLEFT collaboration(</a:t>
            </a:r>
            <a:r>
              <a:rPr lang="en-US" dirty="0" err="1"/>
              <a:t>Myungkuk</a:t>
            </a:r>
            <a:r>
              <a:rPr lang="en-US" dirty="0"/>
              <a:t> Kim, Youngman Kim, </a:t>
            </a:r>
            <a:r>
              <a:rPr lang="en-US" dirty="0" err="1"/>
              <a:t>Kihyeon</a:t>
            </a:r>
            <a:r>
              <a:rPr lang="en-US" dirty="0"/>
              <a:t> Cho, </a:t>
            </a:r>
          </a:p>
          <a:p>
            <a:r>
              <a:rPr lang="en-US" dirty="0" err="1"/>
              <a:t>Serdar</a:t>
            </a:r>
            <a:r>
              <a:rPr lang="en-US" dirty="0"/>
              <a:t> </a:t>
            </a:r>
            <a:r>
              <a:rPr lang="en-US" dirty="0" err="1"/>
              <a:t>Elhatisari</a:t>
            </a:r>
            <a:r>
              <a:rPr lang="en-US" dirty="0"/>
              <a:t>, Dean Lee, Yuan-</a:t>
            </a:r>
            <a:r>
              <a:rPr lang="en-US" dirty="0" err="1"/>
              <a:t>Zhuo</a:t>
            </a:r>
            <a:r>
              <a:rPr lang="en-US" dirty="0"/>
              <a:t> Ma, Ulf-G. </a:t>
            </a:r>
            <a:r>
              <a:rPr lang="en-US" dirty="0" err="1"/>
              <a:t>Meißner</a:t>
            </a:r>
            <a:r>
              <a:rPr lang="en-US" dirty="0"/>
              <a:t>)</a:t>
            </a:r>
          </a:p>
          <a:p>
            <a:pPr lvl="1"/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7581" y="6178726"/>
            <a:ext cx="5408419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2025.04.23., KPS</a:t>
            </a:r>
            <a:r>
              <a:rPr lang="ko-KR" altLang="en-US" sz="1800" dirty="0"/>
              <a:t> </a:t>
            </a:r>
            <a:r>
              <a:rPr lang="en-US" altLang="ko-KR" sz="1800" dirty="0"/>
              <a:t>Spring meeting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8" y="268891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4" y="1538865"/>
            <a:ext cx="6774200" cy="4266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9709" y="1828800"/>
            <a:ext cx="2364509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</a:t>
            </a:r>
          </a:p>
          <a:p>
            <a:r>
              <a:rPr lang="en-US" dirty="0"/>
              <a:t>Higher order NN </a:t>
            </a:r>
          </a:p>
          <a:p>
            <a:r>
              <a:rPr lang="en-US" dirty="0"/>
              <a:t>interaction </a:t>
            </a:r>
          </a:p>
          <a:p>
            <a:r>
              <a:rPr lang="en-US" dirty="0"/>
              <a:t>From the </a:t>
            </a:r>
          </a:p>
          <a:p>
            <a:r>
              <a:rPr lang="en-US" dirty="0"/>
              <a:t>phase shifts of NN scattering.</a:t>
            </a:r>
          </a:p>
        </p:txBody>
      </p:sp>
    </p:spTree>
    <p:extLst>
      <p:ext uri="{BB962C8B-B14F-4D97-AF65-F5344CB8AC3E}">
        <p14:creationId xmlns:p14="http://schemas.microsoft.com/office/powerpoint/2010/main" val="165049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8338" y="5466670"/>
            <a:ext cx="4003019" cy="672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Severe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/>
              <a:t>need to reduce the sign problem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5981989" cy="4096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454028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 is only active</a:t>
            </a:r>
          </a:p>
          <a:p>
            <a:r>
              <a:rPr lang="en-US" altLang="ko-KR" sz="1200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04" y="3598111"/>
            <a:ext cx="2947827" cy="375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80" y="4117294"/>
            <a:ext cx="1681283" cy="385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27" y="1524000"/>
            <a:ext cx="2711026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8727" y="2693770"/>
            <a:ext cx="282934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888" y="5787040"/>
            <a:ext cx="2065321" cy="3366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88" y="6319456"/>
            <a:ext cx="2241839" cy="3554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300" y="5733594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589" y="6368037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000" y="6377564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46" y="1592263"/>
            <a:ext cx="7087483" cy="50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5" y="1324264"/>
            <a:ext cx="7214369" cy="54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NLEFT : 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scattering,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isotopes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0" y="1467988"/>
            <a:ext cx="6820604" cy="5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8" y="1802086"/>
            <a:ext cx="7020905" cy="885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4" y="2817091"/>
            <a:ext cx="8044872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A(1,Tz) is a two nucleon annihilation operator</a:t>
            </a:r>
          </a:p>
          <a:p>
            <a:r>
              <a:rPr lang="en-US" dirty="0"/>
              <a:t>               which gives isospin change by (1, </a:t>
            </a:r>
            <a:r>
              <a:rPr lang="en-US" dirty="0" err="1"/>
              <a:t>Tz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f(-1) : two proton operators ( two-body interaction) expectation value</a:t>
            </a:r>
          </a:p>
          <a:p>
            <a:r>
              <a:rPr lang="en-US" dirty="0"/>
              <a:t>f(0) : proton-neutron two-body interaction expectation value</a:t>
            </a:r>
          </a:p>
          <a:p>
            <a:r>
              <a:rPr lang="en-US" dirty="0"/>
              <a:t>f( 1) : two neutron operators ( two-body interaction) expectation value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2" y="4871570"/>
            <a:ext cx="2029108" cy="495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8" y="6120420"/>
            <a:ext cx="3096057" cy="53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24" y="5495995"/>
            <a:ext cx="3229426" cy="495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50" y="5505521"/>
            <a:ext cx="3124636" cy="48584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257964" y="5495995"/>
            <a:ext cx="526472" cy="49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Measure of correlation </a:t>
            </a:r>
          </a:p>
          <a:p>
            <a:r>
              <a:rPr lang="en-US" dirty="0"/>
              <a:t>among extra neutrons</a:t>
            </a:r>
          </a:p>
        </p:txBody>
      </p:sp>
    </p:spTree>
    <p:extLst>
      <p:ext uri="{BB962C8B-B14F-4D97-AF65-F5344CB8AC3E}">
        <p14:creationId xmlns:p14="http://schemas.microsoft.com/office/powerpoint/2010/main" val="239793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20" y="4158257"/>
            <a:ext cx="3124636" cy="48584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Measure of correlation </a:t>
            </a:r>
          </a:p>
          <a:p>
            <a:r>
              <a:rPr lang="en-US" dirty="0"/>
              <a:t>among extra neutrons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20" y="2115073"/>
            <a:ext cx="4267796" cy="7621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2520" y="3048000"/>
            <a:ext cx="783966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each of extra neutrons are uncorrelated with each other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Additional correlations produced by extra neutrons will be additive.</a:t>
            </a:r>
          </a:p>
          <a:p>
            <a:r>
              <a:rPr lang="en-US" dirty="0">
                <a:sym typeface="Wingdings" panose="05000000000000000000" pitchFamily="2" charset="2"/>
              </a:rPr>
              <a:t>      (only correlation with core neutrons 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290" y="4876800"/>
            <a:ext cx="762923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Difference between left and right is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measure of correlation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between additional neutrons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73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1035" y="2775486"/>
            <a:ext cx="26831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&lt;pp1S0&gt; 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near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&lt;nn1S0&gt; 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strong correlation  among paired neutrons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Adding unpaired </a:t>
            </a:r>
          </a:p>
          <a:p>
            <a:r>
              <a:rPr lang="en-US" sz="1400" dirty="0"/>
              <a:t>   one neutron</a:t>
            </a:r>
          </a:p>
          <a:p>
            <a:r>
              <a:rPr lang="en-US" sz="1400" dirty="0"/>
              <a:t>   gives similar </a:t>
            </a:r>
          </a:p>
          <a:p>
            <a:r>
              <a:rPr lang="en-US" sz="1400" dirty="0"/>
              <a:t>   slope for </a:t>
            </a:r>
          </a:p>
          <a:p>
            <a:r>
              <a:rPr lang="en-US" sz="1400" dirty="0"/>
              <a:t>   &lt;</a:t>
            </a:r>
            <a:r>
              <a:rPr lang="en-US" sz="1400" dirty="0" err="1"/>
              <a:t>nn</a:t>
            </a:r>
            <a:r>
              <a:rPr lang="en-US" sz="1400" dirty="0"/>
              <a:t>&gt; and &lt;2pn-pp&gt;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Unpaired neutron </a:t>
            </a:r>
          </a:p>
          <a:p>
            <a:r>
              <a:rPr lang="en-US" sz="1400" dirty="0">
                <a:sym typeface="Wingdings" panose="05000000000000000000" pitchFamily="2" charset="2"/>
              </a:rPr>
              <a:t>    correlation with </a:t>
            </a:r>
          </a:p>
          <a:p>
            <a:r>
              <a:rPr lang="en-US" sz="1400" dirty="0">
                <a:sym typeface="Wingdings" panose="05000000000000000000" pitchFamily="2" charset="2"/>
              </a:rPr>
              <a:t>    core nucleons.</a:t>
            </a:r>
            <a:endParaRPr 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592263"/>
            <a:ext cx="6493163" cy="4920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5599" y="1592263"/>
            <a:ext cx="285403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 Phase shift change</a:t>
            </a:r>
          </a:p>
          <a:p>
            <a:r>
              <a:rPr lang="en-US" dirty="0"/>
              <a:t>At p=150 MeV in 1S0</a:t>
            </a:r>
          </a:p>
        </p:txBody>
      </p:sp>
    </p:spTree>
    <p:extLst>
      <p:ext uri="{BB962C8B-B14F-4D97-AF65-F5344CB8AC3E}">
        <p14:creationId xmlns:p14="http://schemas.microsoft.com/office/powerpoint/2010/main" val="157247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1538" y="1664393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8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2" y="1407535"/>
            <a:ext cx="6595240" cy="50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8520" y="5836809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6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" y="1664393"/>
            <a:ext cx="5474081" cy="40415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4400" y="1939636"/>
            <a:ext cx="3676073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&lt;pp 3P0&gt; decrease faster </a:t>
            </a:r>
          </a:p>
          <a:p>
            <a:r>
              <a:rPr lang="en-US" dirty="0"/>
              <a:t>    than &lt;pp 1S0&gt; </a:t>
            </a:r>
          </a:p>
          <a:p>
            <a:r>
              <a:rPr lang="en-US" dirty="0">
                <a:sym typeface="Wingdings" panose="05000000000000000000" pitchFamily="2" charset="2"/>
              </a:rPr>
              <a:t> Correlation between alpha clusters may become weaker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7" y="1879068"/>
            <a:ext cx="4978086" cy="3672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030" y="5710413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2152073"/>
            <a:ext cx="359179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Slope change in 22O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closure of 1d5/2 subshell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Wave function matching method seems to be promising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Carbon, Oxygen isotope up to dripline shows </a:t>
            </a:r>
            <a:r>
              <a:rPr lang="en-US" altLang="ko-KR" sz="2400" dirty="0">
                <a:solidFill>
                  <a:srgbClr val="FF0000"/>
                </a:solidFill>
              </a:rPr>
              <a:t>good agreement </a:t>
            </a:r>
            <a:r>
              <a:rPr lang="en-US" altLang="ko-KR" sz="2400" dirty="0"/>
              <a:t>with experimental data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systematic error(finite volume effects) estimation may be necessary.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Additional neutrons in 1S0 have strong pairing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Unpaired neutrons correlated primarily  to the nuclear core.</a:t>
            </a:r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53CD-3A14-2B5B-85D9-C765AD901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BD5F5-EDD9-80B9-DFAF-954D2623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Neutron correlations in density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804AA-02DA-84A8-C04A-089DE8EF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Charge density, Radius</a:t>
            </a:r>
          </a:p>
          <a:p>
            <a:r>
              <a:rPr lang="en-US" altLang="ko-KR" dirty="0"/>
              <a:t>Nuclear Clustering</a:t>
            </a:r>
          </a:p>
          <a:p>
            <a:pPr lvl="1"/>
            <a:r>
              <a:rPr lang="en-US" altLang="ko-KR" dirty="0"/>
              <a:t>Pinhole algorithm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24103D-5A24-91B9-B7FB-DBE31C96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1523999"/>
            <a:ext cx="3773487" cy="4787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553308-7F30-DB85-90B9-598E1EE89E79}"/>
              </a:ext>
            </a:extLst>
          </p:cNvPr>
          <p:cNvSpPr txBox="1"/>
          <p:nvPr/>
        </p:nvSpPr>
        <p:spPr>
          <a:xfrm>
            <a:off x="5835939" y="6336322"/>
            <a:ext cx="3520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 et al. Nature Communications (2023) 14:2777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AB1D2E-D697-B31F-8DE8-34DAB39C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47" y="3254017"/>
            <a:ext cx="3582295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6He pinhole calculation( SU4 “essential”)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354037"/>
            <a:ext cx="2822579" cy="2266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3802388"/>
            <a:ext cx="2985854" cy="23634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382" y="1384868"/>
            <a:ext cx="2787127" cy="22357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09" y="3802388"/>
            <a:ext cx="2771786" cy="2183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15" y="1437025"/>
            <a:ext cx="2897105" cy="22021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0708" y="3802388"/>
            <a:ext cx="3064898" cy="2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NLEFT = Chiral EFT + Lattice + Monte Carlo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7116" y="2271858"/>
            <a:ext cx="5375274" cy="2734251"/>
            <a:chOff x="838201" y="2124076"/>
            <a:chExt cx="8405812" cy="43529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2124076"/>
              <a:ext cx="30003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8" y="2289753"/>
              <a:ext cx="532447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488" y="3004128"/>
              <a:ext cx="4052336" cy="294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753270" y="2375927"/>
            <a:ext cx="3692525" cy="415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Chiral 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2N interaction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3N interaction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Lattice spacing a ~ 1 </a:t>
            </a:r>
            <a:r>
              <a:rPr lang="en-US" dirty="0" err="1"/>
              <a:t>fm</a:t>
            </a:r>
            <a:endParaRPr lang="en-US" dirty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Lattice size  L ~ 10 a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Cutoff of the theory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Monte Carlo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Expectation value</a:t>
            </a:r>
          </a:p>
          <a:p>
            <a:pPr lvl="1"/>
            <a:r>
              <a:rPr lang="en-US" dirty="0"/>
              <a:t>     by Auxiliary field MC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Polynomial scaling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6He pinhole calculation( SU4 “essential”)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6" y="1524000"/>
            <a:ext cx="3080969" cy="23981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21" y="1556639"/>
            <a:ext cx="3050965" cy="2332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062" y="1524000"/>
            <a:ext cx="2817875" cy="23455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26" y="3987537"/>
            <a:ext cx="371526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2B6D-C072-9318-A014-D28293EB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774C0E-C33B-72B2-D55B-B8A3254EE77F}"/>
              </a:ext>
            </a:extLst>
          </p:cNvPr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8He pinhole calculation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15A36E-92A5-A03D-D422-44BAE938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62" y="759822"/>
            <a:ext cx="3771900" cy="3115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066553-35D5-E0D8-D55A-5B99EEAB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75119"/>
            <a:ext cx="3771900" cy="29828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F90C3C-D740-5BFD-C893-0B734C7FD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1" y="2073657"/>
            <a:ext cx="3631108" cy="31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4E0D76-5A18-C8AF-6EBC-73A66344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12563"/>
            <a:ext cx="6096851" cy="84784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2CDFA79-CE8D-7AA5-B57C-84528B81AB06}"/>
              </a:ext>
            </a:extLst>
          </p:cNvPr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8He pinhole calculation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0D373-664E-A446-D960-E9E99014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5" y="3321642"/>
            <a:ext cx="3435699" cy="3002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6C5EF-18F2-9C21-EBB4-1796E8E03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970" y="3321642"/>
            <a:ext cx="3593536" cy="3154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569DB-D274-EB3E-B39D-93C7F800AE7B}"/>
              </a:ext>
            </a:extLst>
          </p:cNvPr>
          <p:cNvSpPr txBox="1"/>
          <p:nvPr/>
        </p:nvSpPr>
        <p:spPr>
          <a:xfrm>
            <a:off x="624114" y="2336800"/>
            <a:ext cx="6277429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 Lt=0, pinhole </a:t>
            </a:r>
            <a:r>
              <a:rPr lang="en-US" altLang="ko-KR" dirty="0" err="1"/>
              <a:t>accpentance</a:t>
            </a:r>
            <a:r>
              <a:rPr lang="en-US" altLang="ko-KR" dirty="0"/>
              <a:t> of 3 spin up 3 spin down neutrons ~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1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1A629-BF28-FDF9-E7F8-BA6B3FA8D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3B3684-DE0C-A49E-BB81-5484CD7DED34}"/>
              </a:ext>
            </a:extLst>
          </p:cNvPr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8He pinhole calculation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9146A-5583-0F15-D1E7-64F48557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3" y="1524000"/>
            <a:ext cx="2706634" cy="235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C359B-D2B0-AA85-A70E-7FA96773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75" y="1524000"/>
            <a:ext cx="2531832" cy="220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0FC401-B951-F3B3-FB1D-312B005C1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243437"/>
            <a:ext cx="2602027" cy="22361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1CBFD8-657F-8BCD-B5E1-702922DBE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11" y="4188446"/>
            <a:ext cx="2661132" cy="22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042938"/>
            <a:ext cx="4686954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927" y="1592263"/>
            <a:ext cx="857134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 value of an observable by projecting WF at large Euclidean time</a:t>
            </a:r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5" y="3927542"/>
            <a:ext cx="4182059" cy="619211"/>
          </a:xfrm>
          <a:prstGeom prst="rect">
            <a:avLst/>
          </a:prstGeom>
        </p:spPr>
      </p:pic>
      <p:sp>
        <p:nvSpPr>
          <p:cNvPr id="263" name="TextBox 262"/>
          <p:cNvSpPr txBox="1"/>
          <p:nvPr/>
        </p:nvSpPr>
        <p:spPr>
          <a:xfrm>
            <a:off x="495300" y="3392488"/>
            <a:ext cx="79005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Discretization in Euclidean time evolution by transfer matrix</a:t>
            </a:r>
          </a:p>
        </p:txBody>
      </p:sp>
      <p:pic>
        <p:nvPicPr>
          <p:cNvPr id="266" name="그림 2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0" y="4625034"/>
            <a:ext cx="6484120" cy="641992"/>
          </a:xfrm>
          <a:prstGeom prst="rect">
            <a:avLst/>
          </a:prstGeom>
        </p:spPr>
      </p:pic>
      <p:pic>
        <p:nvPicPr>
          <p:cNvPr id="267" name="그림 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4" y="5221260"/>
            <a:ext cx="7847859" cy="13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2186" y="209605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</a:p>
          <a:p>
            <a:r>
              <a:rPr lang="en-US" dirty="0">
                <a:sym typeface="Wingdings" panose="05000000000000000000" pitchFamily="2" charset="2"/>
              </a:rPr>
              <a:t>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  <p:pic>
        <p:nvPicPr>
          <p:cNvPr id="8" name="图片 1250">
            <a:extLst>
              <a:ext uri="{FF2B5EF4-FFF2-40B4-BE49-F238E27FC236}">
                <a16:creationId xmlns:a16="http://schemas.microsoft.com/office/drawing/2014/main" id="{067D66E5-729B-4845-27D1-65A9E8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" y="3056379"/>
            <a:ext cx="5914882" cy="2604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699" y="1413164"/>
            <a:ext cx="880745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transfer matrix via Gaussian integral of auxiliary fields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6" y="1856604"/>
            <a:ext cx="6406540" cy="8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36" y="1592263"/>
            <a:ext cx="854363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Auxiliary field integration </a:t>
            </a:r>
            <a:r>
              <a:rPr lang="en-US" dirty="0">
                <a:sym typeface="Wingdings" panose="05000000000000000000" pitchFamily="2" charset="2"/>
              </a:rPr>
              <a:t> M.C. Sum of Auxiliary Fields Samplings 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6" y="2125303"/>
            <a:ext cx="3381847" cy="1000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3315884"/>
            <a:ext cx="474749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and Phase factor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1" y="3834747"/>
            <a:ext cx="3305636" cy="6477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988" y="3834747"/>
            <a:ext cx="2295845" cy="571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072" y="4719782"/>
            <a:ext cx="765694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oscillation </a:t>
            </a:r>
            <a:r>
              <a:rPr lang="en-US" dirty="0"/>
              <a:t>from complex phase factor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Major limitation in practical calculation.</a:t>
            </a:r>
          </a:p>
        </p:txBody>
      </p:sp>
    </p:spTree>
    <p:extLst>
      <p:ext uri="{BB962C8B-B14F-4D97-AF65-F5344CB8AC3E}">
        <p14:creationId xmlns:p14="http://schemas.microsoft.com/office/powerpoint/2010/main" val="196440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spacing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4" y="2766724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2136" y="1592263"/>
            <a:ext cx="3305464" cy="96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one cannot simply adopt the chiral interaction in continuum into lattice. </a:t>
            </a:r>
          </a:p>
        </p:txBody>
      </p:sp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" y="1688475"/>
            <a:ext cx="82688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08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25555</TotalTime>
  <Words>1081</Words>
  <Application>Microsoft Office PowerPoint</Application>
  <PresentationFormat>A4 용지(210x297mm)</PresentationFormat>
  <Paragraphs>180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Wingdings</vt:lpstr>
      <vt:lpstr>Office 테마</vt:lpstr>
      <vt:lpstr>1_Clarity</vt:lpstr>
      <vt:lpstr>5_Clarity</vt:lpstr>
      <vt:lpstr>PowerPoint 프레젠테이션</vt:lpstr>
      <vt:lpstr>Ab initio Quantum many-body</vt:lpstr>
      <vt:lpstr>Nuclear Lattice Effective Field Theory</vt:lpstr>
      <vt:lpstr>Auxiliary Field Monte Carlo </vt:lpstr>
      <vt:lpstr>Auxiliary Field Monte Carlo </vt:lpstr>
      <vt:lpstr>Auxiliary Field Monte Carlo </vt:lpstr>
      <vt:lpstr>Chiral Effective Field Theory</vt:lpstr>
      <vt:lpstr>Lattice Hamiltonian</vt:lpstr>
      <vt:lpstr>Lattice chiral Hamiltonian (N3LO)</vt:lpstr>
      <vt:lpstr>Lattice chiral Hamiltonian (N3LO)</vt:lpstr>
      <vt:lpstr>Lattice chiral Hamiltonian (N3LO)</vt:lpstr>
      <vt:lpstr>Wave function matching</vt:lpstr>
      <vt:lpstr>Wave function matching Hamiltonian</vt:lpstr>
      <vt:lpstr>3-body force</vt:lpstr>
      <vt:lpstr>BE/A from WFM</vt:lpstr>
      <vt:lpstr>Charge Radius</vt:lpstr>
      <vt:lpstr>Nuclear/Neutron Matter</vt:lpstr>
      <vt:lpstr>Carbon and Oxygen</vt:lpstr>
      <vt:lpstr>Carbon isotopes (Lt=200)</vt:lpstr>
      <vt:lpstr>Oxygen isotopes (Lt=200)</vt:lpstr>
      <vt:lpstr>PowerPoint 프레젠테이션</vt:lpstr>
      <vt:lpstr>PowerPoint 프레젠테이션</vt:lpstr>
      <vt:lpstr>LEC(or phase shift fit) dependence (Lt=200)</vt:lpstr>
      <vt:lpstr>LEC(or phase shift fit) dependence (Lt=200)</vt:lpstr>
      <vt:lpstr>LEC(or phase shift fit) dependence (Lt=200)</vt:lpstr>
      <vt:lpstr>LEC(or phase shift fit) dependence (Lt=200)</vt:lpstr>
      <vt:lpstr>Summary</vt:lpstr>
      <vt:lpstr>Neutron correlations in density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1281</cp:revision>
  <cp:lastPrinted>2018-09-03T05:45:20Z</cp:lastPrinted>
  <dcterms:created xsi:type="dcterms:W3CDTF">2016-03-06T10:47:04Z</dcterms:created>
  <dcterms:modified xsi:type="dcterms:W3CDTF">2025-04-23T23:19:08Z</dcterms:modified>
</cp:coreProperties>
</file>