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  <p:sldMasterId id="2147483724" r:id="rId2"/>
    <p:sldMasterId id="2147483748" r:id="rId3"/>
    <p:sldMasterId id="2147483760" r:id="rId4"/>
    <p:sldMasterId id="2147483772" r:id="rId5"/>
  </p:sldMasterIdLst>
  <p:notesMasterIdLst>
    <p:notesMasterId r:id="rId27"/>
  </p:notesMasterIdLst>
  <p:handoutMasterIdLst>
    <p:handoutMasterId r:id="rId28"/>
  </p:handoutMasterIdLst>
  <p:sldIdLst>
    <p:sldId id="269" r:id="rId6"/>
    <p:sldId id="523" r:id="rId7"/>
    <p:sldId id="542" r:id="rId8"/>
    <p:sldId id="525" r:id="rId9"/>
    <p:sldId id="526" r:id="rId10"/>
    <p:sldId id="527" r:id="rId11"/>
    <p:sldId id="529" r:id="rId12"/>
    <p:sldId id="546" r:id="rId13"/>
    <p:sldId id="528" r:id="rId14"/>
    <p:sldId id="531" r:id="rId15"/>
    <p:sldId id="534" r:id="rId16"/>
    <p:sldId id="535" r:id="rId17"/>
    <p:sldId id="536" r:id="rId18"/>
    <p:sldId id="537" r:id="rId19"/>
    <p:sldId id="538" r:id="rId20"/>
    <p:sldId id="543" r:id="rId21"/>
    <p:sldId id="540" r:id="rId22"/>
    <p:sldId id="541" r:id="rId23"/>
    <p:sldId id="544" r:id="rId24"/>
    <p:sldId id="548" r:id="rId25"/>
    <p:sldId id="547" r:id="rId26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269"/>
            <p14:sldId id="523"/>
            <p14:sldId id="542"/>
            <p14:sldId id="525"/>
            <p14:sldId id="526"/>
            <p14:sldId id="527"/>
            <p14:sldId id="529"/>
            <p14:sldId id="546"/>
            <p14:sldId id="528"/>
            <p14:sldId id="531"/>
            <p14:sldId id="534"/>
            <p14:sldId id="535"/>
            <p14:sldId id="536"/>
            <p14:sldId id="537"/>
            <p14:sldId id="538"/>
            <p14:sldId id="543"/>
            <p14:sldId id="540"/>
            <p14:sldId id="541"/>
            <p14:sldId id="544"/>
            <p14:sldId id="548"/>
            <p14:sldId id="547"/>
          </p14:sldIdLst>
        </p14:section>
      </p14:sectionLst>
    </p:ext>
    <p:ext uri="{EFAFB233-063F-42B5-8137-9DF3F51BA10A}">
      <p15:sldGuideLst xmlns:p15="http://schemas.microsoft.com/office/powerpoint/2012/main">
        <p15:guide id="3" pos="421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120" userDrawn="1">
          <p15:clr>
            <a:srgbClr val="A4A3A4"/>
          </p15:clr>
        </p15:guide>
        <p15:guide id="8" orient="horz" pos="4178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14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38" userDrawn="1">
          <p15:clr>
            <a:srgbClr val="A4A3A4"/>
          </p15:clr>
        </p15:guide>
        <p15:guide id="26" orient="horz" pos="2115" userDrawn="1">
          <p15:clr>
            <a:srgbClr val="A4A3A4"/>
          </p15:clr>
        </p15:guide>
        <p15:guide id="27" orient="horz" pos="3589" userDrawn="1">
          <p15:clr>
            <a:srgbClr val="A4A3A4"/>
          </p15:clr>
        </p15:guide>
        <p15:guide id="28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0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330" y="62"/>
      </p:cViewPr>
      <p:guideLst>
        <p:guide pos="421"/>
        <p:guide pos="5796"/>
        <p:guide pos="3120"/>
        <p:guide orient="horz" pos="4178"/>
        <p:guide orient="horz" pos="1003"/>
        <p:guide pos="3914"/>
        <p:guide orient="horz"/>
        <p:guide pos="3483"/>
        <p:guide pos="2780"/>
        <p:guide pos="2372"/>
        <p:guide orient="horz" pos="3838"/>
        <p:guide orient="horz" pos="2115"/>
        <p:guide orient="horz" pos="3589"/>
        <p:guide orient="horz" pos="306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70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1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89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7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78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6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26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3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33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0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7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9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586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100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149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322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46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5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6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94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1394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621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567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36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6384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061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88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137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56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015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29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37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0398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259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71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559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978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7A41-6D90-4371-844A-87EC379C3D06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13036" y="656980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88" dirty="0"/>
              <a:t>- </a:t>
            </a:r>
            <a:fld id="{5733F733-A97E-45C7-8208-292F002894F6}" type="slidenum">
              <a:rPr lang="ko-KR" altLang="en-US" sz="1088" smtClean="0"/>
              <a:pPr algn="r"/>
              <a:t>‹#›</a:t>
            </a:fld>
            <a:r>
              <a:rPr lang="ko-KR" altLang="en-US" sz="1088" dirty="0"/>
              <a:t> </a:t>
            </a:r>
            <a:r>
              <a:rPr lang="en-US" altLang="ko-KR" sz="1088" dirty="0"/>
              <a:t>-</a:t>
            </a:r>
            <a:endParaRPr lang="ko-KR" altLang="en-US" sz="1088" dirty="0"/>
          </a:p>
        </p:txBody>
      </p:sp>
    </p:spTree>
    <p:extLst>
      <p:ext uri="{BB962C8B-B14F-4D97-AF65-F5344CB8AC3E}">
        <p14:creationId xmlns:p14="http://schemas.microsoft.com/office/powerpoint/2010/main" val="40753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45"/>
            <a:ext cx="9906000" cy="646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1977" y="2501122"/>
            <a:ext cx="85530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+mn-ea"/>
              </a:rPr>
              <a:t>Oxygen isotopes in Nuclear Lattice Effective Field Theory</a:t>
            </a:r>
            <a:endParaRPr lang="en-US" altLang="ko-KR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24086" y="6458464"/>
            <a:ext cx="395417" cy="36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72" y="6175911"/>
            <a:ext cx="2500858" cy="61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449727368" descr="EMB000032d0117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825" y="6183410"/>
            <a:ext cx="2512741" cy="59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65859" y="4774538"/>
            <a:ext cx="8367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800" dirty="0" smtClean="0"/>
              <a:t>Young-Ho Song (RISP, IBS)</a:t>
            </a:r>
          </a:p>
          <a:p>
            <a:pPr lvl="1"/>
            <a:r>
              <a:rPr lang="en-US" altLang="ko-KR" sz="2800" dirty="0" smtClean="0">
                <a:solidFill>
                  <a:srgbClr val="FF0000"/>
                </a:solidFill>
              </a:rPr>
              <a:t>NLEFT collaboration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560565" y="6293332"/>
            <a:ext cx="4279834" cy="382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dirty="0" smtClean="0"/>
              <a:t>KPS meeting 2022.04.22, on-line</a:t>
            </a:r>
          </a:p>
        </p:txBody>
      </p:sp>
    </p:spTree>
    <p:extLst>
      <p:ext uri="{BB962C8B-B14F-4D97-AF65-F5344CB8AC3E}">
        <p14:creationId xmlns:p14="http://schemas.microsoft.com/office/powerpoint/2010/main" val="9850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Wave Function Matching Hamiltonian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6499" y="1610376"/>
            <a:ext cx="8139164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Wave function matching by Unitary transformation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Original Hamiltonian has a strong repulsion at short distance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 origin of the difficulty of non-perturbative calculation. </a:t>
            </a:r>
            <a:endParaRPr lang="en-US" altLang="ko-KR" dirty="0" smtClean="0"/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new “soft” Hamiltonian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such that the eigenstate wave function becomes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</a:t>
            </a:r>
            <a:r>
              <a:rPr lang="en-US" altLang="ko-KR" dirty="0" smtClean="0"/>
              <a:t>ame as “original” w.f. at long distance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Same as “soft” w.f. at short distance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94" y="3852609"/>
            <a:ext cx="5687219" cy="7240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187" y="3819641"/>
            <a:ext cx="2953162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4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Wave function matching </a:t>
            </a:r>
            <a:r>
              <a:rPr lang="en-US" altLang="ko-KR" dirty="0" smtClean="0"/>
              <a:t>Hamiltonian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30" y="4285754"/>
            <a:ext cx="4696779" cy="12130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84" y="5498830"/>
            <a:ext cx="8279078" cy="7878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8585" y="1565067"/>
            <a:ext cx="8229266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“Soft” Hamiltonian is not the same as original Hamiltonian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Naturally need correction terms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ym typeface="Wingdings" panose="05000000000000000000" pitchFamily="2" charset="2"/>
              </a:rPr>
              <a:t>H_wf</a:t>
            </a:r>
            <a:r>
              <a:rPr lang="en-US" altLang="ko-KR" dirty="0" smtClean="0"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sym typeface="Wingdings" panose="05000000000000000000" pitchFamily="2" charset="2"/>
              </a:rPr>
              <a:t>H_soft</a:t>
            </a:r>
            <a:r>
              <a:rPr lang="en-US" altLang="ko-KR" dirty="0" smtClean="0">
                <a:sym typeface="Wingdings" panose="05000000000000000000" pitchFamily="2" charset="2"/>
              </a:rPr>
              <a:t> + (</a:t>
            </a:r>
            <a:r>
              <a:rPr lang="en-US" altLang="ko-KR" dirty="0" err="1" smtClean="0">
                <a:sym typeface="Wingdings" panose="05000000000000000000" pitchFamily="2" charset="2"/>
              </a:rPr>
              <a:t>U^dagger</a:t>
            </a:r>
            <a:r>
              <a:rPr lang="en-US" altLang="ko-KR" dirty="0" smtClean="0">
                <a:sym typeface="Wingdings" panose="05000000000000000000" pitchFamily="2" charset="2"/>
              </a:rPr>
              <a:t> H U - </a:t>
            </a:r>
            <a:r>
              <a:rPr lang="en-US" altLang="ko-KR" dirty="0" err="1" smtClean="0">
                <a:sym typeface="Wingdings" panose="05000000000000000000" pitchFamily="2" charset="2"/>
              </a:rPr>
              <a:t>H_soft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ym typeface="Wingdings" panose="05000000000000000000" pitchFamily="2" charset="2"/>
              </a:rPr>
              <a:t>H_soft</a:t>
            </a:r>
            <a:r>
              <a:rPr lang="en-US" altLang="ko-KR" dirty="0" smtClean="0">
                <a:sym typeface="Wingdings" panose="05000000000000000000" pitchFamily="2" charset="2"/>
              </a:rPr>
              <a:t> has better property for non-perturbative calculation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Perturbative expansion for the corrections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No new LECs in 2-body interaction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Induces many body interactions</a:t>
            </a:r>
          </a:p>
        </p:txBody>
      </p:sp>
    </p:spTree>
    <p:extLst>
      <p:ext uri="{BB962C8B-B14F-4D97-AF65-F5344CB8AC3E}">
        <p14:creationId xmlns:p14="http://schemas.microsoft.com/office/powerpoint/2010/main" val="3830121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NN phase shifts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75" y="1592263"/>
            <a:ext cx="7506049" cy="479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4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BE/A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7" y="1672697"/>
            <a:ext cx="8135485" cy="42963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19616" y="5507407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243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Charge density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34" y="1803336"/>
            <a:ext cx="6044958" cy="22878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9" y="4341091"/>
            <a:ext cx="6367396" cy="22558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05687" y="362947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610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Nuclear Matter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109187"/>
            <a:ext cx="4791744" cy="31341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572" y="2685218"/>
            <a:ext cx="4858428" cy="372479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47860" y="2223553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5784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Oxygen isotopes in NLEFT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7" y="1672697"/>
            <a:ext cx="8135485" cy="42963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04292" y="5889625"/>
            <a:ext cx="5643418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BE agrees well with experimental values for Oxygen isotopes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332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Oxygen isotopes in NLEFT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592263"/>
            <a:ext cx="7939953" cy="439663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56562" y="5821067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9814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Oxygen isotopes in NLEFT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296" y="3392488"/>
            <a:ext cx="4684045" cy="35415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78" y="6286962"/>
            <a:ext cx="3264747" cy="5695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6946" y="5580056"/>
            <a:ext cx="3565400" cy="672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Gamow Shell model calculation</a:t>
            </a:r>
          </a:p>
          <a:p>
            <a:r>
              <a:rPr lang="en-US" altLang="ko-KR" dirty="0" smtClean="0"/>
              <a:t>( BE w.r.t 16O core)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3564" y="1699491"/>
            <a:ext cx="8331200" cy="154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Reasonable agreement with experiments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Correct dripline at O24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3N interaction contribution is important but somewhat smaller than C.C.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smtClean="0">
                <a:sym typeface="Wingdings" panose="05000000000000000000" pitchFamily="2" charset="2"/>
              </a:rPr>
              <a:t> continuum effects? 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Slight over binding in O26.</a:t>
            </a:r>
            <a:r>
              <a:rPr lang="en-US" altLang="ko-KR" dirty="0" smtClean="0">
                <a:sym typeface="Wingdings" panose="05000000000000000000" pitchFamily="2" charset="2"/>
              </a:rPr>
              <a:t> finite volume effects?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37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386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Wave function matching method seems to be promising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New method to improve the N3LO calculation of NLEFT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Preliminary study shows promising results for wide range of observables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NN scattering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Binding energy (from 3H to 40Ca)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Symmetric Nuclear matter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Neutron matter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Dripline of Oxygen isotope.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Carbon excited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Further investigation on the finite volume effects is on-going.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Also, Carbon isotopes, odd Oxygen isotopes, Cluster structure, excited states.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81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 initio approach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36" y="1441576"/>
            <a:ext cx="7058890" cy="5190999"/>
          </a:xfrm>
          <a:prstGeom prst="rect">
            <a:avLst/>
          </a:prstGeom>
        </p:spPr>
      </p:pic>
      <p:sp>
        <p:nvSpPr>
          <p:cNvPr id="7" name="오른쪽 중괄호 6"/>
          <p:cNvSpPr/>
          <p:nvPr/>
        </p:nvSpPr>
        <p:spPr>
          <a:xfrm>
            <a:off x="6891626" y="2913032"/>
            <a:ext cx="457200" cy="327660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 latinLnBrk="0"/>
            <a:endParaRPr lang="ko-KR" altLang="en-US" sz="180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2651" y="4339000"/>
            <a:ext cx="72968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defTabSz="914400" latinLnBrk="0"/>
            <a:r>
              <a:rPr lang="en-US" altLang="ko-KR" sz="120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Ab initio</a:t>
            </a:r>
          </a:p>
          <a:p>
            <a:pPr defTabSz="914400" latinLnBrk="0"/>
            <a:r>
              <a:rPr lang="en-US" altLang="ko-KR" sz="120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Nuclear</a:t>
            </a:r>
          </a:p>
          <a:p>
            <a:pPr defTabSz="914400" latinLnBrk="0"/>
            <a:r>
              <a:rPr lang="en-US" altLang="ko-KR" sz="120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Theory</a:t>
            </a:r>
            <a:endParaRPr lang="ko-KR" altLang="en-US" sz="120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2651" y="5450968"/>
            <a:ext cx="2227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Direct understanding of nuclear force and </a:t>
            </a:r>
          </a:p>
          <a:p>
            <a:r>
              <a:rPr lang="en-US" altLang="ko-KR" sz="1400" dirty="0" smtClean="0"/>
              <a:t>nuclear structure/reaction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8518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686724" y="2967335"/>
            <a:ext cx="65325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Supplement material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6207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Lattice chiral Hamiltonian Leading order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93" y="1592263"/>
            <a:ext cx="3277057" cy="55252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8" y="2286945"/>
            <a:ext cx="4860925" cy="107760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38" y="3392488"/>
            <a:ext cx="6462135" cy="6125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688" y="4127493"/>
            <a:ext cx="3364262" cy="139056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7708" y="3522513"/>
            <a:ext cx="2258037" cy="31058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688" y="5640534"/>
            <a:ext cx="4525385" cy="6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0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Oxygen isotopes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50" y="1592263"/>
            <a:ext cx="7490299" cy="38225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1106250" y="5677767"/>
            <a:ext cx="5612852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Can we explain the dripline of Oxygen isotopes?</a:t>
            </a:r>
          </a:p>
          <a:p>
            <a:r>
              <a:rPr lang="en-US" altLang="ko-KR" dirty="0" smtClean="0"/>
              <a:t>Role of 3-body force?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8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ab initio method for many fermion system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24076"/>
            <a:ext cx="30003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6" y="2409826"/>
            <a:ext cx="5324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594" y="3228976"/>
            <a:ext cx="405233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4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 integral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20" y="1655620"/>
            <a:ext cx="8229600" cy="36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8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Chiral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383806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5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533400"/>
            <a:ext cx="5158363" cy="182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514600"/>
            <a:ext cx="3508661" cy="5805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99" y="4542555"/>
            <a:ext cx="3405663" cy="21148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1" y="1600201"/>
            <a:ext cx="2450649" cy="20068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3408" y="3962400"/>
            <a:ext cx="2667000" cy="24409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931" y="3095171"/>
            <a:ext cx="2895600" cy="455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107" y="3645435"/>
            <a:ext cx="1733792" cy="3953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3126" y="4107824"/>
            <a:ext cx="4099199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Non-local smeared SU(4) interaction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24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Lattice chiral Hamiltonian (N3LO)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1086" y="1613760"/>
            <a:ext cx="85328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Full N3LO Hamiltonian includes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Free Hamiltonian(Kinetic term)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Short range (nonlocal smeared) contact interactions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Isospin-breaking short range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One pion exchange potential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Two pion exchange potential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Coulomb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Long range isospin breaking interaction( isospin dependence in OPE)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Galilean Invariance Restoration (GIR) term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Three nucleon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2" y="4547360"/>
            <a:ext cx="3505768" cy="20852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92" y="5207771"/>
            <a:ext cx="5357961" cy="72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99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Difficulty with full chiral interaction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1454" y="1772278"/>
            <a:ext cx="81391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NLEFT suffers sign problems at large Euclidean time limit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SU(4) symmetric interaction does not have 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One pion exchange and higher order chiral interaction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Difficulty with Asymmetric nuclei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Needs a remedy to extend to neutron rich isotopes.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Improve convergence of perturbation calculation.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Non-perturbative LO+ perturbative higher order 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A new approach to reduce the sign </a:t>
            </a:r>
            <a:r>
              <a:rPr lang="en-US" altLang="ko-KR" sz="2000" dirty="0" smtClean="0"/>
              <a:t>problem, improve convergence.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ym typeface="Wingdings" panose="05000000000000000000" pitchFamily="2" charset="2"/>
              </a:rPr>
              <a:t> Wave function matching Hamiltonian.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2" y="4547360"/>
            <a:ext cx="3505768" cy="20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4409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17849</TotalTime>
  <Words>499</Words>
  <Application>Microsoft Office PowerPoint</Application>
  <PresentationFormat>A4 용지(210x297mm)</PresentationFormat>
  <Paragraphs>89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1_Clarity</vt:lpstr>
      <vt:lpstr>3_Clarity</vt:lpstr>
      <vt:lpstr>4_Clarity</vt:lpstr>
      <vt:lpstr>5_Clarity</vt:lpstr>
      <vt:lpstr>PowerPoint 프레젠테이션</vt:lpstr>
      <vt:lpstr>Ab initio approach</vt:lpstr>
      <vt:lpstr>Oxygen isotopes</vt:lpstr>
      <vt:lpstr>Nuclear Lattice Effective Field Theory</vt:lpstr>
      <vt:lpstr>Path integral</vt:lpstr>
      <vt:lpstr>Chiral Effective Field Theory</vt:lpstr>
      <vt:lpstr>PowerPoint 프레젠테이션</vt:lpstr>
      <vt:lpstr>Lattice chiral Hamiltonian (N3LO)</vt:lpstr>
      <vt:lpstr>Difficulty with full chiral interaction</vt:lpstr>
      <vt:lpstr>Wave Function Matching Hamiltonian</vt:lpstr>
      <vt:lpstr>Wave function matching Hamiltonian</vt:lpstr>
      <vt:lpstr>NN phase shifts from WFM</vt:lpstr>
      <vt:lpstr>BE/A from WFM</vt:lpstr>
      <vt:lpstr>Charge density from WFM</vt:lpstr>
      <vt:lpstr>Nuclear Matter from WFM</vt:lpstr>
      <vt:lpstr>Oxygen isotopes in NLEFT</vt:lpstr>
      <vt:lpstr>Oxygen isotopes in NLEFT</vt:lpstr>
      <vt:lpstr>Oxygen isotopes in NLEFT</vt:lpstr>
      <vt:lpstr>Summary</vt:lpstr>
      <vt:lpstr>PowerPoint 프레젠테이션</vt:lpstr>
      <vt:lpstr>Lattice chiral Hamiltonian Leading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User</cp:lastModifiedBy>
  <cp:revision>1083</cp:revision>
  <cp:lastPrinted>2018-09-03T05:45:20Z</cp:lastPrinted>
  <dcterms:created xsi:type="dcterms:W3CDTF">2016-03-06T10:47:04Z</dcterms:created>
  <dcterms:modified xsi:type="dcterms:W3CDTF">2022-04-21T15:01:12Z</dcterms:modified>
</cp:coreProperties>
</file>