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24" r:id="rId2"/>
    <p:sldMasterId id="2147483772" r:id="rId3"/>
  </p:sldMasterIdLst>
  <p:notesMasterIdLst>
    <p:notesMasterId r:id="rId36"/>
  </p:notesMasterIdLst>
  <p:handoutMasterIdLst>
    <p:handoutMasterId r:id="rId37"/>
  </p:handoutMasterIdLst>
  <p:sldIdLst>
    <p:sldId id="269" r:id="rId4"/>
    <p:sldId id="575" r:id="rId5"/>
    <p:sldId id="585" r:id="rId6"/>
    <p:sldId id="586" r:id="rId7"/>
    <p:sldId id="548" r:id="rId8"/>
    <p:sldId id="587" r:id="rId9"/>
    <p:sldId id="588" r:id="rId10"/>
    <p:sldId id="527" r:id="rId11"/>
    <p:sldId id="550" r:id="rId12"/>
    <p:sldId id="620" r:id="rId13"/>
    <p:sldId id="622" r:id="rId14"/>
    <p:sldId id="629" r:id="rId15"/>
    <p:sldId id="621" r:id="rId16"/>
    <p:sldId id="623" r:id="rId17"/>
    <p:sldId id="624" r:id="rId18"/>
    <p:sldId id="625" r:id="rId19"/>
    <p:sldId id="559" r:id="rId20"/>
    <p:sldId id="627" r:id="rId21"/>
    <p:sldId id="626" r:id="rId22"/>
    <p:sldId id="628" r:id="rId23"/>
    <p:sldId id="561" r:id="rId24"/>
    <p:sldId id="589" r:id="rId25"/>
    <p:sldId id="590" r:id="rId26"/>
    <p:sldId id="591" r:id="rId27"/>
    <p:sldId id="592" r:id="rId28"/>
    <p:sldId id="596" r:id="rId29"/>
    <p:sldId id="597" r:id="rId30"/>
    <p:sldId id="536" r:id="rId31"/>
    <p:sldId id="580" r:id="rId32"/>
    <p:sldId id="581" r:id="rId33"/>
    <p:sldId id="611" r:id="rId34"/>
    <p:sldId id="544" r:id="rId35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75"/>
            <p14:sldId id="585"/>
            <p14:sldId id="586"/>
            <p14:sldId id="548"/>
            <p14:sldId id="587"/>
            <p14:sldId id="588"/>
            <p14:sldId id="527"/>
            <p14:sldId id="550"/>
            <p14:sldId id="620"/>
            <p14:sldId id="622"/>
            <p14:sldId id="629"/>
            <p14:sldId id="621"/>
            <p14:sldId id="623"/>
            <p14:sldId id="624"/>
            <p14:sldId id="625"/>
            <p14:sldId id="559"/>
            <p14:sldId id="627"/>
            <p14:sldId id="626"/>
            <p14:sldId id="628"/>
            <p14:sldId id="561"/>
            <p14:sldId id="589"/>
            <p14:sldId id="590"/>
            <p14:sldId id="591"/>
            <p14:sldId id="592"/>
            <p14:sldId id="596"/>
            <p14:sldId id="597"/>
            <p14:sldId id="536"/>
            <p14:sldId id="580"/>
            <p14:sldId id="581"/>
            <p14:sldId id="611"/>
            <p14:sldId id="544"/>
          </p14:sldIdLst>
        </p14:section>
      </p14:sectionLst>
    </p:ext>
    <p:ext uri="{EFAFB233-063F-42B5-8137-9DF3F51BA10A}">
      <p15:sldGuideLst xmlns:p15="http://schemas.microsoft.com/office/powerpoint/2012/main">
        <p15:guide id="3" pos="4526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34" userDrawn="1">
          <p15:clr>
            <a:srgbClr val="A4A3A4"/>
          </p15:clr>
        </p15:guide>
        <p15:guide id="28" orient="horz" pos="30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624" y="56"/>
      </p:cViewPr>
      <p:guideLst>
        <p:guide pos="4526"/>
        <p:guide pos="5796"/>
        <p:guide pos="3097"/>
        <p:guide orient="horz" pos="4178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37"/>
        <p:guide orient="horz" pos="3634"/>
        <p:guide orient="horz" pos="304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(Practical) Introduction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to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Nuclear Lattice Effective Field Theory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/>
              <a:t>Young-Ho Song (</a:t>
            </a:r>
            <a:r>
              <a:rPr lang="ko-KR" altLang="en-US" sz="2800" dirty="0"/>
              <a:t>중이온가속기연구소</a:t>
            </a:r>
            <a:r>
              <a:rPr lang="en-US" altLang="ko-KR" sz="2800" dirty="0"/>
              <a:t>, IBS)</a:t>
            </a:r>
          </a:p>
          <a:p>
            <a:pPr lvl="1"/>
            <a:r>
              <a:rPr lang="en-US" altLang="ko-KR" sz="2800" dirty="0">
                <a:solidFill>
                  <a:srgbClr val="FF0000"/>
                </a:solidFill>
              </a:rPr>
              <a:t>NLEFT collaboration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52999" y="5732952"/>
            <a:ext cx="474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800" dirty="0"/>
              <a:t>이론 미팅</a:t>
            </a:r>
            <a:r>
              <a:rPr lang="en-US" altLang="ko-KR" sz="1800" dirty="0"/>
              <a:t>, 2023.06.12, CENS,</a:t>
            </a:r>
            <a:r>
              <a:rPr lang="ko-KR" altLang="en-US" sz="1800" dirty="0"/>
              <a:t> </a:t>
            </a:r>
            <a:r>
              <a:rPr lang="en-US" altLang="ko-KR" sz="1800" dirty="0"/>
              <a:t>IBS</a:t>
            </a:r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formulations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92263"/>
            <a:ext cx="7052552" cy="3363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436" y="5144655"/>
            <a:ext cx="8690264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formulations are equivalent.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Here, we will only consider transfer matrix formulation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194" y="5817147"/>
            <a:ext cx="3934374" cy="8383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263" y="5768975"/>
            <a:ext cx="2494656" cy="9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3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1-body problem on lattice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1964" y="1717964"/>
            <a:ext cx="8211127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one-body problem : H = K + U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 : kinetic energy, U : external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Hamiltonian is a 1-body operator ( </a:t>
            </a:r>
            <a:r>
              <a:rPr lang="en-US" dirty="0" err="1"/>
              <a:t>a^dagger</a:t>
            </a:r>
            <a:r>
              <a:rPr lang="en-US" dirty="0"/>
              <a:t> a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spin, isospin(only one kind of fermion)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goal is to find eigen-values and eigen-functions of Hamiltonian or transfer matrix.   H x = E x  or M x = W 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can directly solve in lattice exactly for one-body. </a:t>
            </a:r>
          </a:p>
        </p:txBody>
      </p:sp>
    </p:spTree>
    <p:extLst>
      <p:ext uri="{BB962C8B-B14F-4D97-AF65-F5344CB8AC3E}">
        <p14:creationId xmlns:p14="http://schemas.microsoft.com/office/powerpoint/2010/main" val="140500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1-body problem on lattice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2764" y="1679638"/>
            <a:ext cx="8211127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Lattice spacing : a  </a:t>
            </a:r>
            <a:r>
              <a:rPr lang="en-US" dirty="0">
                <a:sym typeface="Wingdings" panose="05000000000000000000" pitchFamily="2" charset="2"/>
              </a:rPr>
              <a:t> basic lattice “unit”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Lattice site : </a:t>
            </a:r>
            <a:r>
              <a:rPr lang="en-US" b="1" dirty="0"/>
              <a:t>n</a:t>
            </a:r>
            <a:r>
              <a:rPr lang="en-US" dirty="0"/>
              <a:t> = (</a:t>
            </a:r>
            <a:r>
              <a:rPr lang="en-US" dirty="0" err="1"/>
              <a:t>nx,ny,nz</a:t>
            </a:r>
            <a:r>
              <a:rPr lang="en-US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Periodic Lattice size and volume : L , L^3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Lattice coordinate basis,</a:t>
            </a:r>
            <a:r>
              <a:rPr lang="en-US" altLang="ko-KR" dirty="0"/>
              <a:t> |n&gt; = </a:t>
            </a:r>
            <a:r>
              <a:rPr lang="en-US" altLang="ko-KR" dirty="0" err="1"/>
              <a:t>a^dagger</a:t>
            </a:r>
            <a:r>
              <a:rPr lang="en-US" altLang="ko-KR" dirty="0"/>
              <a:t>(n) | 0&gt; </a:t>
            </a:r>
            <a:endParaRPr 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00" y="3210550"/>
            <a:ext cx="6976917" cy="11027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41" y="5244688"/>
            <a:ext cx="7789718" cy="10263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41AE15-6CED-21BD-9B4B-47ED1B964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11" y="4313306"/>
            <a:ext cx="2857500" cy="85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602107-E039-961A-41A4-7C0897DBCEED}"/>
              </a:ext>
            </a:extLst>
          </p:cNvPr>
          <p:cNvSpPr txBox="1"/>
          <p:nvPr/>
        </p:nvSpPr>
        <p:spPr>
          <a:xfrm>
            <a:off x="2435761" y="6393543"/>
            <a:ext cx="379812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Kinetic Hamiltonian in lattice.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32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1-body problem on lattice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964" y="1717964"/>
            <a:ext cx="9079345" cy="270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s.p.</a:t>
            </a:r>
            <a:r>
              <a:rPr lang="en-US" dirty="0"/>
              <a:t> wave function becomes a L^3 component vector in this basis.</a:t>
            </a:r>
          </a:p>
          <a:p>
            <a:r>
              <a:rPr lang="en-US" dirty="0"/>
              <a:t>      (f(1),f(2), …, f(n), …. f(L^3)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matrix element of Hamiltonian in this basis? </a:t>
            </a:r>
          </a:p>
          <a:p>
            <a:r>
              <a:rPr lang="en-US" dirty="0"/>
              <a:t>     &lt; n | H | n’ &gt; !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can compute all L^3 x L^3 Hamiltonian matrix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Then, one can solve directly with linear algebra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Sum_{n’} &lt;</a:t>
            </a:r>
            <a:r>
              <a:rPr lang="en-US" dirty="0" err="1">
                <a:sym typeface="Wingdings" panose="05000000000000000000" pitchFamily="2" charset="2"/>
              </a:rPr>
              <a:t>n|H|n</a:t>
            </a:r>
            <a:r>
              <a:rPr lang="en-US" dirty="0">
                <a:sym typeface="Wingdings" panose="05000000000000000000" pitchFamily="2" charset="2"/>
              </a:rPr>
              <a:t>’&gt; &lt;</a:t>
            </a:r>
            <a:r>
              <a:rPr lang="en-US" dirty="0" err="1">
                <a:sym typeface="Wingdings" panose="05000000000000000000" pitchFamily="2" charset="2"/>
              </a:rPr>
              <a:t>n’|f</a:t>
            </a:r>
            <a:r>
              <a:rPr lang="en-US" dirty="0">
                <a:sym typeface="Wingdings" panose="05000000000000000000" pitchFamily="2" charset="2"/>
              </a:rPr>
              <a:t>&gt; = E &lt; </a:t>
            </a:r>
            <a:r>
              <a:rPr lang="en-US" dirty="0" err="1">
                <a:sym typeface="Wingdings" panose="05000000000000000000" pitchFamily="2" charset="2"/>
              </a:rPr>
              <a:t>n|f</a:t>
            </a:r>
            <a:r>
              <a:rPr lang="en-US" dirty="0">
                <a:sym typeface="Wingdings" panose="05000000000000000000" pitchFamily="2" charset="2"/>
              </a:rPr>
              <a:t>&gt;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For simplicity, choose up to k=1 approximation. (w_0=1 , w_1=1)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The Hamiltonian matrix elements are non-zero only up to one hopping.</a:t>
            </a:r>
            <a:endParaRPr 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38" y="4614976"/>
            <a:ext cx="7789718" cy="10263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01838" y="5901619"/>
            <a:ext cx="666865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= \sum_{n} U(n) a^\dagger(n) a(n)</a:t>
            </a:r>
          </a:p>
        </p:txBody>
      </p:sp>
    </p:spTree>
    <p:extLst>
      <p:ext uri="{BB962C8B-B14F-4D97-AF65-F5344CB8AC3E}">
        <p14:creationId xmlns:p14="http://schemas.microsoft.com/office/powerpoint/2010/main" val="197979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1-body problem on lattice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309" y="1681018"/>
            <a:ext cx="8146473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L=10, a= 150 MeV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 is a square-well with radius 3fm, depth = 50 MeV case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05" y="2800607"/>
            <a:ext cx="1943371" cy="3515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65550" y="5611539"/>
            <a:ext cx="495069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degeneracy in excited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states near or above E=0 </a:t>
            </a:r>
          </a:p>
          <a:p>
            <a:r>
              <a:rPr lang="en-US" dirty="0"/>
              <a:t>     can be sensitive to the lattice size L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0" y="3049989"/>
            <a:ext cx="2819794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1-body problem on lattice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178" y="2430580"/>
            <a:ext cx="5137857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one-body case, </a:t>
            </a:r>
          </a:p>
          <a:p>
            <a:r>
              <a:rPr lang="en-US" dirty="0"/>
              <a:t>Transfer matrix becomes M = I- </a:t>
            </a:r>
            <a:r>
              <a:rPr lang="en-US" dirty="0" err="1"/>
              <a:t>alpha_t</a:t>
            </a:r>
            <a:r>
              <a:rPr lang="en-US" dirty="0"/>
              <a:t> H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9" y="1592263"/>
            <a:ext cx="3934374" cy="8383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8" y="3454032"/>
            <a:ext cx="4839375" cy="26387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475" y="3534350"/>
            <a:ext cx="309605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5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2-body problem on lattice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" y="1581323"/>
            <a:ext cx="8705850" cy="357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Two-body problem can also be solved exactly on lattice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Complication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/>
              <a:t>Separation of center of mass motion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/>
              <a:t>Two-body basis </a:t>
            </a:r>
            <a:r>
              <a:rPr lang="en-US" dirty="0">
                <a:sym typeface="Wingdings" panose="05000000000000000000" pitchFamily="2" charset="2"/>
              </a:rPr>
              <a:t> use relative coordinate (n1,n2) -&gt; (n = n1-n2)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Two-body interaction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Need to construct Hamiltonian matrix for two-body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Transfer matrix is not  M = I – H </a:t>
            </a:r>
            <a:r>
              <a:rPr lang="en-US" dirty="0" err="1">
                <a:sym typeface="Wingdings" panose="05000000000000000000" pitchFamily="2" charset="2"/>
              </a:rPr>
              <a:t>alpha_t</a:t>
            </a:r>
            <a:r>
              <a:rPr lang="en-US" dirty="0">
                <a:sym typeface="Wingdings" panose="05000000000000000000" pitchFamily="2" charset="2"/>
              </a:rPr>
              <a:t>  for two-body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It would be possible to solve exactly up to 3-body in lattice.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However, many-body problem requires different approach.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One cannot directly </a:t>
            </a:r>
            <a:r>
              <a:rPr lang="en-US" dirty="0" err="1">
                <a:sym typeface="Wingdings" panose="05000000000000000000" pitchFamily="2" charset="2"/>
              </a:rPr>
              <a:t>diagonalize</a:t>
            </a:r>
            <a:r>
              <a:rPr lang="en-US" dirty="0">
                <a:sym typeface="Wingdings" panose="05000000000000000000" pitchFamily="2" charset="2"/>
              </a:rPr>
              <a:t> Hamiltonian for many-body.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4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56" y="1704976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03" y="2945824"/>
            <a:ext cx="4335094" cy="353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07748"/>
            <a:ext cx="40838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98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095" y="2816145"/>
            <a:ext cx="6049219" cy="11526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90" y="1788901"/>
            <a:ext cx="8068801" cy="952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86" y="4215660"/>
            <a:ext cx="729716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21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in auxiliary field lattice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06" y="1376123"/>
            <a:ext cx="9237387" cy="10493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8" y="2399355"/>
            <a:ext cx="5925377" cy="914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72" y="3459511"/>
            <a:ext cx="8482154" cy="11994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72" y="4781595"/>
            <a:ext cx="5410712" cy="91135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911273" y="4804556"/>
            <a:ext cx="3994727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fermion amplitude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Integration over auxiliary fields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M.C. integral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0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Nuclear Lattice Effective Field Theory Collaboration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Serdar</a:t>
            </a:r>
            <a:r>
              <a:rPr lang="en-US" altLang="ko-KR" dirty="0"/>
              <a:t> </a:t>
            </a:r>
            <a:r>
              <a:rPr lang="en-US" altLang="ko-KR" dirty="0" err="1"/>
              <a:t>Elhatisari</a:t>
            </a:r>
            <a:r>
              <a:rPr lang="en-US" altLang="ko-KR" dirty="0"/>
              <a:t>(Gaziantep Islam Science and Technology) </a:t>
            </a:r>
          </a:p>
          <a:p>
            <a:r>
              <a:rPr lang="en-US" altLang="ko-KR" dirty="0"/>
              <a:t>Lukas </a:t>
            </a:r>
            <a:r>
              <a:rPr lang="en-US" altLang="ko-KR" dirty="0" err="1"/>
              <a:t>Bovermann</a:t>
            </a:r>
            <a:r>
              <a:rPr lang="en-US" altLang="ko-KR" dirty="0"/>
              <a:t>(Ruhr)</a:t>
            </a:r>
          </a:p>
          <a:p>
            <a:r>
              <a:rPr lang="en-US" altLang="ko-KR" dirty="0" err="1"/>
              <a:t>Evgeny</a:t>
            </a:r>
            <a:r>
              <a:rPr lang="en-US" altLang="ko-KR" dirty="0"/>
              <a:t> </a:t>
            </a:r>
            <a:r>
              <a:rPr lang="en-US" altLang="ko-KR" dirty="0" err="1"/>
              <a:t>Epelbaum</a:t>
            </a:r>
            <a:r>
              <a:rPr lang="en-US" altLang="ko-KR" dirty="0"/>
              <a:t> (Bochum)</a:t>
            </a:r>
          </a:p>
          <a:p>
            <a:r>
              <a:rPr lang="en-US" altLang="ko-KR" dirty="0"/>
              <a:t>Dillon Frame (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Fabian </a:t>
            </a:r>
            <a:r>
              <a:rPr lang="en-US" altLang="ko-KR" dirty="0" err="1"/>
              <a:t>Hildenbrand</a:t>
            </a:r>
            <a:r>
              <a:rPr lang="en-US" altLang="ko-KR" dirty="0"/>
              <a:t>(Darmstadt)</a:t>
            </a:r>
          </a:p>
          <a:p>
            <a:r>
              <a:rPr lang="en-US" altLang="ko-KR" dirty="0"/>
              <a:t>Hermann Krebs(Ruhr)</a:t>
            </a:r>
          </a:p>
          <a:p>
            <a:r>
              <a:rPr lang="en-US" altLang="ko-KR" dirty="0" err="1"/>
              <a:t>Timo</a:t>
            </a:r>
            <a:r>
              <a:rPr lang="en-US" altLang="ko-KR" dirty="0"/>
              <a:t> A. </a:t>
            </a:r>
            <a:r>
              <a:rPr lang="en-US" altLang="ko-KR" dirty="0" err="1"/>
              <a:t>Lähde</a:t>
            </a:r>
            <a:r>
              <a:rPr lang="en-US" altLang="ko-KR" dirty="0"/>
              <a:t> (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Dean Lee (MSU)</a:t>
            </a:r>
          </a:p>
          <a:p>
            <a:r>
              <a:rPr lang="en-US" altLang="ko-KR" dirty="0"/>
              <a:t>Ning Li(Sun </a:t>
            </a:r>
            <a:r>
              <a:rPr lang="en-US" altLang="ko-KR" dirty="0" err="1"/>
              <a:t>Yat-sen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Bing-Nan Lu( Graduate School of China Academy of Engineering Physic)</a:t>
            </a:r>
          </a:p>
          <a:p>
            <a:r>
              <a:rPr lang="en-US" altLang="ko-KR" dirty="0" err="1"/>
              <a:t>Myungkuk</a:t>
            </a:r>
            <a:r>
              <a:rPr lang="en-US" altLang="ko-KR" dirty="0"/>
              <a:t> Kim(CENS,IBS) </a:t>
            </a:r>
          </a:p>
          <a:p>
            <a:r>
              <a:rPr lang="en-US" altLang="ko-KR" dirty="0"/>
              <a:t>Youngman Kim (</a:t>
            </a:r>
            <a:r>
              <a:rPr lang="ko-KR" altLang="en-US" dirty="0"/>
              <a:t>중이온가속기연구소</a:t>
            </a:r>
            <a:r>
              <a:rPr lang="en-US" altLang="ko-KR" dirty="0"/>
              <a:t>,IBS)</a:t>
            </a:r>
          </a:p>
          <a:p>
            <a:r>
              <a:rPr lang="en-US" altLang="ko-KR" dirty="0"/>
              <a:t>Young-Ho Song(</a:t>
            </a:r>
            <a:r>
              <a:rPr lang="ko-KR" altLang="en-US" dirty="0"/>
              <a:t>중이온가속기연구소</a:t>
            </a:r>
            <a:r>
              <a:rPr lang="en-US" altLang="ko-KR" dirty="0"/>
              <a:t>,IBS)</a:t>
            </a:r>
          </a:p>
          <a:p>
            <a:r>
              <a:rPr lang="en-US" altLang="ko-KR" dirty="0" err="1"/>
              <a:t>Yuanzhuo</a:t>
            </a:r>
            <a:r>
              <a:rPr lang="en-US" altLang="ko-KR" dirty="0"/>
              <a:t> Ma(Peking)</a:t>
            </a:r>
          </a:p>
          <a:p>
            <a:r>
              <a:rPr lang="en-US" altLang="ko-KR" dirty="0"/>
              <a:t>Ulf-G. </a:t>
            </a:r>
            <a:r>
              <a:rPr lang="en-US" altLang="ko-KR" dirty="0" err="1"/>
              <a:t>Meißner</a:t>
            </a:r>
            <a:r>
              <a:rPr lang="en-US" altLang="ko-KR" dirty="0"/>
              <a:t> (Bonn/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Gautam</a:t>
            </a:r>
            <a:r>
              <a:rPr lang="en-US" altLang="ko-KR" dirty="0"/>
              <a:t> </a:t>
            </a:r>
            <a:r>
              <a:rPr lang="en-US" altLang="ko-KR" dirty="0" err="1"/>
              <a:t>Rupak</a:t>
            </a:r>
            <a:r>
              <a:rPr lang="en-US" altLang="ko-KR" dirty="0"/>
              <a:t>(Mississippi State)</a:t>
            </a:r>
          </a:p>
          <a:p>
            <a:r>
              <a:rPr lang="en-US" altLang="ko-KR" dirty="0" err="1"/>
              <a:t>Shihang</a:t>
            </a:r>
            <a:r>
              <a:rPr lang="en-US" altLang="ko-KR" dirty="0"/>
              <a:t> Shen (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Gianluca</a:t>
            </a:r>
            <a:r>
              <a:rPr lang="en-US" altLang="ko-KR" dirty="0"/>
              <a:t> </a:t>
            </a:r>
            <a:r>
              <a:rPr lang="en-US" altLang="ko-KR" dirty="0" err="1"/>
              <a:t>Stellin</a:t>
            </a:r>
            <a:r>
              <a:rPr lang="en-US" altLang="ko-KR" dirty="0"/>
              <a:t>( CEA Paris-</a:t>
            </a:r>
            <a:r>
              <a:rPr lang="en-US" altLang="ko-KR" dirty="0" err="1"/>
              <a:t>Saclay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39" y="1524000"/>
            <a:ext cx="241016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Fermion amplitude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92263"/>
            <a:ext cx="2857500" cy="85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224" y="1470141"/>
            <a:ext cx="5187085" cy="9474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13" y="2897938"/>
            <a:ext cx="6445273" cy="16991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300" y="2515526"/>
            <a:ext cx="636356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Introduce extra index, but keeping anti-</a:t>
            </a:r>
            <a:r>
              <a:rPr lang="en-US" dirty="0" err="1"/>
              <a:t>symmetrization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13" y="5077478"/>
            <a:ext cx="7352145" cy="8585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2913" y="4695066"/>
            <a:ext cx="3764813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 matrix can be written as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13" y="5851692"/>
            <a:ext cx="7163800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12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57551"/>
            <a:ext cx="8818102" cy="597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24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Low energy constants in lattice 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LECs(parameters in the Hamiltonian) are fixed in A&lt;=3</a:t>
            </a:r>
          </a:p>
          <a:p>
            <a:r>
              <a:rPr lang="en-US" altLang="ko-KR" dirty="0"/>
              <a:t> (They have to be fixed for given lattice regularization)</a:t>
            </a:r>
          </a:p>
          <a:p>
            <a:r>
              <a:rPr lang="en-US" altLang="ko-KR" dirty="0"/>
              <a:t>N-P scattering phase shifts, Deuteron binding energy</a:t>
            </a:r>
          </a:p>
          <a:p>
            <a:r>
              <a:rPr lang="en-US" altLang="ko-KR" dirty="0"/>
              <a:t>Triton binding energy, Triton beta decay.</a:t>
            </a:r>
          </a:p>
          <a:p>
            <a:r>
              <a:rPr lang="en-US" altLang="ko-KR" dirty="0"/>
              <a:t>Scattering phase shifts on the Lattice: Wall method.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95766"/>
            <a:ext cx="7924800" cy="259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07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000"/>
            <a:ext cx="8076396" cy="5790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7323" y="6324600"/>
            <a:ext cx="6170279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Determine LECs by fitting phase shifts of N-N scattering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474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48" y="1981200"/>
            <a:ext cx="862570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43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Has been successfully applied to </a:t>
            </a:r>
          </a:p>
          <a:p>
            <a:pPr lvl="1"/>
            <a:r>
              <a:rPr lang="en-US" altLang="ko-KR" dirty="0"/>
              <a:t>Nuclear matter, Cold atom, dilute fermion system</a:t>
            </a:r>
          </a:p>
          <a:p>
            <a:pPr lvl="1"/>
            <a:r>
              <a:rPr lang="en-US" altLang="ko-KR" dirty="0"/>
              <a:t>Finite nuclei (A&lt;=50) </a:t>
            </a:r>
          </a:p>
          <a:p>
            <a:pPr lvl="1"/>
            <a:r>
              <a:rPr lang="en-US" altLang="ko-KR" dirty="0"/>
              <a:t>First ab-initio calculation of Hoyle state</a:t>
            </a:r>
          </a:p>
          <a:p>
            <a:pPr lvl="1"/>
            <a:r>
              <a:rPr lang="en-US" altLang="ko-KR" dirty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and </a:t>
            </a:r>
            <a:r>
              <a:rPr lang="en-US" altLang="ko-KR" baseline="30000" dirty="0"/>
              <a:t>16</a:t>
            </a:r>
            <a:r>
              <a:rPr lang="en-US" altLang="ko-KR" dirty="0"/>
              <a:t>O</a:t>
            </a:r>
          </a:p>
          <a:p>
            <a:pPr lvl="1"/>
            <a:r>
              <a:rPr lang="en-US" altLang="ko-KR" dirty="0"/>
              <a:t>NN scattering, N-D scattering</a:t>
            </a:r>
          </a:p>
          <a:p>
            <a:pPr lvl="1"/>
            <a:r>
              <a:rPr lang="en-US" altLang="ko-KR" dirty="0"/>
              <a:t>Alpha-alpha scattering</a:t>
            </a:r>
          </a:p>
          <a:p>
            <a:pPr lvl="1"/>
            <a:r>
              <a:rPr lang="en-US" altLang="ko-KR" dirty="0"/>
              <a:t>radiative capture, fusion </a:t>
            </a:r>
          </a:p>
          <a:p>
            <a:pPr lvl="1"/>
            <a:r>
              <a:rPr lang="en-US" altLang="ko-KR" dirty="0"/>
              <a:t>Etc.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79" y="2872469"/>
            <a:ext cx="1773316" cy="20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926522"/>
            <a:ext cx="3038475" cy="4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1" y="2477442"/>
            <a:ext cx="2076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The first ab-initio calculation of </a:t>
            </a:r>
          </a:p>
          <a:p>
            <a:r>
              <a:rPr lang="en-US" altLang="ko-KR" sz="1100" dirty="0"/>
              <a:t>Hoyle state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04173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5244" y="4868863"/>
            <a:ext cx="250435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Only Four parameters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741" y="4632204"/>
            <a:ext cx="6878010" cy="2010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5298" y="1828800"/>
            <a:ext cx="3528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Minimal nuclear interaction</a:t>
            </a:r>
          </a:p>
          <a:p>
            <a:r>
              <a:rPr lang="en-US" altLang="ko-KR" sz="1600" dirty="0"/>
              <a:t>Which reproduce  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Light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medium mass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neutron matter </a:t>
            </a:r>
          </a:p>
          <a:p>
            <a:r>
              <a:rPr lang="en-US" altLang="ko-KR" sz="1600" dirty="0"/>
              <a:t>simultaneously up to few percent error in binding energy and charge radius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4814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" y="1546219"/>
            <a:ext cx="5497300" cy="34137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 we improve the agreement by </a:t>
            </a:r>
          </a:p>
          <a:p>
            <a:r>
              <a:rPr lang="en-US" altLang="ko-KR" dirty="0"/>
              <a:t>Including higher order corrections?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4" y="1671782"/>
            <a:ext cx="3772477" cy="27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3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BE/A from WFM up to N3LO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65" y="1694822"/>
            <a:ext cx="7438736" cy="38125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Charge Radius in WFM </a:t>
            </a:r>
            <a:r>
              <a:rPr lang="en-US" altLang="ko-KR" dirty="0" err="1"/>
              <a:t>upto</a:t>
            </a:r>
            <a:r>
              <a:rPr lang="en-US" altLang="ko-KR" dirty="0"/>
              <a:t> N3LO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5" y="1705842"/>
            <a:ext cx="8465358" cy="43212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411125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457201"/>
            <a:ext cx="8241145" cy="6060411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8382000" y="2895600"/>
            <a:ext cx="457200" cy="32766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19114" y="4268927"/>
            <a:ext cx="72968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Ab initio</a:t>
            </a:r>
          </a:p>
          <a:p>
            <a:r>
              <a:rPr lang="en-US" altLang="ko-KR" sz="1200" dirty="0"/>
              <a:t>Nuclear</a:t>
            </a:r>
          </a:p>
          <a:p>
            <a:r>
              <a:rPr lang="en-US" altLang="ko-KR" sz="1200" dirty="0"/>
              <a:t>Theory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294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Nuclear/Neutron Matter in WFM (N3LO)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2" y="1784668"/>
            <a:ext cx="5227074" cy="44274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54618" y="1948873"/>
            <a:ext cx="2846532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Neutron matter: </a:t>
            </a:r>
          </a:p>
          <a:p>
            <a:r>
              <a:rPr lang="en-US" altLang="ko-KR" dirty="0"/>
              <a:t>A=4~80</a:t>
            </a:r>
          </a:p>
          <a:p>
            <a:r>
              <a:rPr lang="en-US" altLang="ko-KR" dirty="0"/>
              <a:t>box size 6.6 ~ 13.2  fm. </a:t>
            </a:r>
          </a:p>
          <a:p>
            <a:endParaRPr lang="en-US" altLang="ko-KR" dirty="0"/>
          </a:p>
          <a:p>
            <a:r>
              <a:rPr lang="en-US" altLang="ko-KR" dirty="0"/>
              <a:t>Nuclear matter:</a:t>
            </a:r>
          </a:p>
          <a:p>
            <a:r>
              <a:rPr lang="en-US" altLang="ko-KR" dirty="0"/>
              <a:t>A=4 ~ 160</a:t>
            </a:r>
          </a:p>
          <a:p>
            <a:r>
              <a:rPr lang="en-US" altLang="ko-KR" dirty="0"/>
              <a:t>Box size 7.92~9.24 fm.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994957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isotopes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70" y="1880324"/>
            <a:ext cx="7170970" cy="385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43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Wave function matching method seems to be promising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New method to improve the N3LO calculation of NLEFT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Preliminary study shows promising results for wide range of observables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NN scattering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Binding energy (from 3H to 40Ca)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Symmetric Nuclear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Neutron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Dripline of Oxygen isotope.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Carbon excited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Further investigation on the finite volume effects is on-going.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Also, Carbon isotopes, odd Oxygen isotopes, Cluster structure, excited states will be studied.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81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Ab-initio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0" y="1600200"/>
            <a:ext cx="4114800" cy="48652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i="1" dirty="0"/>
              <a:t>Ab-initio</a:t>
            </a:r>
            <a:r>
              <a:rPr lang="en-US" altLang="ko-KR" dirty="0"/>
              <a:t> can mean many different things. </a:t>
            </a:r>
          </a:p>
          <a:p>
            <a:r>
              <a:rPr lang="en-US" altLang="ko-KR" i="1" dirty="0"/>
              <a:t>ab-initio</a:t>
            </a:r>
            <a:r>
              <a:rPr lang="en-US" altLang="ko-KR" dirty="0"/>
              <a:t> Nuclear Physics</a:t>
            </a:r>
          </a:p>
          <a:p>
            <a:pPr lvl="1"/>
            <a:r>
              <a:rPr lang="en-US" altLang="ko-KR" dirty="0"/>
              <a:t>(1) nucleon degrees of freedom</a:t>
            </a:r>
          </a:p>
          <a:p>
            <a:pPr lvl="1"/>
            <a:r>
              <a:rPr lang="en-US" altLang="ko-KR" dirty="0"/>
              <a:t>(2) nucleon-nucleon interaction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Goal: predict </a:t>
            </a:r>
            <a:r>
              <a:rPr lang="en-US" altLang="ko-KR" dirty="0">
                <a:solidFill>
                  <a:srgbClr val="FF0000"/>
                </a:solidFill>
              </a:rPr>
              <a:t>wide range(structure, reaction, nuclear matter)</a:t>
            </a:r>
            <a:r>
              <a:rPr lang="en-US" altLang="ko-KR" dirty="0"/>
              <a:t> of nuclear phenomena (</a:t>
            </a:r>
            <a:r>
              <a:rPr lang="en-US" altLang="ko-KR" dirty="0">
                <a:solidFill>
                  <a:srgbClr val="FF0000"/>
                </a:solidFill>
              </a:rPr>
              <a:t>without parameter fitting, model assumption</a:t>
            </a:r>
            <a:r>
              <a:rPr lang="en-US" altLang="ko-KR" dirty="0"/>
              <a:t>) from </a:t>
            </a:r>
            <a:r>
              <a:rPr lang="en-US" altLang="ko-KR" dirty="0">
                <a:solidFill>
                  <a:srgbClr val="FF0000"/>
                </a:solidFill>
              </a:rPr>
              <a:t>nuclear interaction (for 2-body,3-body, many-body, based on QCD)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11746"/>
            <a:ext cx="4114800" cy="38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 initio many-body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(ab initio) Nuclear physics is challenging.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Nuclear many body problem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Requires Non-perturbative method.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Ab-initio nuclear many body methods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Greens function Monte Carlo(GFMC)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No-core shell model(NCSM)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Coupled Cluster (CC)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IM-SRG, VS-SRG 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Nuclear Lattice Effective Field Theory(NLEFT)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And more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With recent progress in ab-initio methods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Binding energies for wide range of nuclei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Some reaction calculation for light nuclei.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4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 of 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12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1726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" y="5417994"/>
            <a:ext cx="3920490" cy="10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58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790" y="1592263"/>
            <a:ext cx="4865909" cy="48847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We need to introduce a lattice scale in space and time:</a:t>
            </a:r>
          </a:p>
          <a:p>
            <a:r>
              <a:rPr lang="en-US" altLang="ko-KR" sz="2000" dirty="0"/>
              <a:t>momentum space cutoff ~ 150 MeV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lattice size a= 1.316 </a:t>
            </a:r>
            <a:r>
              <a:rPr lang="en-US" altLang="ko-KR" sz="2000" dirty="0" err="1"/>
              <a:t>fm</a:t>
            </a:r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Time cutoff ~ 1000 MeV </a:t>
            </a:r>
          </a:p>
          <a:p>
            <a:r>
              <a:rPr lang="en-US" altLang="ko-KR" sz="2000" dirty="0"/>
              <a:t>We need to determine coefficients of interaction for the lattice size. (regularization scale.) </a:t>
            </a:r>
          </a:p>
          <a:p>
            <a:r>
              <a:rPr lang="en-US" altLang="ko-KR" sz="2000" dirty="0"/>
              <a:t>Two-body interaction coefficients can be determined from phase shifts of np scattering.  </a:t>
            </a:r>
          </a:p>
          <a:p>
            <a:r>
              <a:rPr lang="en-US" altLang="ko-KR" sz="2000" dirty="0"/>
              <a:t>Three-body interaction can be fixed from binding energy of A&gt;=3. 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4" y="2438400"/>
            <a:ext cx="4183876" cy="30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1265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20399</TotalTime>
  <Words>1197</Words>
  <Application>Microsoft Office PowerPoint</Application>
  <PresentationFormat>A4 용지(210x297mm)</PresentationFormat>
  <Paragraphs>171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맑은 고딕</vt:lpstr>
      <vt:lpstr>Arial</vt:lpstr>
      <vt:lpstr>Calibri</vt:lpstr>
      <vt:lpstr>Calibri Light</vt:lpstr>
      <vt:lpstr>Wingdings</vt:lpstr>
      <vt:lpstr>Office 테마</vt:lpstr>
      <vt:lpstr>1_Clarity</vt:lpstr>
      <vt:lpstr>5_Clarity</vt:lpstr>
      <vt:lpstr>PowerPoint 프레젠테이션</vt:lpstr>
      <vt:lpstr>Nuclear Lattice Effective Field Theory Collaboration</vt:lpstr>
      <vt:lpstr>PowerPoint 프레젠테이션</vt:lpstr>
      <vt:lpstr>Ab-initio method</vt:lpstr>
      <vt:lpstr>Ab initio many-body</vt:lpstr>
      <vt:lpstr>Nuclear Lattice Effective Field Theory</vt:lpstr>
      <vt:lpstr>Path integral</vt:lpstr>
      <vt:lpstr>Chiral Effective Field Theory</vt:lpstr>
      <vt:lpstr>Lattice Hamiltonian</vt:lpstr>
      <vt:lpstr>lattice formulations</vt:lpstr>
      <vt:lpstr>Simplest 1-body problem on lattice</vt:lpstr>
      <vt:lpstr>Simplest 1-body problem on lattice</vt:lpstr>
      <vt:lpstr>Simplest 1-body problem on lattice</vt:lpstr>
      <vt:lpstr>Simplest 1-body problem on lattice</vt:lpstr>
      <vt:lpstr>Simplest 1-body problem on lattice</vt:lpstr>
      <vt:lpstr>2-body problem on lattice</vt:lpstr>
      <vt:lpstr>Auxiliary Field Monte Carlo </vt:lpstr>
      <vt:lpstr>PowerPoint 프레젠테이션</vt:lpstr>
      <vt:lpstr>Hamiltonian in auxiliary field lattice</vt:lpstr>
      <vt:lpstr>Fermion amplitude</vt:lpstr>
      <vt:lpstr>PowerPoint 프레젠테이션</vt:lpstr>
      <vt:lpstr>Low energy constants in lattice EFT</vt:lpstr>
      <vt:lpstr>PowerPoint 프레젠테이션</vt:lpstr>
      <vt:lpstr>PowerPoint 프레젠테이션</vt:lpstr>
      <vt:lpstr>Applications of NLEFT</vt:lpstr>
      <vt:lpstr>PowerPoint 프레젠테이션</vt:lpstr>
      <vt:lpstr>PowerPoint 프레젠테이션</vt:lpstr>
      <vt:lpstr>BE/A from WFM up to N3LO</vt:lpstr>
      <vt:lpstr>Charge Radius in WFM upto N3LO</vt:lpstr>
      <vt:lpstr>Nuclear/Neutron Matter in WFM (N3LO)</vt:lpstr>
      <vt:lpstr>Carbon isotopes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송 영호</cp:lastModifiedBy>
  <cp:revision>1173</cp:revision>
  <cp:lastPrinted>2018-09-03T05:45:20Z</cp:lastPrinted>
  <dcterms:created xsi:type="dcterms:W3CDTF">2016-03-06T10:47:04Z</dcterms:created>
  <dcterms:modified xsi:type="dcterms:W3CDTF">2023-06-12T06:07:47Z</dcterms:modified>
</cp:coreProperties>
</file>