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310" r:id="rId4"/>
    <p:sldId id="319" r:id="rId5"/>
    <p:sldId id="320" r:id="rId6"/>
    <p:sldId id="331" r:id="rId7"/>
    <p:sldId id="321" r:id="rId8"/>
    <p:sldId id="330" r:id="rId9"/>
    <p:sldId id="309" r:id="rId10"/>
    <p:sldId id="311" r:id="rId11"/>
    <p:sldId id="314" r:id="rId12"/>
    <p:sldId id="316" r:id="rId13"/>
    <p:sldId id="315" r:id="rId14"/>
    <p:sldId id="317" r:id="rId15"/>
    <p:sldId id="318" r:id="rId16"/>
    <p:sldId id="333" r:id="rId17"/>
    <p:sldId id="322" r:id="rId18"/>
    <p:sldId id="323" r:id="rId19"/>
    <p:sldId id="334" r:id="rId20"/>
    <p:sldId id="324" r:id="rId21"/>
    <p:sldId id="294" r:id="rId22"/>
    <p:sldId id="325" r:id="rId23"/>
    <p:sldId id="326" r:id="rId24"/>
    <p:sldId id="327" r:id="rId25"/>
    <p:sldId id="298" r:id="rId26"/>
    <p:sldId id="335" r:id="rId27"/>
    <p:sldId id="328" r:id="rId28"/>
    <p:sldId id="332" r:id="rId29"/>
    <p:sldId id="30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4674"/>
  </p:normalViewPr>
  <p:slideViewPr>
    <p:cSldViewPr>
      <p:cViewPr varScale="1">
        <p:scale>
          <a:sx n="98" d="100"/>
          <a:sy n="98" d="100"/>
        </p:scale>
        <p:origin x="6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F792-F1C3-4C8C-AF1D-E27D49F58C78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B3058-666D-40DC-890A-C1EB2C30C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tags" Target="../tags/tag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6.xml"/><Relationship Id="rId10" Type="http://schemas.openxmlformats.org/officeDocument/2006/relationships/image" Target="../media/image38.png"/><Relationship Id="rId4" Type="http://schemas.openxmlformats.org/officeDocument/2006/relationships/tags" Target="../tags/tag5.xml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hsong@ibs.re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phacentaury-github/ReactionG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1340768"/>
            <a:ext cx="7056784" cy="25488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Development of new Graphic User Interface program for nuclear </a:t>
            </a:r>
            <a:r>
              <a:rPr lang="en-US" altLang="ko-KR" dirty="0" smtClean="0"/>
              <a:t>reaction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Y.-H. Song(RISP,IBS)</a:t>
            </a:r>
          </a:p>
          <a:p>
            <a:r>
              <a:rPr lang="en-US" altLang="ko-KR" dirty="0" smtClean="0"/>
              <a:t>2020.Nov.05  KPS meeting(online)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5668166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156176" y="836712"/>
            <a:ext cx="1872208" cy="144016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kinematics</a:t>
            </a:r>
          </a:p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9" y="4869160"/>
            <a:ext cx="5344271" cy="1009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6165304"/>
            <a:ext cx="2886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44291"/>
            <a:ext cx="5944430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1" y="3601344"/>
            <a:ext cx="6487430" cy="9145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7" y="5010714"/>
            <a:ext cx="7792537" cy="139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56" y="2529896"/>
            <a:ext cx="2314898" cy="47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3" y="4513218"/>
            <a:ext cx="333421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4" y="2964696"/>
            <a:ext cx="756390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1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0" y="2708920"/>
            <a:ext cx="821169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4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7128792" cy="61003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568" y="2420888"/>
            <a:ext cx="41764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04248" y="148478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59832" y="566124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4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6049"/>
            <a:ext cx="4782217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5508104" y="1636089"/>
            <a:ext cx="2880320" cy="72008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Global OMP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2967334"/>
            <a:ext cx="322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optical potential parameters</a:t>
            </a:r>
          </a:p>
          <a:p>
            <a:r>
              <a:rPr lang="en-US" altLang="ko-KR" dirty="0" smtClean="0"/>
              <a:t>from RIPL-3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p,n</a:t>
            </a:r>
            <a:r>
              <a:rPr lang="en-US" altLang="ko-KR" dirty="0" smtClean="0">
                <a:solidFill>
                  <a:srgbClr val="FF0000"/>
                </a:solidFill>
              </a:rPr>
              <a:t>, 2H, 3H, 4He projectiles)</a:t>
            </a:r>
          </a:p>
        </p:txBody>
      </p:sp>
    </p:spTree>
    <p:extLst>
      <p:ext uri="{BB962C8B-B14F-4D97-AF65-F5344CB8AC3E}">
        <p14:creationId xmlns:p14="http://schemas.microsoft.com/office/powerpoint/2010/main" val="317756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3554"/>
            <a:ext cx="5949113" cy="5790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2200" y="1772816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Various potential shapes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49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6306154" cy="412633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876256" y="10923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Folding V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445224"/>
            <a:ext cx="551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density profile from HFB-14 results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/>
              <a:t>(From RIPL-3)</a:t>
            </a:r>
          </a:p>
          <a:p>
            <a:r>
              <a:rPr lang="en-US" altLang="ko-KR" dirty="0" smtClean="0"/>
              <a:t>Or User </a:t>
            </a:r>
            <a:r>
              <a:rPr lang="en-US" altLang="ko-KR" dirty="0" smtClean="0"/>
              <a:t>input of density profile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45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91" y="3919214"/>
            <a:ext cx="5131385" cy="287779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7308304" y="4476764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6"/>
            <a:ext cx="3951777" cy="38466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67744" y="1935914"/>
            <a:ext cx="864096" cy="19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429000"/>
            <a:ext cx="3984313" cy="3375711"/>
          </a:xfrm>
          <a:prstGeom prst="rect">
            <a:avLst/>
          </a:prstGeom>
        </p:spPr>
      </p:pic>
      <p:sp>
        <p:nvSpPr>
          <p:cNvPr id="5" name="왼쪽 화살표 설명선 4"/>
          <p:cNvSpPr/>
          <p:nvPr/>
        </p:nvSpPr>
        <p:spPr>
          <a:xfrm>
            <a:off x="6732240" y="42210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Fit</a:t>
            </a:r>
          </a:p>
          <a:p>
            <a:pPr algn="ctr"/>
            <a:r>
              <a:rPr lang="en-US" altLang="ko-KR" dirty="0" smtClean="0"/>
              <a:t>Elastic </a:t>
            </a:r>
          </a:p>
          <a:p>
            <a:pPr algn="ctr"/>
            <a:r>
              <a:rPr lang="en-US" altLang="ko-KR" dirty="0" smtClean="0"/>
              <a:t>OMP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1" y="0"/>
            <a:ext cx="3531883" cy="3437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15816" y="1718975"/>
            <a:ext cx="720080" cy="197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There are many direct nuclear reaction codes available(DWUCK, ECIS, FRESCO, TWOFNR, …) </a:t>
            </a:r>
          </a:p>
          <a:p>
            <a:r>
              <a:rPr lang="en-US" altLang="ko-KR" dirty="0" smtClean="0"/>
              <a:t>Most of them are written in Fortran and require specific input file format </a:t>
            </a:r>
          </a:p>
          <a:p>
            <a:r>
              <a:rPr lang="en-US" altLang="ko-KR" dirty="0" smtClean="0"/>
              <a:t>Usually they are not easy for beginner to use</a:t>
            </a:r>
            <a:endParaRPr lang="en-US" altLang="ko-KR" dirty="0"/>
          </a:p>
          <a:p>
            <a:r>
              <a:rPr lang="en-US" altLang="ko-KR" dirty="0" smtClean="0"/>
              <a:t>Usually they need separate plotting tools</a:t>
            </a:r>
          </a:p>
          <a:p>
            <a:r>
              <a:rPr lang="en-US" altLang="ko-KR" dirty="0" smtClean="0"/>
              <a:t>The aim of the new GUI is to make it easy and intuitive to do a simple nuclear reaction calculation.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(DWBA calculation)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51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093296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the moment</a:t>
            </a:r>
            <a:r>
              <a:rPr lang="en-US" altLang="ko-KR" dirty="0" smtClean="0">
                <a:solidFill>
                  <a:srgbClr val="FF0000"/>
                </a:solidFill>
              </a:rPr>
              <a:t>, no automatic update </a:t>
            </a:r>
            <a:r>
              <a:rPr lang="en-US" altLang="ko-KR" dirty="0" smtClean="0"/>
              <a:t>of parameter after fitting available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" y="332656"/>
            <a:ext cx="6425598" cy="54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8955" y="2133849"/>
            <a:ext cx="357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: spin of nuclei</a:t>
            </a:r>
          </a:p>
          <a:p>
            <a:r>
              <a:rPr lang="en-US" altLang="ko-KR" dirty="0" smtClean="0"/>
              <a:t>K: </a:t>
            </a:r>
            <a:r>
              <a:rPr lang="en-US" altLang="ko-KR" dirty="0" err="1" smtClean="0"/>
              <a:t>bandhead</a:t>
            </a:r>
            <a:r>
              <a:rPr lang="en-US" altLang="ko-KR" dirty="0" smtClean="0"/>
              <a:t> , </a:t>
            </a:r>
          </a:p>
          <a:p>
            <a:r>
              <a:rPr lang="en-US" altLang="ko-KR" dirty="0" smtClean="0"/>
              <a:t>Spin projection  at body-fixed frame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916832"/>
            <a:ext cx="3134368" cy="1377444"/>
            <a:chOff x="6766224" y="3140968"/>
            <a:chExt cx="3134368" cy="1377444"/>
          </a:xfrm>
        </p:grpSpPr>
        <p:sp>
          <p:nvSpPr>
            <p:cNvPr id="3" name="타원 2"/>
            <p:cNvSpPr/>
            <p:nvPr/>
          </p:nvSpPr>
          <p:spPr>
            <a:xfrm>
              <a:off x="6766224" y="3645024"/>
              <a:ext cx="1550192" cy="864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41320" y="4077072"/>
              <a:ext cx="130426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541320" y="3140968"/>
              <a:ext cx="0" cy="93610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7541320" y="3429000"/>
              <a:ext cx="652132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541320" y="4077072"/>
              <a:ext cx="61323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44408" y="321297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344" y="40770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K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72610" y="4149080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Symmetry axis</a:t>
              </a:r>
              <a:endParaRPr lang="ko-KR" altLang="en-US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" y="3942959"/>
            <a:ext cx="4105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7100" y="358291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Nucleus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666" y="4660469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z’-axis, R0(1+beta)</a:t>
            </a:r>
            <a:endParaRPr lang="ko-KR" altLang="en-US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87" y="4643705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0" y="5187286"/>
            <a:ext cx="447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39579" y="471867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potential </a:t>
            </a:r>
            <a:endParaRPr lang="ko-KR" altLang="en-US" dirty="0"/>
          </a:p>
        </p:txBody>
      </p:sp>
      <p:grpSp>
        <p:nvGrpSpPr>
          <p:cNvPr id="10249" name="그룹 10248"/>
          <p:cNvGrpSpPr/>
          <p:nvPr/>
        </p:nvGrpSpPr>
        <p:grpSpPr>
          <a:xfrm>
            <a:off x="5010479" y="5085184"/>
            <a:ext cx="4026017" cy="1728192"/>
            <a:chOff x="5010479" y="5085184"/>
            <a:chExt cx="4026017" cy="1728192"/>
          </a:xfrm>
        </p:grpSpPr>
        <p:sp>
          <p:nvSpPr>
            <p:cNvPr id="30" name="Овал 14"/>
            <p:cNvSpPr/>
            <p:nvPr/>
          </p:nvSpPr>
          <p:spPr>
            <a:xfrm>
              <a:off x="5010479" y="5378775"/>
              <a:ext cx="600860" cy="57157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sp>
          <p:nvSpPr>
            <p:cNvPr id="31" name="Овал 15"/>
            <p:cNvSpPr/>
            <p:nvPr/>
          </p:nvSpPr>
          <p:spPr>
            <a:xfrm rot="1983552">
              <a:off x="7832248" y="5450283"/>
              <a:ext cx="92869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310909" y="5664561"/>
              <a:ext cx="2985686" cy="428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0" name="직선 연결선 10239"/>
            <p:cNvCxnSpPr/>
            <p:nvPr/>
          </p:nvCxnSpPr>
          <p:spPr>
            <a:xfrm flipH="1">
              <a:off x="7740352" y="5085184"/>
              <a:ext cx="1296144" cy="17281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5" name="직선 연결선 10244"/>
            <p:cNvCxnSpPr/>
            <p:nvPr/>
          </p:nvCxnSpPr>
          <p:spPr>
            <a:xfrm flipH="1" flipV="1">
              <a:off x="7668344" y="5664561"/>
              <a:ext cx="1296144" cy="86078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8" name="TextBox 10247"/>
          <p:cNvSpPr txBox="1"/>
          <p:nvPr/>
        </p:nvSpPr>
        <p:spPr>
          <a:xfrm>
            <a:off x="6228184" y="5867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1" y="6215075"/>
            <a:ext cx="1936993" cy="4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663848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5872507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2240" y="980728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Deformation length</a:t>
            </a:r>
          </a:p>
          <a:p>
            <a:r>
              <a:rPr lang="en-US" altLang="ko-KR" dirty="0" smtClean="0"/>
              <a:t>Is calculated </a:t>
            </a:r>
          </a:p>
          <a:p>
            <a:r>
              <a:rPr lang="en-US" altLang="ko-KR" dirty="0" smtClean="0"/>
              <a:t>With r0=1.2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60848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25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0172"/>
            <a:ext cx="5723804" cy="615765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35896" y="1772816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6056" y="198884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4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147" y="1628800"/>
            <a:ext cx="3111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the stripping reaction, </a:t>
            </a:r>
          </a:p>
          <a:p>
            <a:endParaRPr lang="en-US" altLang="ko-KR" dirty="0"/>
          </a:p>
          <a:p>
            <a:r>
              <a:rPr lang="en-US" altLang="ko-KR" dirty="0" smtClean="0"/>
              <a:t>p(=</a:t>
            </a:r>
            <a:r>
              <a:rPr lang="en-US" altLang="ko-KR" dirty="0" err="1" smtClean="0"/>
              <a:t>c+n</a:t>
            </a:r>
            <a:r>
              <a:rPr lang="en-US" altLang="ko-KR" dirty="0" smtClean="0"/>
              <a:t>)+c’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c+t</a:t>
            </a:r>
            <a:r>
              <a:rPr lang="en-US" altLang="ko-KR" dirty="0" smtClean="0">
                <a:sym typeface="Wingdings" panose="05000000000000000000" pitchFamily="2" charset="2"/>
              </a:rPr>
              <a:t>(=</a:t>
            </a:r>
            <a:r>
              <a:rPr lang="en-US" altLang="ko-KR" dirty="0" err="1" smtClean="0">
                <a:sym typeface="Wingdings" panose="05000000000000000000" pitchFamily="2" charset="2"/>
              </a:rPr>
              <a:t>c’+n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TextBox 40"/>
          <p:cNvSpPr txBox="1"/>
          <p:nvPr/>
        </p:nvSpPr>
        <p:spPr>
          <a:xfrm>
            <a:off x="4882644" y="1628800"/>
            <a:ext cx="365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rearrangement, </a:t>
            </a:r>
          </a:p>
          <a:p>
            <a:r>
              <a:rPr lang="en-US" altLang="ko-KR" dirty="0" smtClean="0"/>
              <a:t>initial and final partition is different.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17" y="2514138"/>
            <a:ext cx="4511947" cy="96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09" y="3643766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98255" y="4752093"/>
            <a:ext cx="3915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need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Optical potential in entrance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/>
              <a:t>Optical potential in </a:t>
            </a:r>
            <a:r>
              <a:rPr lang="en-US" altLang="ko-KR" dirty="0" smtClean="0"/>
              <a:t>exit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Binding potential in entrance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Binding potential in exit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(optional) Core-Core potential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33554"/>
            <a:ext cx="5949113" cy="57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6808706" cy="57606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01174" y="3717032"/>
            <a:ext cx="21536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N, L, J of cluster state</a:t>
            </a:r>
          </a:p>
          <a:p>
            <a:endParaRPr lang="en-US" altLang="ko-KR" dirty="0"/>
          </a:p>
          <a:p>
            <a:r>
              <a:rPr lang="en-US" altLang="ko-KR" dirty="0" smtClean="0"/>
              <a:t>S.A. = spectroscopic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amplitude</a:t>
            </a:r>
          </a:p>
          <a:p>
            <a:endParaRPr lang="en-US" altLang="ko-KR" dirty="0"/>
          </a:p>
          <a:p>
            <a:r>
              <a:rPr lang="en-US" altLang="ko-KR" dirty="0" smtClean="0"/>
              <a:t>Post/prior 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59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5523000" cy="59416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3528" y="1556792"/>
            <a:ext cx="50405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3501008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84168" y="1166842"/>
            <a:ext cx="2450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Bound state </a:t>
            </a:r>
          </a:p>
          <a:p>
            <a:r>
              <a:rPr lang="en-US" altLang="ko-KR" dirty="0" smtClean="0"/>
              <a:t>Wave functions </a:t>
            </a:r>
          </a:p>
          <a:p>
            <a:r>
              <a:rPr lang="en-US" altLang="ko-KR" dirty="0" smtClean="0"/>
              <a:t>Are obtained in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Well-depth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Prescription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Always check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Parameters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 automatic </a:t>
            </a:r>
          </a:p>
          <a:p>
            <a:r>
              <a:rPr lang="en-US" altLang="ko-KR" dirty="0" smtClean="0"/>
              <a:t>Determination</a:t>
            </a:r>
          </a:p>
          <a:p>
            <a:r>
              <a:rPr lang="en-US" altLang="ko-KR" dirty="0" smtClean="0"/>
              <a:t>Of potential parameter</a:t>
            </a:r>
          </a:p>
          <a:p>
            <a:r>
              <a:rPr lang="en-US" altLang="ko-KR" dirty="0" smtClean="0"/>
              <a:t>Is Available.</a:t>
            </a:r>
          </a:p>
          <a:p>
            <a:endParaRPr lang="en-US" altLang="ko-KR" dirty="0"/>
          </a:p>
          <a:p>
            <a:r>
              <a:rPr lang="en-US" altLang="ko-KR" dirty="0" smtClean="0"/>
              <a:t>One can export</a:t>
            </a:r>
          </a:p>
          <a:p>
            <a:r>
              <a:rPr lang="en-US" altLang="ko-KR" dirty="0" smtClean="0"/>
              <a:t>The result of DWBA</a:t>
            </a:r>
          </a:p>
          <a:p>
            <a:r>
              <a:rPr lang="en-US" altLang="ko-KR" dirty="0" smtClean="0"/>
              <a:t>Calculation </a:t>
            </a:r>
            <a:r>
              <a:rPr lang="en-US" altLang="ko-KR" dirty="0"/>
              <a:t>as a file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94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Summary/Plan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Development of a simple GUI program for RAON Users to do reaction calculation. </a:t>
            </a:r>
          </a:p>
          <a:p>
            <a:r>
              <a:rPr lang="en-US" altLang="ko-KR" dirty="0" smtClean="0"/>
              <a:t>At the moment, it is aimed to do DWBA calculation for elastic , in-elastic, transfer reaction in a very simple structure model. </a:t>
            </a:r>
          </a:p>
          <a:p>
            <a:r>
              <a:rPr lang="en-US" altLang="ko-KR" dirty="0" smtClean="0"/>
              <a:t>Later, plan to add radiative capture, fusion reaction and coupled channel methods(also ADWA, CDCC). </a:t>
            </a:r>
          </a:p>
          <a:p>
            <a:r>
              <a:rPr lang="en-US" altLang="ko-KR" dirty="0" smtClean="0"/>
              <a:t>Also, trying to include several useful functions for the convenience of Users. (Larger collection of optical potential, frame conversion etc.)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58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GUI code is </a:t>
            </a:r>
            <a:r>
              <a:rPr lang="en-US" altLang="ko-KR" dirty="0" smtClean="0"/>
              <a:t>developed </a:t>
            </a:r>
            <a:r>
              <a:rPr lang="en-US" altLang="ko-KR" dirty="0" smtClean="0"/>
              <a:t>by </a:t>
            </a:r>
            <a:r>
              <a:rPr lang="en-US" altLang="ko-KR" dirty="0"/>
              <a:t>Y.-H. Song and I.J. Shin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Combines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 + Fresco + other utility codes</a:t>
            </a:r>
            <a:endParaRPr lang="en-US" altLang="ko-KR" dirty="0"/>
          </a:p>
          <a:p>
            <a:r>
              <a:rPr lang="en-US" altLang="ko-KR" dirty="0" smtClean="0"/>
              <a:t>Plan to improve the code to satisfy user’s needs.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en-US" altLang="ko-KR" dirty="0" smtClean="0">
                <a:hlinkClick r:id="rId2"/>
              </a:rPr>
              <a:t>yhsong@ibs.re.kr</a:t>
            </a:r>
            <a:r>
              <a:rPr lang="en-US" altLang="ko-KR" dirty="0" smtClean="0"/>
              <a:t> for suggestions, errors, troubles) </a:t>
            </a:r>
          </a:p>
        </p:txBody>
      </p:sp>
    </p:spTree>
    <p:extLst>
      <p:ext uri="{BB962C8B-B14F-4D97-AF65-F5344CB8AC3E}">
        <p14:creationId xmlns:p14="http://schemas.microsoft.com/office/powerpoint/2010/main" val="134664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hlinkClick r:id="rId2"/>
              </a:rPr>
              <a:t>Search </a:t>
            </a:r>
            <a:r>
              <a:rPr lang="en-US" altLang="ko-KR" sz="2400" dirty="0" smtClean="0">
                <a:hlinkClick r:id="rId2"/>
              </a:rPr>
              <a:t>“</a:t>
            </a:r>
            <a:r>
              <a:rPr lang="en-US" altLang="ko-KR" sz="2400" dirty="0" err="1" smtClean="0">
                <a:hlinkClick r:id="rId2"/>
              </a:rPr>
              <a:t>ReactionGUI</a:t>
            </a:r>
            <a:r>
              <a:rPr lang="en-US" altLang="ko-KR" sz="2400" dirty="0" smtClean="0">
                <a:hlinkClick r:id="rId2"/>
              </a:rPr>
              <a:t>” </a:t>
            </a:r>
            <a:r>
              <a:rPr lang="en-US" altLang="ko-KR" sz="2400" dirty="0" smtClean="0">
                <a:hlinkClick r:id="rId2"/>
              </a:rPr>
              <a:t>at GitHub</a:t>
            </a:r>
          </a:p>
          <a:p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</a:t>
            </a:r>
            <a:r>
              <a:rPr lang="en-US" altLang="ko-KR" sz="2400" dirty="0" smtClean="0">
                <a:hlinkClick r:id="rId2"/>
              </a:rPr>
              <a:t>github.com/alphacentaury-github/ReactionGUI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36912"/>
            <a:ext cx="7488832" cy="4108677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5580112" y="3704084"/>
            <a:ext cx="216024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140968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7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4" y="1600201"/>
            <a:ext cx="7987327" cy="40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770459" cy="44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6393"/>
            <a:ext cx="5784729" cy="5630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28184" y="443429"/>
            <a:ext cx="27476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File:</a:t>
            </a:r>
          </a:p>
          <a:p>
            <a:r>
              <a:rPr lang="en-US" altLang="ko-KR" dirty="0" smtClean="0"/>
              <a:t>Save/Load </a:t>
            </a:r>
          </a:p>
          <a:p>
            <a:r>
              <a:rPr lang="en-US" altLang="ko-KR" dirty="0" smtClean="0"/>
              <a:t>Input parameter </a:t>
            </a:r>
            <a:r>
              <a:rPr lang="en-US" altLang="ko-KR" dirty="0" smtClean="0"/>
              <a:t>values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Three tabs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Partition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Structure Model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Potentials/compute/plot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443429"/>
            <a:ext cx="1152128" cy="249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9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6048672" cy="58878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552" y="692696"/>
            <a:ext cx="151216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88224" y="332656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Configure:</a:t>
            </a:r>
          </a:p>
          <a:p>
            <a:r>
              <a:rPr lang="en-US" altLang="ko-KR" dirty="0"/>
              <a:t>Specify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executable file</a:t>
            </a:r>
          </a:p>
          <a:p>
            <a:r>
              <a:rPr lang="en-US" altLang="ko-KR" dirty="0"/>
              <a:t>Locations</a:t>
            </a:r>
          </a:p>
          <a:p>
            <a:r>
              <a:rPr lang="en-US" altLang="ko-KR" dirty="0"/>
              <a:t>(</a:t>
            </a:r>
            <a:r>
              <a:rPr lang="en-US" altLang="ko-KR" dirty="0" smtClean="0"/>
              <a:t>OS(</a:t>
            </a:r>
            <a:r>
              <a:rPr lang="en-US" altLang="ko-KR" dirty="0" err="1" smtClean="0"/>
              <a:t>osx,linux</a:t>
            </a:r>
            <a:r>
              <a:rPr lang="en-US" altLang="ko-KR" dirty="0" smtClean="0"/>
              <a:t>) </a:t>
            </a:r>
            <a:r>
              <a:rPr lang="en-US" altLang="ko-KR" dirty="0"/>
              <a:t>other than Windows)</a:t>
            </a:r>
          </a:p>
        </p:txBody>
      </p:sp>
    </p:spTree>
    <p:extLst>
      <p:ext uri="{BB962C8B-B14F-4D97-AF65-F5344CB8AC3E}">
        <p14:creationId xmlns:p14="http://schemas.microsoft.com/office/powerpoint/2010/main" val="134300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 화살표 설명선 6"/>
          <p:cNvSpPr/>
          <p:nvPr/>
        </p:nvSpPr>
        <p:spPr>
          <a:xfrm>
            <a:off x="6588224" y="141277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8" name="왼쪽 화살표 설명선 7"/>
          <p:cNvSpPr/>
          <p:nvPr/>
        </p:nvSpPr>
        <p:spPr>
          <a:xfrm>
            <a:off x="6732240" y="213285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9" name="왼쪽 화살표 설명선 8"/>
          <p:cNvSpPr/>
          <p:nvPr/>
        </p:nvSpPr>
        <p:spPr>
          <a:xfrm>
            <a:off x="6732240" y="2713567"/>
            <a:ext cx="1872208" cy="10801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Incident Energy/</a:t>
            </a:r>
          </a:p>
          <a:p>
            <a:pPr algn="ctr"/>
            <a:r>
              <a:rPr lang="en-US" altLang="ko-KR" dirty="0" smtClean="0"/>
              <a:t>Type of reaction</a:t>
            </a:r>
            <a:endParaRPr lang="ko-KR" altLang="en-US" dirty="0"/>
          </a:p>
        </p:txBody>
      </p:sp>
      <p:sp>
        <p:nvSpPr>
          <p:cNvPr id="10" name="왼쪽 화살표 설명선 9"/>
          <p:cNvSpPr/>
          <p:nvPr/>
        </p:nvSpPr>
        <p:spPr>
          <a:xfrm>
            <a:off x="6732240" y="5517232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kinematics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39729" y="362154"/>
            <a:ext cx="1452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Neutron : 1n</a:t>
            </a:r>
          </a:p>
          <a:p>
            <a:r>
              <a:rPr lang="en-US" altLang="ko-KR" dirty="0" smtClean="0"/>
              <a:t>Proton : 1H</a:t>
            </a:r>
          </a:p>
          <a:p>
            <a:r>
              <a:rPr lang="en-US" altLang="ko-KR" dirty="0" smtClean="0"/>
              <a:t>Deuteron : 2H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84" y="476672"/>
            <a:ext cx="6171040" cy="60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4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958"/>
  <p:tag name="ORIGINALWIDTH" val="1325.834"/>
  <p:tag name="LATEXADDIN" val="\documentclass{article}&#10;\usepackage{amsmath}&#10;\pagestyle{empty}&#10;\begin{document}&#10;&#10;\begin{equation}&#10;B(Ek\uparrow)=\left(\frac{3Z\beta_k R^k_0}{4\pi}\right)^2 \nonumber&#10;\end{equation}&#10;&#10;&#10;\end{document}"/>
  <p:tag name="IGUANATEXSIZE" val="20"/>
  <p:tag name="IGUANATEXCURSOR" val="1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4544</TotalTime>
  <Words>511</Words>
  <Application>Microsoft Office PowerPoint</Application>
  <PresentationFormat>화면 슬라이드 쇼(4:3)</PresentationFormat>
  <Paragraphs>120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HY얕은샘물M</vt:lpstr>
      <vt:lpstr>굴림</vt:lpstr>
      <vt:lpstr>맑은 고딕</vt:lpstr>
      <vt:lpstr>Calibri</vt:lpstr>
      <vt:lpstr>Tw Cen MT</vt:lpstr>
      <vt:lpstr>Wingdings</vt:lpstr>
      <vt:lpstr>Wingdings 2</vt:lpstr>
      <vt:lpstr>가을</vt:lpstr>
      <vt:lpstr>Development of new Graphic User Interface program for nuclear reaction</vt:lpstr>
      <vt:lpstr>Introduction</vt:lpstr>
      <vt:lpstr>Introduction</vt:lpstr>
      <vt:lpstr>Installation</vt:lpstr>
      <vt:lpstr>Installation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Elastic scattering: Optical model</vt:lpstr>
      <vt:lpstr>Elastic scattering: Optical model</vt:lpstr>
      <vt:lpstr>Elastic scattering: Optical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Inelastic scattering (Rotational Model)</vt:lpstr>
      <vt:lpstr>PowerPoint 프레젠테이션</vt:lpstr>
      <vt:lpstr>PowerPoint 프레젠테이션</vt:lpstr>
      <vt:lpstr>PowerPoint 프레젠테이션</vt:lpstr>
      <vt:lpstr>Transfer reaction</vt:lpstr>
      <vt:lpstr>PowerPoint 프레젠테이션</vt:lpstr>
      <vt:lpstr>PowerPoint 프레젠테이션</vt:lpstr>
      <vt:lpstr>PowerPoint 프레젠테이션</vt:lpstr>
      <vt:lpstr>Summary/Plan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Scattering Theory</dc:title>
  <dc:creator>Microsoft Corporation</dc:creator>
  <cp:lastModifiedBy>user</cp:lastModifiedBy>
  <cp:revision>185</cp:revision>
  <dcterms:created xsi:type="dcterms:W3CDTF">2006-10-05T04:04:58Z</dcterms:created>
  <dcterms:modified xsi:type="dcterms:W3CDTF">2020-11-03T01:28:21Z</dcterms:modified>
</cp:coreProperties>
</file>