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2" r:id="rId7"/>
    <p:sldId id="269" r:id="rId8"/>
    <p:sldId id="265" r:id="rId9"/>
    <p:sldId id="270" r:id="rId10"/>
    <p:sldId id="271" r:id="rId11"/>
    <p:sldId id="273" r:id="rId12"/>
    <p:sldId id="272" r:id="rId13"/>
    <p:sldId id="275" r:id="rId14"/>
    <p:sldId id="277" r:id="rId15"/>
    <p:sldId id="276" r:id="rId16"/>
    <p:sldId id="267" r:id="rId17"/>
    <p:sldId id="278" r:id="rId18"/>
    <p:sldId id="279" r:id="rId19"/>
    <p:sldId id="268" r:id="rId20"/>
    <p:sldId id="280" r:id="rId21"/>
  </p:sldIdLst>
  <p:sldSz cx="9144000" cy="5143500" type="screen16x9"/>
  <p:notesSz cx="6858000" cy="9144000"/>
  <p:embeddedFontLst>
    <p:embeddedFont>
      <p:font typeface="Lato" panose="020B0600000101010101" charset="-127"/>
      <p:regular r:id="rId23"/>
      <p:bold r:id="rId24"/>
      <p:italic r:id="rId25"/>
      <p:boldItalic r:id="rId26"/>
    </p:embeddedFont>
    <p:embeddedFont>
      <p:font typeface="Raleway" panose="020B0600000101010101" charset="0"/>
      <p:regular r:id="rId27"/>
      <p:bold r:id="rId28"/>
      <p:italic r:id="rId29"/>
      <p:boldItalic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02" y="2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c54ef6c4a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c54ef6c4a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5370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c54ef6c4a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c54ef6c4a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c54ef6c4a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c54ef6c4a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770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c54ef6c4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c54ef6c4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c54ef6c4a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c54ef6c4a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c54ef6c4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c54ef6c4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c54ef6c4a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c54ef6c4a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c54ef6c4a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c54ef6c4a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c54ef6c4a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c54ef6c4a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c54ef6c4a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c54ef6c4a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c54ef6c4a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c54ef6c4a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5389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자연어 처리 속 수학 원리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450" y="2433375"/>
            <a:ext cx="7688100" cy="10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dirty="0">
                <a:solidFill>
                  <a:schemeClr val="dk1"/>
                </a:solidFill>
              </a:rPr>
              <a:t>Bag of Words 모델을 이용한 </a:t>
            </a:r>
            <a:endParaRPr sz="5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5200" dirty="0">
                <a:solidFill>
                  <a:schemeClr val="dk1"/>
                </a:solidFill>
              </a:rPr>
              <a:t>백장미단 전단과 히틀러 </a:t>
            </a:r>
            <a:r>
              <a:rPr lang="en" sz="5200" dirty="0" smtClean="0">
                <a:solidFill>
                  <a:schemeClr val="dk1"/>
                </a:solidFill>
              </a:rPr>
              <a:t>연설문 </a:t>
            </a:r>
            <a:r>
              <a:rPr lang="ko-KR" altLang="en-US" sz="5200" dirty="0" smtClean="0">
                <a:solidFill>
                  <a:schemeClr val="dk1"/>
                </a:solidFill>
              </a:rPr>
              <a:t>분석</a:t>
            </a:r>
            <a:endParaRPr sz="5200" dirty="0">
              <a:solidFill>
                <a:schemeClr val="dk1"/>
              </a:solidFill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464100" y="38247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</a:rPr>
              <a:t>송지민</a:t>
            </a:r>
            <a:endParaRPr sz="5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단순 빈도수 분석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3738276" cy="2261100"/>
          </a:xfrm>
        </p:spPr>
        <p:txBody>
          <a:bodyPr/>
          <a:lstStyle/>
          <a:p>
            <a:r>
              <a:rPr lang="ko-KR" altLang="en-US" dirty="0" smtClean="0"/>
              <a:t>원문에 별도의 작업 없이 빈도수를 계산할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특별한 의미가 없는 단어들이 많이  등장함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800" y="757176"/>
            <a:ext cx="733527" cy="34390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3800" y="4234435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White Rose </a:t>
            </a:r>
            <a:r>
              <a:rPr lang="ko-KR" altLang="en-US" dirty="0" smtClean="0"/>
              <a:t>의</a:t>
            </a:r>
            <a:endParaRPr lang="en-US" altLang="ko-KR" dirty="0" smtClean="0"/>
          </a:p>
          <a:p>
            <a:r>
              <a:rPr lang="ko-KR" altLang="en-US" dirty="0" smtClean="0"/>
              <a:t>단어 빈도수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579" y="757175"/>
            <a:ext cx="781159" cy="34390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15001" y="4234434"/>
            <a:ext cx="1132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Hitler </a:t>
            </a:r>
            <a:r>
              <a:rPr lang="ko-KR" altLang="en-US" dirty="0" smtClean="0"/>
              <a:t>의</a:t>
            </a:r>
            <a:endParaRPr lang="en-US" altLang="ko-KR" dirty="0" smtClean="0"/>
          </a:p>
          <a:p>
            <a:r>
              <a:rPr lang="ko-KR" altLang="en-US" dirty="0" smtClean="0"/>
              <a:t>단어 빈도수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99911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단순 빈도수 분석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3738276" cy="2261100"/>
          </a:xfrm>
        </p:spPr>
        <p:txBody>
          <a:bodyPr/>
          <a:lstStyle/>
          <a:p>
            <a:r>
              <a:rPr lang="ko-KR" altLang="en-US" dirty="0" smtClean="0"/>
              <a:t>기본 전처리 이외에</a:t>
            </a:r>
            <a:r>
              <a:rPr lang="en-US" altLang="ko-KR" dirty="0" smtClean="0"/>
              <a:t>, NLTK</a:t>
            </a:r>
            <a:r>
              <a:rPr lang="ko-KR" altLang="en-US" dirty="0" smtClean="0"/>
              <a:t>를 이용하여 </a:t>
            </a:r>
            <a:r>
              <a:rPr lang="en-US" altLang="ko-KR" dirty="0" err="1" smtClean="0"/>
              <a:t>stopword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불필요한 문자 제거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어간 추출을 한 경우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3800" y="4234435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White Rose </a:t>
            </a:r>
            <a:r>
              <a:rPr lang="ko-KR" altLang="en-US" dirty="0" smtClean="0"/>
              <a:t>의</a:t>
            </a:r>
            <a:endParaRPr lang="en-US" altLang="ko-KR" dirty="0" smtClean="0"/>
          </a:p>
          <a:p>
            <a:r>
              <a:rPr lang="ko-KR" altLang="en-US" dirty="0" smtClean="0"/>
              <a:t>단어 빈도수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033675" y="4234434"/>
            <a:ext cx="1132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Hitler </a:t>
            </a:r>
            <a:r>
              <a:rPr lang="ko-KR" altLang="en-US" dirty="0" smtClean="0"/>
              <a:t>의</a:t>
            </a:r>
            <a:endParaRPr lang="en-US" altLang="ko-KR" dirty="0" smtClean="0"/>
          </a:p>
          <a:p>
            <a:r>
              <a:rPr lang="ko-KR" altLang="en-US" dirty="0" smtClean="0"/>
              <a:t>단어 빈도수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495" y="804955"/>
            <a:ext cx="1543265" cy="342947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795" y="795429"/>
            <a:ext cx="1533739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19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en-US" altLang="ko-KR" sz="2000" dirty="0"/>
              <a:t>TF-IDF(Term Frequency-Inverse Document Frequency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분석</a:t>
            </a:r>
            <a:endParaRPr lang="en-US" altLang="ko-KR" sz="200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단순 빈도수로는 각 단어의 상대적인 중요성을 알 수 없음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이를 보완하기 위해</a:t>
            </a:r>
            <a:r>
              <a:rPr lang="en-US" altLang="ko-KR" dirty="0" smtClean="0"/>
              <a:t>, TF-IDF </a:t>
            </a:r>
            <a:r>
              <a:rPr lang="ko-KR" altLang="en-US" dirty="0" smtClean="0"/>
              <a:t>값을 계산</a:t>
            </a:r>
            <a:r>
              <a:rPr lang="en-US" altLang="ko-KR" dirty="0" smtClean="0"/>
              <a:t>: </a:t>
            </a:r>
            <a:r>
              <a:rPr lang="ko-KR" altLang="en-US" dirty="0"/>
              <a:t>모든 문서에서 자주 등장하는 단어는 중요도가 낮다고 판단하며</a:t>
            </a:r>
            <a:r>
              <a:rPr lang="en-US" altLang="ko-KR" dirty="0"/>
              <a:t>, </a:t>
            </a:r>
            <a:r>
              <a:rPr lang="ko-KR" altLang="en-US" dirty="0"/>
              <a:t>특정 문서에서만 자주 등장하는 단어는 중요도가 높다고 </a:t>
            </a:r>
            <a:r>
              <a:rPr lang="ko-KR" altLang="en-US" dirty="0" smtClean="0"/>
              <a:t>판단하도록 빈도수에 중요도를 곱하는 것 </a:t>
            </a:r>
            <a:endParaRPr lang="en-US" altLang="ko-KR" dirty="0" smtClean="0"/>
          </a:p>
          <a:p>
            <a:r>
              <a:rPr lang="ko-KR" altLang="en-US" dirty="0" smtClean="0"/>
              <a:t>영어의 </a:t>
            </a:r>
            <a:r>
              <a:rPr lang="en-US" altLang="ko-KR" dirty="0" smtClean="0"/>
              <a:t>“the”, “is” </a:t>
            </a:r>
            <a:r>
              <a:rPr lang="ko-KR" altLang="en-US" dirty="0" smtClean="0"/>
              <a:t>등의 단어는 거의 모든 문서에 공통으로 등장할 것이므로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빈도수가 높지만 문서의 특성을 나타내기에는 적합하지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이렇게 많은 문서에서 </a:t>
            </a:r>
            <a:r>
              <a:rPr lang="ko-KR" altLang="en-US" dirty="0" err="1" smtClean="0"/>
              <a:t>공토으로</a:t>
            </a:r>
            <a:r>
              <a:rPr lang="ko-KR" altLang="en-US" dirty="0" smtClean="0"/>
              <a:t> 등장하는 단어의 경우에는 그 중요도가 낮아지도록 보정하는 것이 좋다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err="1" smtClean="0"/>
              <a:t>Sklearn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TfidfTransformer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이용</a:t>
            </a:r>
            <a:r>
              <a:rPr lang="en-US" altLang="ko-KR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70114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en-US" altLang="ko-KR" sz="2000" dirty="0"/>
              <a:t>TF-IDF(Term Frequency-Inverse Document Frequency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분석</a:t>
            </a:r>
            <a:endParaRPr lang="en-US" altLang="ko-KR" sz="200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>
          <a:xfrm>
            <a:off x="745026" y="2159082"/>
            <a:ext cx="7688700" cy="2261100"/>
          </a:xfrm>
        </p:spPr>
        <p:txBody>
          <a:bodyPr/>
          <a:lstStyle/>
          <a:p>
            <a:r>
              <a:rPr lang="ko-KR" altLang="en-US" dirty="0" smtClean="0"/>
              <a:t>예를 들어 </a:t>
            </a:r>
            <a:r>
              <a:rPr lang="en-US" altLang="ko-KR" dirty="0" smtClean="0"/>
              <a:t>n </a:t>
            </a:r>
            <a:r>
              <a:rPr lang="ko-KR" altLang="en-US" dirty="0" smtClean="0"/>
              <a:t>을 총 문서의 수</a:t>
            </a:r>
            <a:r>
              <a:rPr lang="en-US" altLang="ko-KR" dirty="0" smtClean="0"/>
              <a:t>, t(term) </a:t>
            </a:r>
            <a:r>
              <a:rPr lang="ko-KR" altLang="en-US" dirty="0" smtClean="0"/>
              <a:t>을 특정 단어라고 하자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TF (Term Frequency) : </a:t>
            </a:r>
            <a:r>
              <a:rPr lang="ko-KR" altLang="en-US" dirty="0" smtClean="0"/>
              <a:t>특정 문서에서 특정 단어의 등장 횟수 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DF (Document Frequency): </a:t>
            </a:r>
            <a:r>
              <a:rPr lang="ko-KR" altLang="en-US" dirty="0" smtClean="0"/>
              <a:t>특정 단어가 등장한 문서의 수</a:t>
            </a:r>
            <a:endParaRPr lang="en-US" altLang="ko-KR" dirty="0" smtClean="0"/>
          </a:p>
          <a:p>
            <a:r>
              <a:rPr lang="en-US" altLang="ko-KR" dirty="0" smtClean="0"/>
              <a:t>IDF (Inverse Document Frequency): 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(t)/n </a:t>
            </a:r>
            <a:r>
              <a:rPr lang="ko-KR" altLang="en-US" dirty="0" smtClean="0"/>
              <a:t>는 어떤 단어 </a:t>
            </a:r>
            <a:r>
              <a:rPr lang="en-US" altLang="ko-KR" dirty="0" smtClean="0"/>
              <a:t>t </a:t>
            </a:r>
            <a:r>
              <a:rPr lang="ko-KR" altLang="en-US" dirty="0" smtClean="0"/>
              <a:t>가 전체 문서 중에서 등장하는 횟수의 비율을 나타내므로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값 클수록 중요도가 작다고 생각할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그 역수인 </a:t>
            </a:r>
            <a:r>
              <a:rPr lang="en-US" altLang="ko-KR" dirty="0" smtClean="0"/>
              <a:t>n/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(t) </a:t>
            </a:r>
            <a:r>
              <a:rPr lang="ko-KR" altLang="en-US" dirty="0" smtClean="0"/>
              <a:t>가 우리가 원하는 중요도를 나타낼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(t)=0 </a:t>
            </a:r>
            <a:r>
              <a:rPr lang="ko-KR" altLang="en-US" dirty="0" smtClean="0"/>
              <a:t>인</a:t>
            </a:r>
            <a:r>
              <a:rPr lang="en-US" altLang="ko-KR" dirty="0"/>
              <a:t> </a:t>
            </a:r>
            <a:r>
              <a:rPr lang="ko-KR" altLang="en-US" dirty="0" smtClean="0"/>
              <a:t>경우나</a:t>
            </a:r>
            <a:r>
              <a:rPr lang="en-US" altLang="ko-KR" dirty="0" smtClean="0"/>
              <a:t>, n </a:t>
            </a:r>
            <a:r>
              <a:rPr lang="ko-KR" altLang="en-US" dirty="0" smtClean="0"/>
              <a:t>이 매우 큰 수일 경우를 고려하여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idf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 다음 식과 같이 정의 된다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r>
              <a:rPr lang="en-US" altLang="ko-KR" dirty="0" smtClean="0"/>
              <a:t>TF-IDF : </a:t>
            </a:r>
            <a:r>
              <a:rPr lang="ko-KR" altLang="en-US" dirty="0" smtClean="0"/>
              <a:t>각 문서와 단어에 대해 </a:t>
            </a:r>
            <a:r>
              <a:rPr lang="en-US" altLang="ko-KR" dirty="0" smtClean="0"/>
              <a:t>TF</a:t>
            </a:r>
            <a:r>
              <a:rPr lang="ko-KR" altLang="en-US" dirty="0" smtClean="0"/>
              <a:t>값과 </a:t>
            </a:r>
            <a:r>
              <a:rPr lang="en-US" altLang="ko-KR" dirty="0" smtClean="0"/>
              <a:t>IDF </a:t>
            </a:r>
            <a:r>
              <a:rPr lang="ko-KR" altLang="en-US" dirty="0" smtClean="0"/>
              <a:t>값을 곱한 것 </a:t>
            </a:r>
            <a:endParaRPr lang="en-US" altLang="ko-KR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1308472" y="4191940"/>
            <a:ext cx="6058454" cy="533474"/>
            <a:chOff x="1709863" y="4277147"/>
            <a:chExt cx="6058454" cy="53347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06524" y="4277147"/>
              <a:ext cx="1829055" cy="533474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9863" y="4286673"/>
              <a:ext cx="1562318" cy="52394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477641" y="4394758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또는</a:t>
              </a:r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20723" y="4389995"/>
              <a:ext cx="17475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(</a:t>
              </a:r>
              <a:r>
                <a:rPr lang="en-US" altLang="ko-KR" dirty="0" err="1" smtClean="0"/>
                <a:t>scikit</a:t>
              </a:r>
              <a:r>
                <a:rPr lang="en-US" altLang="ko-KR" dirty="0" smtClean="0"/>
                <a:t>-learn</a:t>
              </a:r>
              <a:r>
                <a:rPr lang="ko-KR" altLang="en-US" dirty="0" smtClean="0"/>
                <a:t>의 정의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83914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en-US" altLang="ko-KR" sz="2000" dirty="0"/>
              <a:t>TF-IDF(Term Frequency-Inverse Document Frequency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분석</a:t>
            </a:r>
            <a:endParaRPr lang="en-US" altLang="ko-KR" sz="200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>
          <a:xfrm>
            <a:off x="745026" y="2159082"/>
            <a:ext cx="7688700" cy="2261100"/>
          </a:xfrm>
        </p:spPr>
        <p:txBody>
          <a:bodyPr/>
          <a:lstStyle/>
          <a:p>
            <a:r>
              <a:rPr lang="en-US" altLang="ko-KR" dirty="0"/>
              <a:t>Cleaning </a:t>
            </a:r>
            <a:r>
              <a:rPr lang="ko-KR" altLang="en-US" dirty="0" err="1"/>
              <a:t>전처리를</a:t>
            </a:r>
            <a:r>
              <a:rPr lang="ko-KR" altLang="en-US" dirty="0"/>
              <a:t> 한 </a:t>
            </a:r>
            <a:r>
              <a:rPr lang="en-US" altLang="ko-KR" dirty="0" smtClean="0"/>
              <a:t>White Rose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 문서와 </a:t>
            </a:r>
            <a:r>
              <a:rPr lang="en-US" altLang="ko-KR" dirty="0" smtClean="0"/>
              <a:t>Hitler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 문서에 대한 </a:t>
            </a:r>
            <a:r>
              <a:rPr lang="en-US" altLang="ko-KR" dirty="0" smtClean="0"/>
              <a:t>TF-IDF </a:t>
            </a:r>
            <a:r>
              <a:rPr lang="ko-KR" altLang="en-US" dirty="0" smtClean="0"/>
              <a:t>표</a:t>
            </a:r>
            <a:r>
              <a:rPr lang="en-US" altLang="ko-KR" dirty="0" smtClean="0"/>
              <a:t> (</a:t>
            </a:r>
            <a:r>
              <a:rPr lang="ko-KR" altLang="en-US" dirty="0" smtClean="0"/>
              <a:t>행렬</a:t>
            </a:r>
            <a:r>
              <a:rPr lang="en-US" altLang="ko-KR" dirty="0" smtClean="0"/>
              <a:t>) 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250" y="3139663"/>
            <a:ext cx="3029373" cy="1086002"/>
          </a:xfrm>
          <a:prstGeom prst="rect">
            <a:avLst/>
          </a:prstGeom>
        </p:spPr>
      </p:pic>
      <p:sp>
        <p:nvSpPr>
          <p:cNvPr id="10" name="아래쪽 화살표 9"/>
          <p:cNvSpPr/>
          <p:nvPr/>
        </p:nvSpPr>
        <p:spPr>
          <a:xfrm>
            <a:off x="950675" y="3139662"/>
            <a:ext cx="950313" cy="1280519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문서번호</a:t>
            </a:r>
            <a:endParaRPr lang="ko-KR" altLang="en-US" dirty="0"/>
          </a:p>
        </p:txBody>
      </p:sp>
      <p:sp>
        <p:nvSpPr>
          <p:cNvPr id="11" name="오른쪽 화살표 10"/>
          <p:cNvSpPr/>
          <p:nvPr/>
        </p:nvSpPr>
        <p:spPr>
          <a:xfrm>
            <a:off x="2358189" y="2687053"/>
            <a:ext cx="2759243" cy="36094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단어 번호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73152" y="3260131"/>
            <a:ext cx="29674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총 문서의 수는 </a:t>
            </a:r>
            <a:r>
              <a:rPr lang="en-US" altLang="ko-KR" dirty="0" smtClean="0"/>
              <a:t>11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 smtClean="0"/>
              <a:t>총 단어의 수는 </a:t>
            </a:r>
            <a:r>
              <a:rPr lang="en-US" altLang="ko-KR" dirty="0" smtClean="0"/>
              <a:t>5623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en-US" altLang="ko-KR" dirty="0" smtClean="0"/>
              <a:t>*</a:t>
            </a:r>
            <a:r>
              <a:rPr lang="ko-KR" altLang="en-US" dirty="0" smtClean="0"/>
              <a:t>전처리 때문에 단어의 수가 작아짐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3281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en-US" altLang="ko-KR" sz="2000" dirty="0"/>
              <a:t>TF-IDF(Term Frequency-Inverse Document Frequency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응용</a:t>
            </a:r>
            <a:endParaRPr lang="en-US" altLang="ko-KR" sz="200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"/>
          </p:nvPr>
        </p:nvSpPr>
        <p:spPr>
          <a:xfrm>
            <a:off x="745026" y="2159082"/>
            <a:ext cx="7688700" cy="2261100"/>
          </a:xfrm>
        </p:spPr>
        <p:txBody>
          <a:bodyPr/>
          <a:lstStyle/>
          <a:p>
            <a:r>
              <a:rPr lang="en-US" altLang="ko-KR" dirty="0" smtClean="0"/>
              <a:t>TF-IDF </a:t>
            </a:r>
            <a:r>
              <a:rPr lang="ko-KR" altLang="en-US" dirty="0" smtClean="0"/>
              <a:t>를 이용하여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문서의 특성을 숫자들의 집합으로 표현이 가능하다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벡터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이렇게 만들어진 각 문서들의 벡터들 사이의 </a:t>
            </a:r>
            <a:r>
              <a:rPr lang="ko-KR" altLang="en-US" dirty="0" err="1" smtClean="0"/>
              <a:t>유사도를</a:t>
            </a:r>
            <a:r>
              <a:rPr lang="ko-KR" altLang="en-US" dirty="0" smtClean="0"/>
              <a:t> 계산하여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문서간</a:t>
            </a:r>
            <a:r>
              <a:rPr lang="ko-KR" altLang="en-US" dirty="0" smtClean="0"/>
              <a:t> 유사도 분석이 가능하다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 </a:t>
            </a:r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598" y="3131642"/>
            <a:ext cx="3029373" cy="108600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34716" y="3248525"/>
            <a:ext cx="3625516" cy="2015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4812632" y="3248525"/>
            <a:ext cx="360947" cy="2015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90147" y="3131642"/>
            <a:ext cx="31121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특정 문서의 특성을 나타내는 숫자 모임으로 해석</a:t>
            </a:r>
            <a:endParaRPr lang="en-US" altLang="ko-KR" dirty="0" smtClean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벡터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8490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벡터 유사도 계산 </a:t>
            </a:r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4985495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ko-KR" altLang="en-US" dirty="0" smtClean="0"/>
              <a:t>벡터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크기와 방향을 가진 양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여기서는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단어 공간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에서의 위치를 나타내는 숫자 모임으로 생각할 수 있음</a:t>
            </a:r>
            <a:r>
              <a:rPr lang="en-US" altLang="ko-KR" dirty="0" smtClean="0"/>
              <a:t>. </a:t>
            </a:r>
          </a:p>
          <a:p>
            <a:pPr marL="285750" indent="-285750">
              <a:spcAft>
                <a:spcPts val="1200"/>
              </a:spcAft>
            </a:pPr>
            <a:r>
              <a:rPr lang="ko-KR" altLang="en-US" dirty="0" smtClean="0"/>
              <a:t>예를 들어 </a:t>
            </a:r>
            <a:r>
              <a:rPr lang="en-US" altLang="ko-KR" dirty="0" smtClean="0"/>
              <a:t>A</a:t>
            </a:r>
            <a:r>
              <a:rPr lang="ko-KR" altLang="en-US" dirty="0" smtClean="0"/>
              <a:t>라는 벡터는 </a:t>
            </a:r>
            <a:r>
              <a:rPr lang="en-US" altLang="ko-KR" dirty="0" smtClean="0"/>
              <a:t>(A1,A2,A3…, AN) </a:t>
            </a:r>
            <a:r>
              <a:rPr lang="ko-KR" altLang="en-US" dirty="0" smtClean="0"/>
              <a:t>이라는 숫자들의 모임으로 생각할 수 있다</a:t>
            </a:r>
            <a:r>
              <a:rPr lang="en-US" altLang="ko-KR" dirty="0" smtClean="0"/>
              <a:t>. </a:t>
            </a:r>
          </a:p>
          <a:p>
            <a:pPr marL="285750" indent="-285750">
              <a:spcAft>
                <a:spcPts val="1200"/>
              </a:spcAft>
            </a:pPr>
            <a:r>
              <a:rPr lang="ko-KR" altLang="en-US" dirty="0" smtClean="0"/>
              <a:t>코사인 유사도</a:t>
            </a:r>
            <a:r>
              <a:rPr lang="en-US" altLang="ko-KR" dirty="0" smtClean="0"/>
              <a:t>: </a:t>
            </a:r>
            <a:r>
              <a:rPr lang="ko-KR" altLang="en-US" dirty="0" smtClean="0"/>
              <a:t>두 벡터의 방향의 유사도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또는 두 벡터의 </a:t>
            </a:r>
            <a:r>
              <a:rPr lang="ko-KR" altLang="en-US" dirty="0" err="1" smtClean="0"/>
              <a:t>사잇각의</a:t>
            </a:r>
            <a:r>
              <a:rPr lang="ko-KR" altLang="en-US" dirty="0" smtClean="0"/>
              <a:t> 크기를 이용하여 계산하는 유사도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723" y="1806711"/>
            <a:ext cx="1736613" cy="12629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945" y="3839123"/>
            <a:ext cx="3353589" cy="11114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283" y="4217034"/>
            <a:ext cx="4848902" cy="73352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TF-IDF </a:t>
            </a:r>
            <a:r>
              <a:rPr lang="ko-KR" altLang="en-US" dirty="0" smtClean="0"/>
              <a:t>문서 </a:t>
            </a:r>
            <a:r>
              <a:rPr lang="en" dirty="0" smtClean="0"/>
              <a:t>유사도 </a:t>
            </a:r>
            <a:r>
              <a:rPr lang="ko-KR" altLang="en-US" dirty="0" smtClean="0"/>
              <a:t>분석</a:t>
            </a:r>
            <a:r>
              <a:rPr lang="en" dirty="0" smtClean="0"/>
              <a:t> </a:t>
            </a:r>
            <a:endParaRPr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217" y="2571750"/>
            <a:ext cx="4667901" cy="1629002"/>
          </a:xfrm>
          <a:prstGeom prst="rect">
            <a:avLst/>
          </a:prstGeom>
        </p:spPr>
      </p:pic>
      <p:sp>
        <p:nvSpPr>
          <p:cNvPr id="9" name="아래쪽 화살표 8"/>
          <p:cNvSpPr/>
          <p:nvPr/>
        </p:nvSpPr>
        <p:spPr>
          <a:xfrm>
            <a:off x="461391" y="2674440"/>
            <a:ext cx="950313" cy="1280519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문서번호</a:t>
            </a:r>
            <a:endParaRPr lang="ko-KR" altLang="en-US" dirty="0"/>
          </a:p>
        </p:txBody>
      </p:sp>
      <p:sp>
        <p:nvSpPr>
          <p:cNvPr id="10" name="오른쪽 화살표 9"/>
          <p:cNvSpPr/>
          <p:nvPr/>
        </p:nvSpPr>
        <p:spPr>
          <a:xfrm>
            <a:off x="1628273" y="2043777"/>
            <a:ext cx="3160295" cy="360947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문서 번호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61221" y="2674440"/>
            <a:ext cx="20185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1</a:t>
            </a:r>
            <a:r>
              <a:rPr lang="ko-KR" altLang="en-US" dirty="0" smtClean="0"/>
              <a:t>번 문서와 </a:t>
            </a:r>
            <a:r>
              <a:rPr lang="en-US" altLang="ko-KR" dirty="0" err="1"/>
              <a:t>2</a:t>
            </a:r>
            <a:r>
              <a:rPr lang="ko-KR" altLang="en-US" dirty="0" smtClean="0"/>
              <a:t>번 문서의 </a:t>
            </a:r>
            <a:endParaRPr lang="en-US" altLang="ko-KR" dirty="0" smtClean="0"/>
          </a:p>
          <a:p>
            <a:r>
              <a:rPr lang="ko-KR" altLang="en-US" dirty="0" err="1" smtClean="0"/>
              <a:t>유사도는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0.179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4839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TF-IDF </a:t>
            </a:r>
            <a:r>
              <a:rPr lang="ko-KR" altLang="en-US" dirty="0" smtClean="0"/>
              <a:t>문서 </a:t>
            </a:r>
            <a:r>
              <a:rPr lang="en" dirty="0" smtClean="0"/>
              <a:t>유사도 </a:t>
            </a:r>
            <a:r>
              <a:rPr lang="ko-KR" altLang="en-US" dirty="0" smtClean="0"/>
              <a:t>분석</a:t>
            </a:r>
            <a:r>
              <a:rPr lang="en" dirty="0" smtClean="0"/>
              <a:t> </a:t>
            </a:r>
            <a:endParaRPr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217" y="2571750"/>
            <a:ext cx="4667901" cy="1629002"/>
          </a:xfrm>
          <a:prstGeom prst="rect">
            <a:avLst/>
          </a:prstGeom>
        </p:spPr>
      </p:pic>
      <p:sp>
        <p:nvSpPr>
          <p:cNvPr id="2" name="왼쪽 중괄호 1"/>
          <p:cNvSpPr/>
          <p:nvPr/>
        </p:nvSpPr>
        <p:spPr>
          <a:xfrm>
            <a:off x="1307432" y="2571750"/>
            <a:ext cx="160421" cy="8413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왼쪽 중괄호 2"/>
          <p:cNvSpPr/>
          <p:nvPr/>
        </p:nvSpPr>
        <p:spPr>
          <a:xfrm>
            <a:off x="1307432" y="3413104"/>
            <a:ext cx="160421" cy="7876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0048" y="2838538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White Rose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4124" y="3653039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Hitler</a:t>
            </a:r>
            <a:endParaRPr lang="ko-KR" altLang="en-US" dirty="0"/>
          </a:p>
        </p:txBody>
      </p:sp>
      <p:sp>
        <p:nvSpPr>
          <p:cNvPr id="8" name="왼쪽 중괄호 7"/>
          <p:cNvSpPr/>
          <p:nvPr/>
        </p:nvSpPr>
        <p:spPr>
          <a:xfrm rot="5400000">
            <a:off x="2673699" y="1017665"/>
            <a:ext cx="283383" cy="23902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259789" y="1808591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White Rose</a:t>
            </a:r>
            <a:endParaRPr lang="ko-KR" altLang="en-US" dirty="0"/>
          </a:p>
        </p:txBody>
      </p:sp>
      <p:sp>
        <p:nvSpPr>
          <p:cNvPr id="14" name="왼쪽 중괄호 13"/>
          <p:cNvSpPr/>
          <p:nvPr/>
        </p:nvSpPr>
        <p:spPr>
          <a:xfrm rot="5400000">
            <a:off x="4879489" y="1249999"/>
            <a:ext cx="283383" cy="19090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704713" y="1796143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Hitler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058657" y="3400927"/>
            <a:ext cx="2069427" cy="799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448926" y="2546497"/>
            <a:ext cx="25170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Hitler </a:t>
            </a:r>
            <a:r>
              <a:rPr lang="ko-KR" altLang="en-US" dirty="0" smtClean="0"/>
              <a:t>연설문 간의 </a:t>
            </a:r>
            <a:r>
              <a:rPr lang="ko-KR" altLang="en-US" dirty="0" err="1" smtClean="0"/>
              <a:t>유사도가</a:t>
            </a:r>
            <a:endParaRPr lang="en-US" altLang="ko-KR" dirty="0" smtClean="0"/>
          </a:p>
          <a:p>
            <a:r>
              <a:rPr lang="en-US" altLang="ko-KR" dirty="0" smtClean="0"/>
              <a:t>White Rose </a:t>
            </a:r>
            <a:r>
              <a:rPr lang="ko-KR" altLang="en-US" dirty="0" smtClean="0"/>
              <a:t>문서보다 </a:t>
            </a:r>
            <a:endParaRPr lang="en-US" altLang="ko-KR" dirty="0" smtClean="0"/>
          </a:p>
          <a:p>
            <a:r>
              <a:rPr lang="ko-KR" altLang="en-US" dirty="0" err="1" smtClean="0"/>
              <a:t>유사도가</a:t>
            </a:r>
            <a:r>
              <a:rPr lang="ko-KR" altLang="en-US" dirty="0" smtClean="0"/>
              <a:t> 높게 나타남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그러나</a:t>
            </a:r>
            <a:r>
              <a:rPr lang="en-US" altLang="ko-KR" dirty="0" smtClean="0"/>
              <a:t>, White Rose </a:t>
            </a:r>
            <a:r>
              <a:rPr lang="ko-KR" altLang="en-US" dirty="0" smtClean="0"/>
              <a:t>문서간의</a:t>
            </a:r>
            <a:endParaRPr lang="en-US" altLang="ko-KR" dirty="0" smtClean="0"/>
          </a:p>
          <a:p>
            <a:r>
              <a:rPr lang="ko-KR" altLang="en-US" dirty="0" err="1" smtClean="0"/>
              <a:t>유사도보다</a:t>
            </a:r>
            <a:r>
              <a:rPr lang="ko-KR" altLang="en-US" dirty="0" smtClean="0"/>
              <a:t> </a:t>
            </a:r>
            <a:r>
              <a:rPr lang="en-US" altLang="ko-KR" dirty="0" smtClean="0"/>
              <a:t>Hitler </a:t>
            </a:r>
            <a:r>
              <a:rPr lang="ko-KR" altLang="en-US" dirty="0" smtClean="0"/>
              <a:t>문서와의</a:t>
            </a:r>
            <a:endParaRPr lang="en-US" altLang="ko-KR" dirty="0" smtClean="0"/>
          </a:p>
          <a:p>
            <a:r>
              <a:rPr lang="ko-KR" altLang="en-US" dirty="0" err="1" smtClean="0"/>
              <a:t>유사도가</a:t>
            </a:r>
            <a:r>
              <a:rPr lang="ko-KR" altLang="en-US" dirty="0" smtClean="0"/>
              <a:t> 크게 나타나는 </a:t>
            </a:r>
            <a:endParaRPr lang="en-US" altLang="ko-KR" dirty="0" smtClean="0"/>
          </a:p>
          <a:p>
            <a:r>
              <a:rPr lang="ko-KR" altLang="en-US" dirty="0" smtClean="0"/>
              <a:t>문제가 있음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40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느낀점, 앞으로의 계획</a:t>
            </a:r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indent="-285750">
              <a:spcAft>
                <a:spcPts val="1200"/>
              </a:spcAft>
            </a:pPr>
            <a:r>
              <a:rPr lang="ko-KR" altLang="en-US" dirty="0" smtClean="0"/>
              <a:t>분석의 문제점 </a:t>
            </a:r>
            <a:endParaRPr lang="en-US" altLang="ko-KR" dirty="0" smtClean="0"/>
          </a:p>
          <a:p>
            <a:pPr marL="742950" lvl="1" indent="-285750">
              <a:spcAft>
                <a:spcPts val="1200"/>
              </a:spcAft>
            </a:pPr>
            <a:r>
              <a:rPr lang="ko-KR" altLang="en-US" dirty="0" smtClean="0"/>
              <a:t>단어 사이의 연결이나 문맥을 전혀 보지 못함</a:t>
            </a:r>
            <a:r>
              <a:rPr lang="en-US" altLang="ko-KR" dirty="0" smtClean="0"/>
              <a:t>. 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dirty="0" smtClean="0"/>
              <a:t>      *  “This is not good. That is bad.”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“This is good. That is bad” </a:t>
            </a:r>
            <a:r>
              <a:rPr lang="ko-KR" altLang="en-US" dirty="0" smtClean="0"/>
              <a:t>를 구분하지 못함</a:t>
            </a:r>
            <a:r>
              <a:rPr lang="en-US" altLang="ko-KR" dirty="0" smtClean="0"/>
              <a:t>. </a:t>
            </a:r>
            <a:r>
              <a:rPr lang="en-US" dirty="0" smtClean="0"/>
              <a:t> </a:t>
            </a:r>
          </a:p>
          <a:p>
            <a:pPr marL="628650" lvl="1" indent="-171450">
              <a:spcAft>
                <a:spcPts val="1200"/>
              </a:spcAft>
            </a:pPr>
            <a:r>
              <a:rPr lang="ko-KR" altLang="en-US" dirty="0" smtClean="0"/>
              <a:t>의미가 같지만 다르게 쓰인 단어들에 대한 조정이 필요함</a:t>
            </a:r>
            <a:r>
              <a:rPr lang="en-US" altLang="ko-KR" dirty="0" smtClean="0"/>
              <a:t>. ( </a:t>
            </a:r>
            <a:r>
              <a:rPr lang="ko-KR" altLang="en-US" dirty="0" smtClean="0"/>
              <a:t>현재 분석에서는 </a:t>
            </a:r>
            <a:r>
              <a:rPr lang="ko-KR" altLang="en-US" dirty="0" err="1" smtClean="0"/>
              <a:t>품사등에</a:t>
            </a:r>
            <a:r>
              <a:rPr lang="ko-KR" altLang="en-US" dirty="0" smtClean="0"/>
              <a:t> 대한 분석이 이루어지지 않았음</a:t>
            </a:r>
            <a:r>
              <a:rPr lang="en-US" altLang="ko-KR" dirty="0" smtClean="0"/>
              <a:t>) </a:t>
            </a:r>
          </a:p>
          <a:p>
            <a:pPr marL="628650" lvl="1" indent="-171450">
              <a:spcAft>
                <a:spcPts val="1200"/>
              </a:spcAft>
            </a:pPr>
            <a:r>
              <a:rPr lang="ko-KR" altLang="en-US" dirty="0" smtClean="0"/>
              <a:t>코퍼스의 크기가 작음</a:t>
            </a:r>
            <a:r>
              <a:rPr lang="en-US" altLang="ko-KR" dirty="0" smtClean="0"/>
              <a:t>. ( </a:t>
            </a:r>
            <a:r>
              <a:rPr lang="ko-KR" altLang="en-US" dirty="0" smtClean="0"/>
              <a:t>오직 </a:t>
            </a:r>
            <a:r>
              <a:rPr lang="en-US" altLang="ko-KR" dirty="0" smtClean="0"/>
              <a:t>White Rose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Hitler </a:t>
            </a:r>
            <a:r>
              <a:rPr lang="ko-KR" altLang="en-US" dirty="0" smtClean="0"/>
              <a:t>의 글만을 이용하였으나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일반적인 다른 글들을 포함할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유사도 계산이 바뀔 수 있음</a:t>
            </a:r>
            <a:r>
              <a:rPr lang="en-US" altLang="ko-KR" dirty="0" smtClean="0"/>
              <a:t>. ) </a:t>
            </a:r>
            <a:r>
              <a:rPr lang="ko-KR" altLang="en-US" dirty="0" smtClean="0"/>
              <a:t> 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자연어 처리란?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en" dirty="0">
                <a:latin typeface="+mn-ea"/>
                <a:ea typeface="+mn-ea"/>
              </a:rPr>
              <a:t>자연어: 일상생활에서 사용하거나, 글에서 사용되는 언어</a:t>
            </a:r>
            <a:endParaRPr dirty="0">
              <a:latin typeface="+mn-ea"/>
              <a:ea typeface="+mn-ea"/>
            </a:endParaRPr>
          </a:p>
          <a:p>
            <a:pPr marL="285750" indent="-285750">
              <a:spcBef>
                <a:spcPts val="1200"/>
              </a:spcBef>
            </a:pPr>
            <a:r>
              <a:rPr lang="en" dirty="0" smtClean="0">
                <a:latin typeface="+mn-ea"/>
                <a:ea typeface="+mn-ea"/>
              </a:rPr>
              <a:t>자연어 처리</a:t>
            </a:r>
            <a:r>
              <a:rPr lang="en" dirty="0">
                <a:latin typeface="+mn-ea"/>
                <a:ea typeface="+mn-ea"/>
              </a:rPr>
              <a:t>: 자연어의 의미를 분석하여 컴퓨터가 처리할 수 있도록 하는 </a:t>
            </a:r>
            <a:r>
              <a:rPr lang="en" dirty="0" smtClean="0">
                <a:latin typeface="+mn-ea"/>
                <a:ea typeface="+mn-ea"/>
              </a:rPr>
              <a:t>일 </a:t>
            </a:r>
            <a:endParaRPr dirty="0">
              <a:latin typeface="+mn-ea"/>
              <a:ea typeface="+mn-ea"/>
            </a:endParaRPr>
          </a:p>
          <a:p>
            <a:pPr marL="285750" indent="-285750">
              <a:spcBef>
                <a:spcPts val="1200"/>
              </a:spcBef>
            </a:pPr>
            <a:r>
              <a:rPr lang="en" dirty="0">
                <a:latin typeface="+mn-ea"/>
                <a:ea typeface="+mn-ea"/>
              </a:rPr>
              <a:t>자연어 처리와 인공지능번역 관계 : </a:t>
            </a:r>
            <a:r>
              <a:rPr lang="en" dirty="0" smtClean="0">
                <a:latin typeface="+mn-ea"/>
                <a:ea typeface="+mn-ea"/>
              </a:rPr>
              <a:t>인공 </a:t>
            </a:r>
            <a:r>
              <a:rPr lang="en" dirty="0">
                <a:latin typeface="+mn-ea"/>
                <a:ea typeface="+mn-ea"/>
              </a:rPr>
              <a:t>신경망의 입력값은 숫자만 가능하기 때문에, 자연어를 숫자로 변환하는  자연어 처리 과정이 필요함.</a:t>
            </a:r>
            <a:endParaRPr dirty="0">
              <a:latin typeface="+mn-ea"/>
              <a:ea typeface="+mn-ea"/>
            </a:endParaRPr>
          </a:p>
          <a:p>
            <a:pPr marL="285750" indent="-285750">
              <a:spcBef>
                <a:spcPts val="1200"/>
              </a:spcBef>
            </a:pPr>
            <a:r>
              <a:rPr lang="en" dirty="0">
                <a:latin typeface="+mn-ea"/>
                <a:ea typeface="+mn-ea"/>
              </a:rPr>
              <a:t>자연어 처리의 응용: 자연어 처리는 음성 인식, 내용 요약, 번역, 사용자의 감성 분석, 텍스트 분류 작업(스팸 메일 분류, 뉴스 기사 카테고리 분류), 질의 응답 시스템, </a:t>
            </a:r>
            <a:r>
              <a:rPr lang="en" dirty="0" smtClean="0">
                <a:latin typeface="+mn-ea"/>
                <a:ea typeface="+mn-ea"/>
              </a:rPr>
              <a:t>챗봇 </a:t>
            </a:r>
            <a:r>
              <a:rPr lang="ko-KR" altLang="en-US" dirty="0" smtClean="0">
                <a:latin typeface="+mn-ea"/>
                <a:ea typeface="+mn-ea"/>
              </a:rPr>
              <a:t>등 </a:t>
            </a:r>
            <a:endParaRPr lang="en" dirty="0" smtClean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느낀점, 앞으로의 계획</a:t>
            </a:r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285750" indent="-285750">
              <a:spcAft>
                <a:spcPts val="1200"/>
              </a:spcAft>
            </a:pPr>
            <a:r>
              <a:rPr lang="ko-KR" altLang="en-US" dirty="0" smtClean="0"/>
              <a:t>개선방향 </a:t>
            </a:r>
            <a:endParaRPr lang="en-US" altLang="ko-KR" dirty="0" smtClean="0"/>
          </a:p>
          <a:p>
            <a:pPr marL="742950" lvl="1" indent="-285750">
              <a:spcAft>
                <a:spcPts val="1200"/>
              </a:spcAft>
            </a:pPr>
            <a:r>
              <a:rPr lang="en-US" dirty="0" smtClean="0"/>
              <a:t>N- gram </a:t>
            </a:r>
            <a:r>
              <a:rPr lang="ko-KR" altLang="en-US" dirty="0" smtClean="0"/>
              <a:t>을 이용한 분석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하나 하나의 단어가 아니라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앞 뒤의 연결된 단어들을 기본 단위로 하여 분석하는 방법 </a:t>
            </a:r>
            <a:endParaRPr lang="en-US" altLang="ko-KR" dirty="0" smtClean="0"/>
          </a:p>
          <a:p>
            <a:pPr marL="742950" lvl="1" indent="-285750">
              <a:spcAft>
                <a:spcPts val="1200"/>
              </a:spcAft>
            </a:pPr>
            <a:r>
              <a:rPr lang="ko-KR" altLang="en-US" dirty="0" smtClean="0"/>
              <a:t>빈도수를 이용한 분석 이외에 문장 전체에 대한 인공신경망을 이용한 분석 </a:t>
            </a:r>
            <a:endParaRPr lang="en-US" altLang="ko-KR" dirty="0" smtClean="0"/>
          </a:p>
          <a:p>
            <a:pPr marL="285750" indent="-285750">
              <a:spcAft>
                <a:spcPts val="1200"/>
              </a:spcAft>
            </a:pPr>
            <a:r>
              <a:rPr lang="ko-KR" altLang="en-US" dirty="0" smtClean="0"/>
              <a:t>계획</a:t>
            </a:r>
            <a:endParaRPr lang="en-US" altLang="ko-KR" dirty="0" smtClean="0"/>
          </a:p>
          <a:p>
            <a:pPr marL="742950" lvl="1" indent="-285750">
              <a:spcAft>
                <a:spcPts val="1200"/>
              </a:spcAft>
            </a:pPr>
            <a:r>
              <a:rPr lang="ko-KR" altLang="en-US" dirty="0" smtClean="0"/>
              <a:t>인공 신경망을 이용한 나만의 번역기 만들기 </a:t>
            </a:r>
            <a:endParaRPr lang="en-US" altLang="ko-KR" dirty="0" smtClean="0"/>
          </a:p>
          <a:p>
            <a:pPr marL="742950" lvl="1" indent="-285750">
              <a:spcAft>
                <a:spcPts val="1200"/>
              </a:spcAft>
            </a:pPr>
            <a:r>
              <a:rPr lang="ko-KR" altLang="en-US" dirty="0" smtClean="0"/>
              <a:t>인공 신경망 학습을 위한 코퍼스 만들기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2419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자연어 처리의 일반적인 절차</a:t>
            </a:r>
            <a:endParaRPr dirty="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350" y="1910991"/>
            <a:ext cx="8015300" cy="27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전처리 과정 </a:t>
            </a:r>
            <a:r>
              <a:rPr lang="en" dirty="0" smtClean="0"/>
              <a:t>preprocessing</a:t>
            </a:r>
            <a:endParaRPr dirty="0"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ko-KR" altLang="en-US" sz="1200" dirty="0" smtClean="0">
                <a:latin typeface="+mn-ea"/>
                <a:ea typeface="+mn-ea"/>
              </a:rPr>
              <a:t>말뭉치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코퍼스</a:t>
            </a:r>
            <a:r>
              <a:rPr lang="en-US" altLang="ko-KR" sz="1200" dirty="0" smtClean="0">
                <a:latin typeface="+mn-ea"/>
                <a:ea typeface="+mn-ea"/>
              </a:rPr>
              <a:t>(Corpus)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: </a:t>
            </a:r>
            <a:r>
              <a:rPr lang="ko-KR" altLang="en-US" sz="1200" dirty="0" smtClean="0">
                <a:latin typeface="+mn-ea"/>
                <a:ea typeface="+mn-ea"/>
              </a:rPr>
              <a:t>자연어 연구를 위해 특정 목적을 가지고 언어의 표본을 추출한 집합</a:t>
            </a:r>
            <a:r>
              <a:rPr lang="en-US" altLang="ko-KR" sz="1200" dirty="0" smtClean="0">
                <a:latin typeface="+mn-ea"/>
                <a:ea typeface="+mn-ea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    </a:t>
            </a:r>
            <a:r>
              <a:rPr lang="ko-KR" altLang="en-US" sz="1200" dirty="0" smtClean="0">
                <a:latin typeface="+mn-ea"/>
                <a:ea typeface="+mn-ea"/>
              </a:rPr>
              <a:t>예</a:t>
            </a:r>
            <a:r>
              <a:rPr lang="en-US" altLang="ko-KR" sz="1200" dirty="0" smtClean="0">
                <a:latin typeface="+mn-ea"/>
                <a:ea typeface="+mn-ea"/>
              </a:rPr>
              <a:t>: </a:t>
            </a:r>
            <a:r>
              <a:rPr lang="ko-KR" altLang="en-US" sz="1200" dirty="0" smtClean="0">
                <a:latin typeface="+mn-ea"/>
                <a:ea typeface="+mn-ea"/>
              </a:rPr>
              <a:t>인공지능 번역을 위해 신경망을 학습시키기 위해서는 </a:t>
            </a:r>
            <a:endParaRPr lang="en-US" altLang="ko-KR" sz="1200" dirty="0" smtClean="0">
              <a:latin typeface="+mn-ea"/>
              <a:ea typeface="+mn-ea"/>
            </a:endParaRPr>
          </a:p>
          <a:p>
            <a:pPr marL="0" lvl="0" indent="0">
              <a:buNone/>
            </a:pPr>
            <a:r>
              <a:rPr lang="ko-KR" altLang="en-US" sz="1200" dirty="0" smtClean="0">
                <a:latin typeface="+mn-ea"/>
                <a:ea typeface="+mn-ea"/>
              </a:rPr>
              <a:t>          문장과 그에 대응하는 번역문의 쌍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en-US" altLang="ko-KR" sz="1200" dirty="0">
                <a:latin typeface="+mn-ea"/>
              </a:rPr>
              <a:t>Parallel Corpus </a:t>
            </a:r>
            <a:r>
              <a:rPr lang="en-US" altLang="ko-KR" sz="1200" dirty="0" smtClean="0">
                <a:latin typeface="+mn-ea"/>
              </a:rPr>
              <a:t>)</a:t>
            </a:r>
            <a:r>
              <a:rPr lang="ko-KR" altLang="en-US" sz="1200" dirty="0" smtClean="0">
                <a:latin typeface="+mn-ea"/>
                <a:ea typeface="+mn-ea"/>
              </a:rPr>
              <a:t>이 필요</a:t>
            </a:r>
            <a:r>
              <a:rPr lang="en-US" altLang="ko-KR" sz="1200" dirty="0" smtClean="0">
                <a:latin typeface="+mn-ea"/>
                <a:ea typeface="+mn-ea"/>
              </a:rPr>
              <a:t>.. </a:t>
            </a:r>
            <a:endParaRPr lang="en-US" altLang="ko-KR" sz="1200" dirty="0" smtClean="0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 smtClean="0">
              <a:latin typeface="+mn-ea"/>
              <a:ea typeface="+mn-ea"/>
            </a:endParaRPr>
          </a:p>
          <a:p>
            <a:pPr marL="171450" indent="-171450"/>
            <a:r>
              <a:rPr lang="ko-KR" altLang="en-US" sz="1200" dirty="0" smtClean="0">
                <a:latin typeface="+mn-ea"/>
                <a:ea typeface="+mn-ea"/>
              </a:rPr>
              <a:t>전처리</a:t>
            </a:r>
            <a:r>
              <a:rPr lang="en-US" altLang="ko-KR" sz="1200" dirty="0" smtClean="0">
                <a:latin typeface="+mn-ea"/>
                <a:ea typeface="+mn-ea"/>
              </a:rPr>
              <a:t>(preprocessing) : </a:t>
            </a:r>
            <a:r>
              <a:rPr lang="ko-KR" altLang="en-US" sz="1200" dirty="0" smtClean="0">
                <a:latin typeface="+mn-ea"/>
                <a:ea typeface="+mn-ea"/>
              </a:rPr>
              <a:t>문제에 적합하도록 자연어에서 중요한 부분을 추출하고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의미 없거나</a:t>
            </a:r>
            <a:r>
              <a:rPr lang="en-US" altLang="ko-KR" sz="1200" dirty="0" smtClean="0"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컴퓨터로 처리하기에 적절하지 않은 부분을 제거하는 과정</a:t>
            </a:r>
            <a:endParaRPr lang="en" sz="1200" dirty="0">
              <a:latin typeface="+mn-ea"/>
              <a:ea typeface="+mn-ea"/>
            </a:endParaRPr>
          </a:p>
          <a:p>
            <a:pPr marL="0" indent="0">
              <a:buNone/>
            </a:pPr>
            <a:endParaRPr lang="en" sz="12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preprocessing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285750" indent="-285750"/>
            <a:r>
              <a:rPr lang="en" dirty="0"/>
              <a:t>정제(cleaning) : 갖고 있는 코퍼스로부터 노이즈 데이터를 제거한다</a:t>
            </a:r>
            <a:r>
              <a:rPr lang="en" dirty="0" smtClean="0"/>
              <a:t>.</a:t>
            </a:r>
          </a:p>
          <a:p>
            <a:pPr marL="0" indent="0">
              <a:buNone/>
            </a:pPr>
            <a:endParaRPr lang="en-US" altLang="ko-KR" sz="1400" dirty="0" smtClean="0">
              <a:latin typeface="+mn-ea"/>
            </a:endParaRPr>
          </a:p>
          <a:p>
            <a:pPr marL="285750" indent="-285750"/>
            <a:r>
              <a:rPr lang="ko-KR" altLang="en-US" sz="1400" dirty="0" err="1" smtClean="0">
                <a:latin typeface="+mn-ea"/>
              </a:rPr>
              <a:t>토큰화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(Tokenization):  text </a:t>
            </a:r>
            <a:r>
              <a:rPr lang="ko-KR" altLang="en-US" sz="1400" dirty="0">
                <a:latin typeface="+mn-ea"/>
              </a:rPr>
              <a:t>를 분석하기 위한 의미가 있는 최소 단위로 나누는 것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단어 </a:t>
            </a:r>
            <a:r>
              <a:rPr lang="ko-KR" altLang="en-US" sz="1400" dirty="0" err="1">
                <a:latin typeface="+mn-ea"/>
              </a:rPr>
              <a:t>토큰화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문장 </a:t>
            </a:r>
            <a:r>
              <a:rPr lang="ko-KR" altLang="en-US" sz="1400" dirty="0" err="1">
                <a:latin typeface="+mn-ea"/>
              </a:rPr>
              <a:t>토큰화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) </a:t>
            </a:r>
          </a:p>
          <a:p>
            <a:pPr marL="0" indent="0">
              <a:buNone/>
            </a:pPr>
            <a:r>
              <a:rPr lang="ko-KR" altLang="en-US" sz="1400" dirty="0">
                <a:latin typeface="+mn-ea"/>
              </a:rPr>
              <a:t>           단어 </a:t>
            </a:r>
            <a:r>
              <a:rPr lang="ko-KR" altLang="en-US" sz="1400" dirty="0" err="1">
                <a:latin typeface="+mn-ea"/>
              </a:rPr>
              <a:t>토큰화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문장 </a:t>
            </a:r>
            <a:r>
              <a:rPr lang="ko-KR" altLang="en-US" sz="1400" dirty="0" err="1">
                <a:latin typeface="+mn-ea"/>
              </a:rPr>
              <a:t>토큰화는</a:t>
            </a:r>
            <a:r>
              <a:rPr lang="ko-KR" altLang="en-US" sz="1400" dirty="0">
                <a:latin typeface="+mn-ea"/>
              </a:rPr>
              <a:t> 단순히 구두점이나 띄어쓰기 만으로는 부족하다</a:t>
            </a:r>
            <a:r>
              <a:rPr lang="en-US" altLang="ko-KR" sz="1400" dirty="0">
                <a:latin typeface="+mn-ea"/>
              </a:rPr>
              <a:t>.  </a:t>
            </a:r>
            <a:endParaRPr lang="ko-KR" altLang="en-US" sz="1400" dirty="0">
              <a:latin typeface="+mn-ea"/>
            </a:endParaRPr>
          </a:p>
          <a:p>
            <a:pPr marL="0" indent="0">
              <a:buNone/>
            </a:pPr>
            <a:r>
              <a:rPr lang="ko-KR" altLang="en-US" sz="1400" dirty="0">
                <a:latin typeface="+mn-ea"/>
              </a:rPr>
              <a:t>           구두점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특수문자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 err="1">
                <a:latin typeface="+mn-ea"/>
              </a:rPr>
              <a:t>줄임말</a:t>
            </a:r>
            <a:r>
              <a:rPr lang="ko-KR" altLang="en-US" sz="1400" dirty="0">
                <a:latin typeface="+mn-ea"/>
              </a:rPr>
              <a:t> 등등  각 언어마다 다른 특성을 고려한 </a:t>
            </a:r>
            <a:r>
              <a:rPr lang="ko-KR" altLang="en-US" sz="1400" dirty="0" err="1">
                <a:latin typeface="+mn-ea"/>
              </a:rPr>
              <a:t>토큰화가</a:t>
            </a:r>
            <a:r>
              <a:rPr lang="ko-KR" altLang="en-US" sz="1400" dirty="0">
                <a:latin typeface="+mn-ea"/>
              </a:rPr>
              <a:t> 필요하다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85750" indent="-285750">
              <a:spcBef>
                <a:spcPts val="1200"/>
              </a:spcBef>
            </a:pPr>
            <a:r>
              <a:rPr lang="en" dirty="0"/>
              <a:t>정규화(normalization) : 표현 방법이 다른 단어들을 통합시켜서 같은 단어로 만들어준다.</a:t>
            </a:r>
            <a:endParaRPr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표기가 다른 단어의 통합( 어간 추출 , 표제어 추출)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대소문자 통합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불필요한 단어 제거 ( 등장빈도가 적은 단어, 길이가 짧은 단어)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dirty="0"/>
              <a:t>불용어 제거 (등장하지만 의미가 없는 토큰 제거)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 of words 모델</a:t>
            </a: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285750" indent="-285750"/>
            <a:r>
              <a:rPr lang="en" dirty="0"/>
              <a:t>가장 단순한 단어 빈도수에 따른 </a:t>
            </a:r>
            <a:r>
              <a:rPr lang="ko-KR" altLang="en-US" dirty="0" smtClean="0"/>
              <a:t>문서</a:t>
            </a:r>
            <a:r>
              <a:rPr lang="en" dirty="0" smtClean="0"/>
              <a:t> </a:t>
            </a:r>
            <a:r>
              <a:rPr lang="en" dirty="0"/>
              <a:t>특성 분석 모델,</a:t>
            </a:r>
            <a:endParaRPr dirty="0"/>
          </a:p>
          <a:p>
            <a:pPr marL="285750" indent="-285750">
              <a:spcBef>
                <a:spcPts val="1200"/>
              </a:spcBef>
            </a:pPr>
            <a:r>
              <a:rPr lang="en" dirty="0"/>
              <a:t>Bag of Words란 단어들의 순서는 전혀 고려하지 않고, 단어들의 출현 빈도(frequency)에만 집중하는 텍스트 데이터의 수치화 표현 </a:t>
            </a:r>
            <a:r>
              <a:rPr lang="en" dirty="0" smtClean="0"/>
              <a:t>방법. </a:t>
            </a:r>
            <a:endParaRPr dirty="0"/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" dirty="0"/>
              <a:t>BoW는 각 단어가 등장한 횟수를 수치화하는 텍스트 표현 방법이므로 주로 어떤 단어가 얼마나 등장했는지를 기준으로 문서가 어떤 성격의 문서인지를 판단하는 </a:t>
            </a:r>
            <a:r>
              <a:rPr lang="en" dirty="0" smtClean="0"/>
              <a:t>작업 </a:t>
            </a:r>
            <a:r>
              <a:rPr lang="ko-KR" altLang="en-US" dirty="0" smtClean="0"/>
              <a:t>쓰임</a:t>
            </a:r>
            <a:r>
              <a:rPr lang="en" dirty="0" smtClean="0"/>
              <a:t>.( </a:t>
            </a:r>
            <a:r>
              <a:rPr lang="ko-KR" altLang="en-US" dirty="0" smtClean="0"/>
              <a:t>문서 유사도 분석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스팸 </a:t>
            </a:r>
            <a:r>
              <a:rPr lang="ko-KR" altLang="en-US" dirty="0" err="1" smtClean="0"/>
              <a:t>필터링</a:t>
            </a:r>
            <a:r>
              <a:rPr lang="ko-KR" altLang="en-US" dirty="0" smtClean="0"/>
              <a:t> 등</a:t>
            </a:r>
            <a:r>
              <a:rPr lang="en-US" altLang="ko-KR" dirty="0" smtClean="0"/>
              <a:t>)</a:t>
            </a:r>
            <a:r>
              <a:rPr lang="en" dirty="0" smtClean="0"/>
              <a:t> 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ko-KR" altLang="en-US" dirty="0" smtClean="0"/>
              <a:t>단어 사용의 빈도수가 문서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문장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특성을 나타낸다고 가정함</a:t>
            </a:r>
            <a:r>
              <a:rPr lang="en-US" altLang="ko-KR" dirty="0" smtClean="0"/>
              <a:t>.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068" y="1387879"/>
            <a:ext cx="5406143" cy="292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75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코퍼스 </a:t>
            </a:r>
            <a:r>
              <a:rPr lang="en-US" altLang="ko-KR" dirty="0" smtClean="0"/>
              <a:t>: </a:t>
            </a:r>
            <a:r>
              <a:rPr lang="en" dirty="0" smtClean="0"/>
              <a:t>백장미단 </a:t>
            </a:r>
            <a:r>
              <a:rPr lang="ko-KR" altLang="en-US" dirty="0" smtClean="0"/>
              <a:t>전단 </a:t>
            </a:r>
            <a:r>
              <a:rPr lang="en" dirty="0" smtClean="0"/>
              <a:t>과 </a:t>
            </a:r>
            <a:r>
              <a:rPr lang="en" dirty="0"/>
              <a:t>히틀러 </a:t>
            </a:r>
            <a:r>
              <a:rPr lang="ko-KR" altLang="en-US" dirty="0" smtClean="0"/>
              <a:t>연설문 </a:t>
            </a:r>
            <a:r>
              <a:rPr lang="en" dirty="0" smtClean="0"/>
              <a:t>비교 </a:t>
            </a:r>
            <a:endParaRPr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50" y="1920903"/>
            <a:ext cx="2522165" cy="27252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9450" y="4646195"/>
            <a:ext cx="3079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개 전단 </a:t>
            </a:r>
            <a:r>
              <a:rPr lang="en-US" altLang="ko-KR" dirty="0" smtClean="0"/>
              <a:t>(From https</a:t>
            </a:r>
            <a:r>
              <a:rPr lang="en-US" altLang="ko-KR" dirty="0"/>
              <a:t>://www.bpb.de</a:t>
            </a:r>
            <a:r>
              <a:rPr lang="en-US" altLang="ko-KR" dirty="0" smtClean="0"/>
              <a:t>/)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95701" y="4571043"/>
            <a:ext cx="4203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개 연설문</a:t>
            </a:r>
            <a:r>
              <a:rPr lang="en-US" altLang="ko-KR" dirty="0" smtClean="0"/>
              <a:t>(From https</a:t>
            </a:r>
            <a:r>
              <a:rPr lang="en-US" altLang="ko-KR" dirty="0"/>
              <a:t>://www.worldfuturefund.org</a:t>
            </a:r>
            <a:r>
              <a:rPr lang="en-US" altLang="ko-KR" dirty="0" smtClean="0"/>
              <a:t>/)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033" y="1981199"/>
            <a:ext cx="3644492" cy="24624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프로그램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프로그래밍 언어 </a:t>
            </a:r>
            <a:r>
              <a:rPr lang="en-US" altLang="ko-KR" dirty="0" smtClean="0"/>
              <a:t>: Python </a:t>
            </a:r>
          </a:p>
          <a:p>
            <a:r>
              <a:rPr lang="ko-KR" altLang="en-US" dirty="0" smtClean="0"/>
              <a:t>사용 라이브러리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Scikit</a:t>
            </a:r>
            <a:r>
              <a:rPr lang="en-US" altLang="ko-KR" dirty="0" smtClean="0"/>
              <a:t>-learn (Machine learning </a:t>
            </a:r>
            <a:r>
              <a:rPr lang="ko-KR" altLang="en-US" dirty="0" smtClean="0"/>
              <a:t>라이브러리</a:t>
            </a:r>
            <a:r>
              <a:rPr lang="en-US" altLang="ko-KR" dirty="0" smtClean="0"/>
              <a:t>)</a:t>
            </a:r>
          </a:p>
          <a:p>
            <a:pPr marL="14605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 NLTK (</a:t>
            </a:r>
            <a:r>
              <a:rPr lang="ko-KR" altLang="en-US" dirty="0" smtClean="0"/>
              <a:t>자연어 처리 라이브러리</a:t>
            </a:r>
            <a:r>
              <a:rPr lang="en-US" altLang="ko-KR" dirty="0" smtClean="0"/>
              <a:t>) </a:t>
            </a:r>
          </a:p>
          <a:p>
            <a:pPr marL="14605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(</a:t>
            </a:r>
            <a:r>
              <a:rPr lang="ko-KR" altLang="en-US" dirty="0" smtClean="0"/>
              <a:t>수학 라이브러리</a:t>
            </a:r>
            <a:r>
              <a:rPr lang="en-US" altLang="ko-KR" dirty="0" smtClean="0"/>
              <a:t>)  </a:t>
            </a:r>
          </a:p>
          <a:p>
            <a:pPr marL="146050" indent="0">
              <a:buNone/>
            </a:pPr>
            <a:endParaRPr lang="en-US" altLang="ko-KR" dirty="0"/>
          </a:p>
          <a:p>
            <a:pPr marL="146050" indent="0">
              <a:buNone/>
            </a:pPr>
            <a:r>
              <a:rPr lang="en-US" altLang="ko-KR" dirty="0" err="1" smtClean="0"/>
              <a:t>Sikit</a:t>
            </a:r>
            <a:r>
              <a:rPr lang="en-US" altLang="ko-KR" dirty="0" smtClean="0"/>
              <a:t>-learn 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CountVectorizer</a:t>
            </a:r>
            <a:r>
              <a:rPr lang="en-US" altLang="ko-KR" dirty="0" smtClean="0"/>
              <a:t>() </a:t>
            </a:r>
            <a:r>
              <a:rPr lang="ko-KR" altLang="en-US" dirty="0" smtClean="0"/>
              <a:t>를 이용하여 빈도수 분석</a:t>
            </a:r>
            <a:endParaRPr lang="en-US" altLang="ko-KR" dirty="0" smtClean="0"/>
          </a:p>
          <a:p>
            <a:pPr marL="146050" indent="0">
              <a:buNone/>
            </a:pPr>
            <a:r>
              <a:rPr lang="en-US" altLang="ko-KR" dirty="0" smtClean="0"/>
              <a:t>(</a:t>
            </a:r>
            <a:r>
              <a:rPr lang="en-US" altLang="ko-KR" dirty="0" err="1" smtClean="0"/>
              <a:t>CountVectorizer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에는 기본적인  </a:t>
            </a:r>
            <a:r>
              <a:rPr lang="en-US" altLang="ko-KR" dirty="0" smtClean="0"/>
              <a:t>Word tokenization</a:t>
            </a:r>
            <a:r>
              <a:rPr lang="ko-KR" altLang="en-US" dirty="0"/>
              <a:t>등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146050" indent="0">
              <a:buNone/>
            </a:pPr>
            <a:r>
              <a:rPr lang="ko-KR" altLang="en-US" dirty="0" smtClean="0"/>
              <a:t>전처리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과정이 포함됨</a:t>
            </a:r>
            <a:r>
              <a:rPr lang="en-US" altLang="ko-KR" dirty="0" smtClean="0"/>
              <a:t>.)     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903" y="1963738"/>
            <a:ext cx="2995540" cy="237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27363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1036</Words>
  <Application>Microsoft Office PowerPoint</Application>
  <PresentationFormat>화면 슬라이드 쇼(16:9)</PresentationFormat>
  <Paragraphs>118</Paragraphs>
  <Slides>20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Arial</vt:lpstr>
      <vt:lpstr>Wingdings</vt:lpstr>
      <vt:lpstr>Lato</vt:lpstr>
      <vt:lpstr>Raleway</vt:lpstr>
      <vt:lpstr>맑은 고딕</vt:lpstr>
      <vt:lpstr>Streamline</vt:lpstr>
      <vt:lpstr>자연어 처리 속 수학 원리</vt:lpstr>
      <vt:lpstr>자연어 처리란?</vt:lpstr>
      <vt:lpstr>자연어 처리의 일반적인 절차</vt:lpstr>
      <vt:lpstr>전처리 과정 preprocessing</vt:lpstr>
      <vt:lpstr>Text preprocessing</vt:lpstr>
      <vt:lpstr>Bag of words 모델</vt:lpstr>
      <vt:lpstr>PowerPoint 프레젠테이션</vt:lpstr>
      <vt:lpstr>코퍼스 : 백장미단 전단 과 히틀러 연설문 비교 </vt:lpstr>
      <vt:lpstr>프로그램 </vt:lpstr>
      <vt:lpstr>단순 빈도수 분석</vt:lpstr>
      <vt:lpstr>단순 빈도수 분석</vt:lpstr>
      <vt:lpstr>TF-IDF(Term Frequency-Inverse Document Frequency) 분석</vt:lpstr>
      <vt:lpstr>TF-IDF(Term Frequency-Inverse Document Frequency) 분석</vt:lpstr>
      <vt:lpstr>TF-IDF(Term Frequency-Inverse Document Frequency) 분석</vt:lpstr>
      <vt:lpstr>TF-IDF(Term Frequency-Inverse Document Frequency) 응용</vt:lpstr>
      <vt:lpstr>벡터 유사도 계산 </vt:lpstr>
      <vt:lpstr>TF-IDF 문서 유사도 분석 </vt:lpstr>
      <vt:lpstr>TF-IDF 문서 유사도 분석 </vt:lpstr>
      <vt:lpstr>느낀점, 앞으로의 계획</vt:lpstr>
      <vt:lpstr>느낀점, 앞으로의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자연어 처리 속 수학 원리</dc:title>
  <cp:lastModifiedBy>user</cp:lastModifiedBy>
  <cp:revision>12</cp:revision>
  <dcterms:modified xsi:type="dcterms:W3CDTF">2022-07-18T03:40:28Z</dcterms:modified>
</cp:coreProperties>
</file>