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  <p:sldMasterId id="2147483724" r:id="rId2"/>
    <p:sldMasterId id="2147483748" r:id="rId3"/>
    <p:sldMasterId id="2147483760" r:id="rId4"/>
    <p:sldMasterId id="2147483772" r:id="rId5"/>
  </p:sldMasterIdLst>
  <p:notesMasterIdLst>
    <p:notesMasterId r:id="rId34"/>
  </p:notesMasterIdLst>
  <p:handoutMasterIdLst>
    <p:handoutMasterId r:id="rId35"/>
  </p:handoutMasterIdLst>
  <p:sldIdLst>
    <p:sldId id="269" r:id="rId6"/>
    <p:sldId id="523" r:id="rId7"/>
    <p:sldId id="548" r:id="rId8"/>
    <p:sldId id="542" r:id="rId9"/>
    <p:sldId id="525" r:id="rId10"/>
    <p:sldId id="526" r:id="rId11"/>
    <p:sldId id="527" r:id="rId12"/>
    <p:sldId id="550" r:id="rId13"/>
    <p:sldId id="559" r:id="rId14"/>
    <p:sldId id="561" r:id="rId15"/>
    <p:sldId id="557" r:id="rId16"/>
    <p:sldId id="558" r:id="rId17"/>
    <p:sldId id="529" r:id="rId18"/>
    <p:sldId id="563" r:id="rId19"/>
    <p:sldId id="564" r:id="rId20"/>
    <p:sldId id="546" r:id="rId21"/>
    <p:sldId id="528" r:id="rId22"/>
    <p:sldId id="571" r:id="rId23"/>
    <p:sldId id="566" r:id="rId24"/>
    <p:sldId id="562" r:id="rId25"/>
    <p:sldId id="573" r:id="rId26"/>
    <p:sldId id="535" r:id="rId27"/>
    <p:sldId id="536" r:id="rId28"/>
    <p:sldId id="537" r:id="rId29"/>
    <p:sldId id="538" r:id="rId30"/>
    <p:sldId id="540" r:id="rId31"/>
    <p:sldId id="544" r:id="rId32"/>
    <p:sldId id="572" r:id="rId33"/>
  </p:sldIdLst>
  <p:sldSz cx="9906000" cy="6858000" type="A4"/>
  <p:notesSz cx="6735763" cy="9866313"/>
  <p:defaultTextStyle>
    <a:defPPr>
      <a:defRPr lang="ko-KR"/>
    </a:defPPr>
    <a:lvl1pPr marL="0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49BBFDA-9569-43B1-941C-04CBC510CD5D}">
          <p14:sldIdLst>
            <p14:sldId id="269"/>
            <p14:sldId id="523"/>
            <p14:sldId id="548"/>
            <p14:sldId id="542"/>
            <p14:sldId id="525"/>
            <p14:sldId id="526"/>
            <p14:sldId id="527"/>
            <p14:sldId id="550"/>
            <p14:sldId id="559"/>
            <p14:sldId id="561"/>
            <p14:sldId id="557"/>
            <p14:sldId id="558"/>
            <p14:sldId id="529"/>
            <p14:sldId id="563"/>
            <p14:sldId id="564"/>
            <p14:sldId id="546"/>
            <p14:sldId id="528"/>
            <p14:sldId id="571"/>
            <p14:sldId id="566"/>
            <p14:sldId id="562"/>
            <p14:sldId id="573"/>
            <p14:sldId id="535"/>
            <p14:sldId id="536"/>
            <p14:sldId id="537"/>
            <p14:sldId id="538"/>
            <p14:sldId id="540"/>
            <p14:sldId id="544"/>
            <p14:sldId id="572"/>
          </p14:sldIdLst>
        </p14:section>
      </p14:sectionLst>
    </p:ext>
    <p:ext uri="{EFAFB233-063F-42B5-8137-9DF3F51BA10A}">
      <p15:sldGuideLst xmlns:p15="http://schemas.microsoft.com/office/powerpoint/2012/main">
        <p15:guide id="3" pos="421" userDrawn="1">
          <p15:clr>
            <a:srgbClr val="A4A3A4"/>
          </p15:clr>
        </p15:guide>
        <p15:guide id="4" pos="5796" userDrawn="1">
          <p15:clr>
            <a:srgbClr val="A4A3A4"/>
          </p15:clr>
        </p15:guide>
        <p15:guide id="7" pos="3097" userDrawn="1">
          <p15:clr>
            <a:srgbClr val="A4A3A4"/>
          </p15:clr>
        </p15:guide>
        <p15:guide id="8" orient="horz" pos="4178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5" pos="3914" userDrawn="1">
          <p15:clr>
            <a:srgbClr val="A4A3A4"/>
          </p15:clr>
        </p15:guide>
        <p15:guide id="17" orient="horz" userDrawn="1">
          <p15:clr>
            <a:srgbClr val="A4A3A4"/>
          </p15:clr>
        </p15:guide>
        <p15:guide id="20" pos="3483" userDrawn="1">
          <p15:clr>
            <a:srgbClr val="A4A3A4"/>
          </p15:clr>
        </p15:guide>
        <p15:guide id="21" pos="2780" userDrawn="1">
          <p15:clr>
            <a:srgbClr val="A4A3A4"/>
          </p15:clr>
        </p15:guide>
        <p15:guide id="23" pos="2372" userDrawn="1">
          <p15:clr>
            <a:srgbClr val="A4A3A4"/>
          </p15:clr>
        </p15:guide>
        <p15:guide id="24" orient="horz" pos="3838" userDrawn="1">
          <p15:clr>
            <a:srgbClr val="A4A3A4"/>
          </p15:clr>
        </p15:guide>
        <p15:guide id="26" orient="horz" pos="2137" userDrawn="1">
          <p15:clr>
            <a:srgbClr val="A4A3A4"/>
          </p15:clr>
        </p15:guide>
        <p15:guide id="27" orient="horz" pos="3612" userDrawn="1">
          <p15:clr>
            <a:srgbClr val="A4A3A4"/>
          </p15:clr>
        </p15:guide>
        <p15:guide id="28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CC"/>
    <a:srgbClr val="0000A4"/>
    <a:srgbClr val="ED7D31"/>
    <a:srgbClr val="7F7F7F"/>
    <a:srgbClr val="F2F2F2"/>
    <a:srgbClr val="FF6600"/>
    <a:srgbClr val="CC00FF"/>
    <a:srgbClr val="FF99FF"/>
    <a:srgbClr val="635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0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330" y="77"/>
      </p:cViewPr>
      <p:guideLst>
        <p:guide pos="421"/>
        <p:guide pos="5796"/>
        <p:guide pos="3097"/>
        <p:guide orient="horz" pos="4178"/>
        <p:guide orient="horz" pos="1003"/>
        <p:guide pos="3914"/>
        <p:guide orient="horz"/>
        <p:guide pos="3483"/>
        <p:guide pos="2780"/>
        <p:guide pos="2372"/>
        <p:guide orient="horz" pos="3838"/>
        <p:guide orient="horz" pos="2137"/>
        <p:guide orient="horz" pos="3612"/>
        <p:guide orient="horz" pos="306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1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3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46F42610-14FF-4B40-B4B6-786DE4FB8FEA}" type="datetime1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3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BA50B1B2-6258-41F2-9629-A1D893779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24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6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513A899E-F476-4791-9F16-0B14047B11F2}" type="datetime1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3488"/>
            <a:ext cx="4805363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36" tIns="45318" rIns="90636" bIns="453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0"/>
          </a:xfrm>
          <a:prstGeom prst="rect">
            <a:avLst/>
          </a:prstGeom>
        </p:spPr>
        <p:txBody>
          <a:bodyPr vert="horz" lIns="90636" tIns="45318" rIns="90636" bIns="453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6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E7091564-0DFD-4FA7-A9C8-3D427F108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755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1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70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3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213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897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17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78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86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26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3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7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26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33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0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27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9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586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100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149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322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746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5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367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94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1394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621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567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36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6384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061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88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137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56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015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29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937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0398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259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271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559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349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68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6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5978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9591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32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73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872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08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28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5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9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2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32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7A41-6D90-4371-844A-87EC379C3D06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613036" y="6569802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088" dirty="0"/>
              <a:t>- </a:t>
            </a:r>
            <a:fld id="{5733F733-A97E-45C7-8208-292F002894F6}" type="slidenum">
              <a:rPr lang="ko-KR" altLang="en-US" sz="1088" smtClean="0"/>
              <a:pPr algn="r"/>
              <a:t>‹#›</a:t>
            </a:fld>
            <a:r>
              <a:rPr lang="ko-KR" altLang="en-US" sz="1088" dirty="0"/>
              <a:t> </a:t>
            </a:r>
            <a:r>
              <a:rPr lang="en-US" altLang="ko-KR" sz="1088" dirty="0"/>
              <a:t>-</a:t>
            </a:r>
            <a:endParaRPr lang="ko-KR" altLang="en-US" sz="1088" dirty="0"/>
          </a:p>
        </p:txBody>
      </p:sp>
    </p:spTree>
    <p:extLst>
      <p:ext uri="{BB962C8B-B14F-4D97-AF65-F5344CB8AC3E}">
        <p14:creationId xmlns:p14="http://schemas.microsoft.com/office/powerpoint/2010/main" val="407531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5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github.com/alphacentaury-github/ReactionGUI" TargetMode="External"/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245"/>
            <a:ext cx="9906000" cy="64660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1977" y="2501122"/>
            <a:ext cx="8553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+mn-ea"/>
              </a:rPr>
              <a:t>Towards dripline: </a:t>
            </a:r>
          </a:p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+mn-ea"/>
              </a:rPr>
              <a:t>Nuclear Lattice Effective Field Theory approach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424086" y="6458464"/>
            <a:ext cx="395417" cy="36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172" y="6175911"/>
            <a:ext cx="2500858" cy="615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5859" y="4774538"/>
            <a:ext cx="83673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800" dirty="0" smtClean="0"/>
              <a:t>Young-Ho Song (</a:t>
            </a:r>
            <a:r>
              <a:rPr lang="ko-KR" altLang="en-US" sz="2800" dirty="0" smtClean="0"/>
              <a:t>중이온가속기연구소</a:t>
            </a:r>
            <a:r>
              <a:rPr lang="en-US" altLang="ko-KR" sz="2800" dirty="0" smtClean="0"/>
              <a:t>, IBS)</a:t>
            </a:r>
          </a:p>
          <a:p>
            <a:pPr lvl="1"/>
            <a:r>
              <a:rPr lang="en-US" altLang="ko-KR" sz="2800" dirty="0" smtClean="0">
                <a:solidFill>
                  <a:srgbClr val="FF0000"/>
                </a:solidFill>
              </a:rPr>
              <a:t>NLEFT collaboration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952999" y="5732952"/>
            <a:ext cx="4746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1800" dirty="0" err="1" smtClean="0"/>
              <a:t>저에너지희귀동위원소빔활용워크숍</a:t>
            </a:r>
            <a:r>
              <a:rPr lang="en-US" altLang="ko-KR" sz="1800" dirty="0" smtClean="0"/>
              <a:t>, 2022.07.20-21, </a:t>
            </a:r>
            <a:r>
              <a:rPr lang="ko-KR" altLang="en-US" sz="1800" dirty="0" smtClean="0"/>
              <a:t>대전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중이온가속기연구소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9850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657551"/>
            <a:ext cx="8818102" cy="597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2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Improved action with non-locality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8338" y="1592263"/>
            <a:ext cx="8532812" cy="125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In practical calculation, sign problem and convergence of perturbation have to be taken care of.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To improve the non-perturbative calculation, modified non-local contact interaction are used.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932" y="4547360"/>
            <a:ext cx="3505768" cy="20852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38" y="3001098"/>
            <a:ext cx="6462135" cy="6125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97" y="3852079"/>
            <a:ext cx="3364262" cy="139056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654" y="3152067"/>
            <a:ext cx="2258037" cy="3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00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Applications of NLEFT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Has been successfully applied to </a:t>
            </a:r>
          </a:p>
          <a:p>
            <a:pPr lvl="1"/>
            <a:r>
              <a:rPr lang="en-US" altLang="ko-KR" dirty="0" smtClean="0"/>
              <a:t>Nuclear matter, Cold atom, dilute fermion system</a:t>
            </a:r>
          </a:p>
          <a:p>
            <a:pPr lvl="1"/>
            <a:r>
              <a:rPr lang="en-US" altLang="ko-KR" dirty="0" smtClean="0"/>
              <a:t>Finite nuclei (A&lt;=50) </a:t>
            </a:r>
          </a:p>
          <a:p>
            <a:pPr lvl="1"/>
            <a:r>
              <a:rPr lang="en-US" altLang="ko-KR" dirty="0" smtClean="0"/>
              <a:t>First ab-initio calculation of Hoyle state</a:t>
            </a:r>
          </a:p>
          <a:p>
            <a:pPr lvl="1"/>
            <a:r>
              <a:rPr lang="en-US" altLang="ko-KR" dirty="0" smtClean="0"/>
              <a:t>Cluster structure of </a:t>
            </a:r>
            <a:r>
              <a:rPr lang="en-US" altLang="ko-KR" baseline="30000" dirty="0"/>
              <a:t>12</a:t>
            </a:r>
            <a:r>
              <a:rPr lang="en-US" altLang="ko-KR" dirty="0"/>
              <a:t>C </a:t>
            </a:r>
            <a:r>
              <a:rPr lang="en-US" altLang="ko-KR" dirty="0" smtClean="0"/>
              <a:t>and </a:t>
            </a:r>
            <a:r>
              <a:rPr lang="en-US" altLang="ko-KR" baseline="30000" dirty="0" smtClean="0"/>
              <a:t>16</a:t>
            </a:r>
            <a:r>
              <a:rPr lang="en-US" altLang="ko-KR" dirty="0" smtClean="0"/>
              <a:t>O</a:t>
            </a:r>
          </a:p>
          <a:p>
            <a:pPr lvl="1"/>
            <a:r>
              <a:rPr lang="en-US" altLang="ko-KR" dirty="0" smtClean="0"/>
              <a:t>NN scattering, N-D scattering</a:t>
            </a:r>
          </a:p>
          <a:p>
            <a:pPr lvl="1"/>
            <a:r>
              <a:rPr lang="en-US" altLang="ko-KR" dirty="0" smtClean="0"/>
              <a:t>Alpha-alpha scattering</a:t>
            </a:r>
          </a:p>
          <a:p>
            <a:pPr lvl="1"/>
            <a:r>
              <a:rPr lang="en-US" altLang="ko-KR" dirty="0" smtClean="0"/>
              <a:t>radiative capture, fusion </a:t>
            </a:r>
          </a:p>
          <a:p>
            <a:pPr lvl="1"/>
            <a:r>
              <a:rPr lang="en-US" altLang="ko-KR" dirty="0" smtClean="0"/>
              <a:t>Etc. 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379" y="2872469"/>
            <a:ext cx="1773316" cy="20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926522"/>
            <a:ext cx="3038475" cy="46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81801" y="2477442"/>
            <a:ext cx="2076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The first ab-initio calculation of </a:t>
            </a:r>
          </a:p>
          <a:p>
            <a:r>
              <a:rPr lang="en-US" altLang="ko-KR" sz="1100" dirty="0"/>
              <a:t>Hoyle state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1015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533400"/>
            <a:ext cx="5158363" cy="1828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514600"/>
            <a:ext cx="3508661" cy="5805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31" y="3095171"/>
            <a:ext cx="2895600" cy="4550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107" y="3645435"/>
            <a:ext cx="1733792" cy="3953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5244" y="4868863"/>
            <a:ext cx="2504356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Only Four parameters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1741" y="4632204"/>
            <a:ext cx="6878010" cy="20100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05298" y="1828800"/>
            <a:ext cx="3528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Minimal nuclear interaction</a:t>
            </a:r>
          </a:p>
          <a:p>
            <a:r>
              <a:rPr lang="en-US" altLang="ko-KR" sz="1600" dirty="0" smtClean="0"/>
              <a:t>Which reproduce  </a:t>
            </a:r>
          </a:p>
          <a:p>
            <a:pPr marL="342900" indent="-342900">
              <a:buAutoNum type="arabicParenBoth"/>
            </a:pPr>
            <a:r>
              <a:rPr lang="en-US" altLang="ko-KR" sz="1600" dirty="0" smtClean="0"/>
              <a:t>Light nuclei</a:t>
            </a:r>
          </a:p>
          <a:p>
            <a:pPr marL="342900" indent="-342900">
              <a:buAutoNum type="arabicParenBoth"/>
            </a:pPr>
            <a:r>
              <a:rPr lang="en-US" altLang="ko-KR" sz="1600" dirty="0" smtClean="0"/>
              <a:t>medium mass nuclei</a:t>
            </a:r>
          </a:p>
          <a:p>
            <a:pPr marL="342900" indent="-342900">
              <a:buAutoNum type="arabicParenBoth"/>
            </a:pPr>
            <a:r>
              <a:rPr lang="en-US" altLang="ko-KR" sz="1600" dirty="0" smtClean="0"/>
              <a:t> neutron matter </a:t>
            </a:r>
          </a:p>
          <a:p>
            <a:r>
              <a:rPr lang="en-US" altLang="ko-KR" sz="1600" dirty="0" smtClean="0"/>
              <a:t>simultaneously up to few percent error in binding energy and charge radius</a:t>
            </a:r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5124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87" y="1546219"/>
            <a:ext cx="5497300" cy="34137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5854" y="5697538"/>
            <a:ext cx="4433455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Can we improve the agreement by </a:t>
            </a:r>
          </a:p>
          <a:p>
            <a:r>
              <a:rPr lang="en-US" altLang="ko-KR" dirty="0" smtClean="0"/>
              <a:t>Including higher order corrections?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4" y="1671782"/>
            <a:ext cx="3772477" cy="270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2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327" y="1917199"/>
            <a:ext cx="3717348" cy="34023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1" y="1917199"/>
            <a:ext cx="4227944" cy="34623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5854" y="5697538"/>
            <a:ext cx="4433455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Can we improve the agreement by </a:t>
            </a:r>
          </a:p>
          <a:p>
            <a:r>
              <a:rPr lang="en-US" altLang="ko-KR" dirty="0" smtClean="0"/>
              <a:t>Including higher order corrections?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262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Lattice chiral Hamiltonian (N3LO)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81018"/>
            <a:ext cx="85328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Full N3LO Hamiltonian includes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Free Hamiltonian(Kinetic term)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Short range (nonlocal smeared) contact interactions up to Q^4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Isospin-breaking short range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One pion exchange potential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Two pion exchange potential up to Q^4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Coulomb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Long range isospin breaking interaction( isospin dependence in OPE)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Galilean Invariance Restoration (GIR) term (because of non-local interaction.)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Three nucleon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932" y="4547360"/>
            <a:ext cx="3505768" cy="208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9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Difficulty with full chiral interaction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4207" y="1868993"/>
            <a:ext cx="8139164" cy="299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Sign problem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NLEFT suffers sign problems at large Euclidean time limit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SU(4) symmetric interaction does not have sign problem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One pion exchange and higher order chiral interaction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Difficulty with Asymmetric nuclei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Needs a remedy to extend to neutron rich isotopes.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A new approach to reduce the sign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 Wave function matching Hamiltonian.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932" y="4547360"/>
            <a:ext cx="3505768" cy="208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44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Wave Function Matching Hamiltonian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6499" y="1610376"/>
            <a:ext cx="8139164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Wave function matching by Unitary transformation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Original Hamiltonian has a strong repulsion at short distance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 origin of the difficulty of non-perturbative calculation. </a:t>
            </a:r>
            <a:endParaRPr lang="en-US" altLang="ko-KR" dirty="0" smtClean="0"/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new Hamiltonian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such that the eigenstate wave function becomes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</a:t>
            </a:r>
            <a:r>
              <a:rPr lang="en-US" altLang="ko-KR" dirty="0" smtClean="0"/>
              <a:t>ame as “original” w.f. at long distance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Same as “soft” w.f. at short distance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94" y="3852609"/>
            <a:ext cx="5687219" cy="7240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187" y="3819641"/>
            <a:ext cx="2953162" cy="6763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6836" y="4830615"/>
            <a:ext cx="7047346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goal is to make the perturbation expansion with “soft” wave function gives a good convergence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611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Wave function matching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15" y="1802011"/>
            <a:ext cx="6760931" cy="475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2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 initio approach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36" y="1441576"/>
            <a:ext cx="7058890" cy="5190999"/>
          </a:xfrm>
          <a:prstGeom prst="rect">
            <a:avLst/>
          </a:prstGeom>
        </p:spPr>
      </p:pic>
      <p:sp>
        <p:nvSpPr>
          <p:cNvPr id="7" name="오른쪽 중괄호 6"/>
          <p:cNvSpPr/>
          <p:nvPr/>
        </p:nvSpPr>
        <p:spPr>
          <a:xfrm>
            <a:off x="6891626" y="3230563"/>
            <a:ext cx="457200" cy="3276600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 latinLnBrk="0"/>
            <a:endParaRPr lang="ko-KR" altLang="en-US" sz="180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35775" y="4629146"/>
            <a:ext cx="729687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defTabSz="914400" latinLnBrk="0"/>
            <a:r>
              <a:rPr lang="en-US" altLang="ko-KR" sz="1200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Ab initio</a:t>
            </a:r>
          </a:p>
          <a:p>
            <a:pPr defTabSz="914400" latinLnBrk="0"/>
            <a:r>
              <a:rPr lang="en-US" altLang="ko-KR" sz="1200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Nuclear</a:t>
            </a:r>
          </a:p>
          <a:p>
            <a:pPr defTabSz="914400" latinLnBrk="0"/>
            <a:r>
              <a:rPr lang="en-US" altLang="ko-KR" sz="1200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Theory</a:t>
            </a:r>
            <a:endParaRPr lang="ko-KR" altLang="en-US" sz="120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2651" y="5450968"/>
            <a:ext cx="2227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Direct understanding of nuclear force and </a:t>
            </a:r>
          </a:p>
          <a:p>
            <a:r>
              <a:rPr lang="en-US" altLang="ko-KR" sz="1400" dirty="0" smtClean="0"/>
              <a:t>nuclear structure/reaction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494520" y="3272137"/>
            <a:ext cx="2227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Ab initio (my definition)</a:t>
            </a:r>
          </a:p>
          <a:p>
            <a:r>
              <a:rPr lang="en-US" altLang="ko-KR" sz="1400" dirty="0" smtClean="0"/>
              <a:t>= Start from nucleon-nucleon interaction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8518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Wave Function Matching Hamiltonian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367" y="1524000"/>
            <a:ext cx="8229266" cy="328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new Hamiltonian is not the same as original Hamiltonian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Naturally need correction terms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ym typeface="Wingdings" panose="05000000000000000000" pitchFamily="2" charset="2"/>
              </a:rPr>
              <a:t>H_soft</a:t>
            </a:r>
            <a:r>
              <a:rPr lang="en-US" altLang="ko-KR" dirty="0" smtClean="0">
                <a:sym typeface="Wingdings" panose="05000000000000000000" pitchFamily="2" charset="2"/>
              </a:rPr>
              <a:t> has better property for non-perturbative calculation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Perturbative expansion for the corrections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No new LECs in 2-body interaction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(</a:t>
            </a:r>
            <a:r>
              <a:rPr lang="en-US" altLang="ko-KR" dirty="0" err="1" smtClean="0">
                <a:sym typeface="Wingdings" panose="05000000000000000000" pitchFamily="2" charset="2"/>
              </a:rPr>
              <a:t>H_soft</a:t>
            </a:r>
            <a:r>
              <a:rPr lang="en-US" altLang="ko-KR" dirty="0" smtClean="0">
                <a:sym typeface="Wingdings" panose="05000000000000000000" pitchFamily="2" charset="2"/>
              </a:rPr>
              <a:t> is a choice. </a:t>
            </a:r>
            <a:r>
              <a:rPr lang="en-US" altLang="ko-KR" dirty="0" err="1">
                <a:sym typeface="Wingdings" panose="05000000000000000000" pitchFamily="2" charset="2"/>
              </a:rPr>
              <a:t>U^dagger</a:t>
            </a:r>
            <a:r>
              <a:rPr lang="en-US" altLang="ko-KR" dirty="0">
                <a:sym typeface="Wingdings" panose="05000000000000000000" pitchFamily="2" charset="2"/>
              </a:rPr>
              <a:t> H </a:t>
            </a:r>
            <a:r>
              <a:rPr lang="en-US" altLang="ko-KR" dirty="0" smtClean="0">
                <a:sym typeface="Wingdings" panose="05000000000000000000" pitchFamily="2" charset="2"/>
              </a:rPr>
              <a:t>U is computable for 2-body.)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Drawback </a:t>
            </a:r>
            <a:r>
              <a:rPr lang="en-US" altLang="ko-KR" dirty="0" smtClean="0">
                <a:sym typeface="Wingdings" panose="05000000000000000000" pitchFamily="2" charset="2"/>
              </a:rPr>
              <a:t>: Induces many body interactions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In principle, one may compute the induced many-body interactions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In practice, highly non-trivial.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 introduce additional 3-body interactions and fit them.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53" y="5044532"/>
            <a:ext cx="5032647" cy="129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36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Three-body force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3385" y="1723292"/>
            <a:ext cx="7781192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Chiral EFT TBF at N2LO have two parameters: </a:t>
            </a:r>
            <a:r>
              <a:rPr lang="en-US" altLang="ko-KR" dirty="0" err="1" smtClean="0"/>
              <a:t>cD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cE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at N3LO have many-diagrams, but no new parameters</a:t>
            </a:r>
          </a:p>
          <a:p>
            <a:endParaRPr lang="en-US" altLang="ko-KR" dirty="0"/>
          </a:p>
          <a:p>
            <a:r>
              <a:rPr lang="en-US" altLang="ko-KR" dirty="0" smtClean="0"/>
              <a:t>Here we have 4-parameters for TBF at N3LO: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smtClean="0"/>
              <a:t>local smeared </a:t>
            </a:r>
            <a:r>
              <a:rPr lang="en-US" altLang="ko-KR" dirty="0" err="1" smtClean="0"/>
              <a:t>cD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smtClean="0"/>
              <a:t>local smeared </a:t>
            </a:r>
            <a:r>
              <a:rPr lang="en-US" altLang="ko-KR" dirty="0" err="1" smtClean="0"/>
              <a:t>cE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smtClean="0"/>
              <a:t>point-split cE_1, cE_2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Introducing more TBF parameters only give minor improvements.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8035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NN phase shifts from WFM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975" y="1592263"/>
            <a:ext cx="7506049" cy="479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46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BE/A from WFM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19616" y="5507407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6" y="1462779"/>
            <a:ext cx="8112368" cy="404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37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Charge density from WFM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34" y="1803336"/>
            <a:ext cx="6044958" cy="22878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39" y="4341091"/>
            <a:ext cx="6367396" cy="22558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05687" y="362947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6104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Nuclear Matter from WFM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3109187"/>
            <a:ext cx="4791744" cy="31341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572" y="2685218"/>
            <a:ext cx="4858428" cy="372479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47860" y="2223553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5784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Oxygen isotopes in NLEFT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068761" y="6028824"/>
            <a:ext cx="27402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300" y="1592262"/>
            <a:ext cx="55977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Reasonable agreement with experiments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Correct dripline at O24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Slight over binding in O26.</a:t>
            </a:r>
          </a:p>
          <a:p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 smtClean="0">
                <a:sym typeface="Wingdings" panose="05000000000000000000" pitchFamily="2" charset="2"/>
              </a:rPr>
              <a:t>   finite volume effects? 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56613" r="18515"/>
          <a:stretch/>
        </p:blipFill>
        <p:spPr>
          <a:xfrm>
            <a:off x="7239000" y="1524000"/>
            <a:ext cx="2171700" cy="435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14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3863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Wave function matching method seems to be promising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New method to improve the N3LO calculation of NLEFT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Preliminary study shows promising results for wide range of observables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NN scattering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Binding energy (from 3H to 40Ca)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Symmetric Nuclear matter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Neutron matter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Dripline of Oxygen isotope.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Carbon excited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Further investigation on the finite volume effects is on-going.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Also, Carbon isotopes, odd Oxygen isotopes, Cluster structure, excited states.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818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ReactionGUI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95300" y="1452853"/>
            <a:ext cx="71510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hlinkClick r:id="rId2"/>
              </a:rPr>
              <a:t>Search “</a:t>
            </a:r>
            <a:r>
              <a:rPr lang="en-US" altLang="ko-KR" sz="2000" dirty="0" err="1">
                <a:hlinkClick r:id="rId2"/>
              </a:rPr>
              <a:t>ReactionGUI</a:t>
            </a:r>
            <a:r>
              <a:rPr lang="en-US" altLang="ko-KR" sz="2000" dirty="0">
                <a:hlinkClick r:id="rId2"/>
              </a:rPr>
              <a:t>” at 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hlinkClick r:id="rId2"/>
              </a:rPr>
              <a:t>https://github.com/alphacentaury-github/ReactionGUI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22" y="2160739"/>
            <a:ext cx="4496771" cy="3848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92071" y="2159930"/>
            <a:ext cx="4870939" cy="4194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GUI interface to reaction codes</a:t>
            </a:r>
          </a:p>
          <a:p>
            <a:r>
              <a:rPr lang="en-US" altLang="ko-KR" dirty="0" smtClean="0"/>
              <a:t>And additional codes related.</a:t>
            </a:r>
          </a:p>
          <a:p>
            <a:r>
              <a:rPr lang="en-US" altLang="ko-KR" dirty="0" smtClean="0"/>
              <a:t> </a:t>
            </a:r>
            <a:endParaRPr lang="en-US" altLang="ko-KR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AME data , Kinematics </a:t>
            </a: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elastic </a:t>
            </a:r>
            <a:r>
              <a:rPr lang="en-US" altLang="ko-KR" sz="1400" dirty="0"/>
              <a:t>scattering using optical potential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/>
              <a:t>inelastic scattering using Distorted Wave Born Approximation in rotor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/>
              <a:t>transfer reaction using Distorted Wave Born Approximation in cluster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/>
              <a:t>fusion reaction in complex optical potential or incoming wave boundary condition in coupled channel method.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/>
              <a:t>one nucleon knockout reaction in </a:t>
            </a:r>
            <a:r>
              <a:rPr lang="en-US" altLang="ko-KR" sz="1400" dirty="0" err="1"/>
              <a:t>eikonal</a:t>
            </a:r>
            <a:r>
              <a:rPr lang="en-US" altLang="ko-KR" sz="1400" dirty="0"/>
              <a:t> approximation</a:t>
            </a:r>
            <a:r>
              <a:rPr lang="en-US" altLang="ko-KR" sz="1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Radiative capture reaction (not yet </a:t>
            </a:r>
            <a:r>
              <a:rPr lang="en-US" altLang="ko-KR" sz="1400" dirty="0" err="1" smtClean="0"/>
              <a:t>uploadad</a:t>
            </a:r>
            <a:r>
              <a:rPr lang="en-US" altLang="ko-KR" sz="14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Global optical potential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Double Folding potential (M3Y)</a:t>
            </a: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FRESCO, CCFULL, MOMDIS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Plan for additional features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7311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Non-perturbative many-body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Nuclear many body problem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Requires Non-perturbative method.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Ab-initio nuclear many body methods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Greens function Monte Carlo(GFMC)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No-core shell model(NCSM)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Coupled Cluster (CC)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IM-SRG, VS-SRG </a:t>
            </a:r>
          </a:p>
          <a:p>
            <a:pPr lvl="2"/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Nuclear Lattice Effective Field Theory(NLEFT)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With recent progress in ab-initio methods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Binding energies for wide range of nuclei 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Some reaction calculation in light nuclei.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4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Oxygen isotopes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50" y="1592263"/>
            <a:ext cx="7490299" cy="38225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flipH="1">
            <a:off x="1106250" y="5677767"/>
            <a:ext cx="5612852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Can we explain the dripline of Oxygen isotopes?</a:t>
            </a:r>
          </a:p>
          <a:p>
            <a:r>
              <a:rPr lang="en-US" altLang="ko-KR" dirty="0" smtClean="0"/>
              <a:t>Role of 3-body force?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8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Nuclear Lattice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ab initio method for many fermion system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124076"/>
            <a:ext cx="30003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6" y="2409826"/>
            <a:ext cx="5324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594" y="3228976"/>
            <a:ext cx="4052336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49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Path integral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20" y="1655620"/>
            <a:ext cx="8229600" cy="367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20" y="5470894"/>
            <a:ext cx="4477902" cy="124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5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Chiral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383806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58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Lattice Hamiltonian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4790" y="1592263"/>
            <a:ext cx="4865909" cy="4884737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We need to introduce a lattice scale in space and time:</a:t>
            </a:r>
          </a:p>
          <a:p>
            <a:r>
              <a:rPr lang="en-US" altLang="ko-KR" sz="2000" dirty="0" smtClean="0"/>
              <a:t>momentum space cutoff ~ 150 MeV </a:t>
            </a:r>
            <a:r>
              <a:rPr lang="en-US" altLang="ko-KR" sz="2000" dirty="0" smtClean="0">
                <a:sym typeface="Wingdings" panose="05000000000000000000" pitchFamily="2" charset="2"/>
              </a:rPr>
              <a:t></a:t>
            </a:r>
            <a:r>
              <a:rPr lang="en-US" altLang="ko-KR" sz="2000" dirty="0" smtClean="0"/>
              <a:t> lattice size a= </a:t>
            </a:r>
            <a:r>
              <a:rPr lang="en-US" altLang="ko-KR" sz="2000" dirty="0"/>
              <a:t>1.316 </a:t>
            </a:r>
            <a:r>
              <a:rPr lang="en-US" altLang="ko-KR" sz="2000" dirty="0" err="1"/>
              <a:t>fm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</a:p>
          <a:p>
            <a:r>
              <a:rPr lang="en-US" altLang="ko-KR" sz="2000" dirty="0" smtClean="0"/>
              <a:t>Time cutoff ~ 1000 MeV </a:t>
            </a:r>
          </a:p>
          <a:p>
            <a:r>
              <a:rPr lang="en-US" altLang="ko-KR" sz="2000" dirty="0" smtClean="0"/>
              <a:t>We need to determine coefficients of interaction for the lattice size. (regularization scale.) </a:t>
            </a:r>
          </a:p>
          <a:p>
            <a:r>
              <a:rPr lang="en-US" altLang="ko-KR" sz="2000" dirty="0" smtClean="0"/>
              <a:t>Two-body interaction coefficients can be determined from phase shifts of np scattering.  </a:t>
            </a:r>
            <a:endParaRPr lang="ko-KR" alt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14" y="2438400"/>
            <a:ext cx="4183876" cy="303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01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Auxiliary Field Monte Carlo 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056" y="1704976"/>
            <a:ext cx="4114800" cy="140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603" y="2945824"/>
            <a:ext cx="4335094" cy="353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07748"/>
            <a:ext cx="4083862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98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18178</TotalTime>
  <Words>916</Words>
  <Application>Microsoft Office PowerPoint</Application>
  <PresentationFormat>A4 용지(210x297mm)</PresentationFormat>
  <Paragraphs>158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돋움</vt:lpstr>
      <vt:lpstr>맑은 고딕</vt:lpstr>
      <vt:lpstr>Arial</vt:lpstr>
      <vt:lpstr>Calibri</vt:lpstr>
      <vt:lpstr>Calibri Light</vt:lpstr>
      <vt:lpstr>Wingdings</vt:lpstr>
      <vt:lpstr>Office 테마</vt:lpstr>
      <vt:lpstr>1_Clarity</vt:lpstr>
      <vt:lpstr>3_Clarity</vt:lpstr>
      <vt:lpstr>4_Clarity</vt:lpstr>
      <vt:lpstr>5_Clarity</vt:lpstr>
      <vt:lpstr>PowerPoint 프레젠테이션</vt:lpstr>
      <vt:lpstr>Ab initio approach</vt:lpstr>
      <vt:lpstr>Non-perturbative many-body problem</vt:lpstr>
      <vt:lpstr>Oxygen isotopes</vt:lpstr>
      <vt:lpstr>Nuclear Lattice Effective Field Theory</vt:lpstr>
      <vt:lpstr>Path integral</vt:lpstr>
      <vt:lpstr>Chiral Effective Field Theory</vt:lpstr>
      <vt:lpstr>Lattice Hamiltonian</vt:lpstr>
      <vt:lpstr>Auxiliary Field Monte Carlo </vt:lpstr>
      <vt:lpstr>PowerPoint 프레젠테이션</vt:lpstr>
      <vt:lpstr>Improved action with non-locality</vt:lpstr>
      <vt:lpstr>Applications of NLEFT</vt:lpstr>
      <vt:lpstr>PowerPoint 프레젠테이션</vt:lpstr>
      <vt:lpstr>PowerPoint 프레젠테이션</vt:lpstr>
      <vt:lpstr>PowerPoint 프레젠테이션</vt:lpstr>
      <vt:lpstr>Lattice chiral Hamiltonian (N3LO)</vt:lpstr>
      <vt:lpstr>Difficulty with full chiral interaction</vt:lpstr>
      <vt:lpstr>Wave Function Matching Hamiltonian</vt:lpstr>
      <vt:lpstr>Wave function matching</vt:lpstr>
      <vt:lpstr>Wave Function Matching Hamiltonian</vt:lpstr>
      <vt:lpstr>Three-body force</vt:lpstr>
      <vt:lpstr>NN phase shifts from WFM</vt:lpstr>
      <vt:lpstr>BE/A from WFM</vt:lpstr>
      <vt:lpstr>Charge density from WFM</vt:lpstr>
      <vt:lpstr>Nuclear Matter from WFM</vt:lpstr>
      <vt:lpstr>Oxygen isotopes in NLEFT</vt:lpstr>
      <vt:lpstr>Summary</vt:lpstr>
      <vt:lpstr>ReactionGUI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유준호</dc:creator>
  <cp:lastModifiedBy>User</cp:lastModifiedBy>
  <cp:revision>1116</cp:revision>
  <cp:lastPrinted>2018-09-03T05:45:20Z</cp:lastPrinted>
  <dcterms:created xsi:type="dcterms:W3CDTF">2016-03-06T10:47:04Z</dcterms:created>
  <dcterms:modified xsi:type="dcterms:W3CDTF">2022-07-22T02:21:54Z</dcterms:modified>
</cp:coreProperties>
</file>