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6" r:id="rId1"/>
    <p:sldMasterId id="2147483772" r:id="rId2"/>
  </p:sldMasterIdLst>
  <p:notesMasterIdLst>
    <p:notesMasterId r:id="rId31"/>
  </p:notesMasterIdLst>
  <p:handoutMasterIdLst>
    <p:handoutMasterId r:id="rId32"/>
  </p:handoutMasterIdLst>
  <p:sldIdLst>
    <p:sldId id="269" r:id="rId3"/>
    <p:sldId id="545" r:id="rId4"/>
    <p:sldId id="573" r:id="rId5"/>
    <p:sldId id="549" r:id="rId6"/>
    <p:sldId id="552" r:id="rId7"/>
    <p:sldId id="550" r:id="rId8"/>
    <p:sldId id="551" r:id="rId9"/>
    <p:sldId id="554" r:id="rId10"/>
    <p:sldId id="553" r:id="rId11"/>
    <p:sldId id="555" r:id="rId12"/>
    <p:sldId id="556" r:id="rId13"/>
    <p:sldId id="557" r:id="rId14"/>
    <p:sldId id="547" r:id="rId15"/>
    <p:sldId id="558" r:id="rId16"/>
    <p:sldId id="559" r:id="rId17"/>
    <p:sldId id="560" r:id="rId18"/>
    <p:sldId id="562" r:id="rId19"/>
    <p:sldId id="563" r:id="rId20"/>
    <p:sldId id="564" r:id="rId21"/>
    <p:sldId id="565" r:id="rId22"/>
    <p:sldId id="566" r:id="rId23"/>
    <p:sldId id="567" r:id="rId24"/>
    <p:sldId id="568" r:id="rId25"/>
    <p:sldId id="570" r:id="rId26"/>
    <p:sldId id="571" r:id="rId27"/>
    <p:sldId id="572" r:id="rId28"/>
    <p:sldId id="546" r:id="rId29"/>
    <p:sldId id="569" r:id="rId30"/>
  </p:sldIdLst>
  <p:sldSz cx="9906000" cy="6858000" type="A4"/>
  <p:notesSz cx="6735763" cy="9866313"/>
  <p:defaultTextStyle>
    <a:defPPr>
      <a:defRPr lang="ko-KR"/>
    </a:defPPr>
    <a:lvl1pPr marL="0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49BBFDA-9569-43B1-941C-04CBC510CD5D}">
          <p14:sldIdLst>
            <p14:sldId id="269"/>
            <p14:sldId id="545"/>
            <p14:sldId id="573"/>
            <p14:sldId id="549"/>
            <p14:sldId id="552"/>
            <p14:sldId id="550"/>
            <p14:sldId id="551"/>
            <p14:sldId id="554"/>
            <p14:sldId id="553"/>
            <p14:sldId id="555"/>
            <p14:sldId id="556"/>
            <p14:sldId id="557"/>
            <p14:sldId id="547"/>
            <p14:sldId id="558"/>
            <p14:sldId id="559"/>
            <p14:sldId id="560"/>
            <p14:sldId id="562"/>
            <p14:sldId id="563"/>
            <p14:sldId id="564"/>
            <p14:sldId id="565"/>
            <p14:sldId id="566"/>
            <p14:sldId id="567"/>
            <p14:sldId id="568"/>
            <p14:sldId id="570"/>
            <p14:sldId id="571"/>
            <p14:sldId id="572"/>
            <p14:sldId id="546"/>
            <p14:sldId id="569"/>
          </p14:sldIdLst>
        </p14:section>
      </p14:sectionLst>
    </p:ext>
    <p:ext uri="{EFAFB233-063F-42B5-8137-9DF3F51BA10A}">
      <p15:sldGuideLst xmlns:p15="http://schemas.microsoft.com/office/powerpoint/2012/main">
        <p15:guide id="3" pos="421" userDrawn="1">
          <p15:clr>
            <a:srgbClr val="A4A3A4"/>
          </p15:clr>
        </p15:guide>
        <p15:guide id="4" pos="5796" userDrawn="1">
          <p15:clr>
            <a:srgbClr val="A4A3A4"/>
          </p15:clr>
        </p15:guide>
        <p15:guide id="7" pos="3097" userDrawn="1">
          <p15:clr>
            <a:srgbClr val="A4A3A4"/>
          </p15:clr>
        </p15:guide>
        <p15:guide id="8" orient="horz" pos="4178" userDrawn="1">
          <p15:clr>
            <a:srgbClr val="A4A3A4"/>
          </p15:clr>
        </p15:guide>
        <p15:guide id="9" orient="horz" pos="1003" userDrawn="1">
          <p15:clr>
            <a:srgbClr val="A4A3A4"/>
          </p15:clr>
        </p15:guide>
        <p15:guide id="15" pos="3914" userDrawn="1">
          <p15:clr>
            <a:srgbClr val="A4A3A4"/>
          </p15:clr>
        </p15:guide>
        <p15:guide id="17" orient="horz" userDrawn="1">
          <p15:clr>
            <a:srgbClr val="A4A3A4"/>
          </p15:clr>
        </p15:guide>
        <p15:guide id="20" pos="3483" userDrawn="1">
          <p15:clr>
            <a:srgbClr val="A4A3A4"/>
          </p15:clr>
        </p15:guide>
        <p15:guide id="21" pos="2780" userDrawn="1">
          <p15:clr>
            <a:srgbClr val="A4A3A4"/>
          </p15:clr>
        </p15:guide>
        <p15:guide id="23" pos="2372" userDrawn="1">
          <p15:clr>
            <a:srgbClr val="A4A3A4"/>
          </p15:clr>
        </p15:guide>
        <p15:guide id="24" orient="horz" pos="3861" userDrawn="1">
          <p15:clr>
            <a:srgbClr val="A4A3A4"/>
          </p15:clr>
        </p15:guide>
        <p15:guide id="26" orient="horz" pos="2115" userDrawn="1">
          <p15:clr>
            <a:srgbClr val="A4A3A4"/>
          </p15:clr>
        </p15:guide>
        <p15:guide id="27" orient="horz" pos="3339" userDrawn="1">
          <p15:clr>
            <a:srgbClr val="A4A3A4"/>
          </p15:clr>
        </p15:guide>
        <p15:guide id="28" orient="horz" pos="3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CCC"/>
    <a:srgbClr val="0000A4"/>
    <a:srgbClr val="ED7D31"/>
    <a:srgbClr val="7F7F7F"/>
    <a:srgbClr val="F2F2F2"/>
    <a:srgbClr val="FF6600"/>
    <a:srgbClr val="CC00FF"/>
    <a:srgbClr val="FF99FF"/>
    <a:srgbClr val="635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20" y="96"/>
      </p:cViewPr>
      <p:guideLst>
        <p:guide pos="421"/>
        <p:guide pos="5796"/>
        <p:guide pos="3097"/>
        <p:guide orient="horz" pos="4178"/>
        <p:guide orient="horz" pos="1003"/>
        <p:guide pos="3914"/>
        <p:guide orient="horz"/>
        <p:guide pos="3483"/>
        <p:guide pos="2780"/>
        <p:guide pos="2372"/>
        <p:guide orient="horz" pos="3861"/>
        <p:guide orient="horz" pos="2115"/>
        <p:guide orient="horz" pos="3339"/>
        <p:guide orient="horz" pos="306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13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573" y="2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46F42610-14FF-4B40-B4B6-786DE4FB8FEA}" type="datetime1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501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573" y="9371501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BA50B1B2-6258-41F2-9629-A1D893779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5243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18830" cy="495029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6" y="0"/>
            <a:ext cx="2918830" cy="495029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513A899E-F476-4791-9F16-0B14047B11F2}" type="datetime1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1233488"/>
            <a:ext cx="4805363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36" tIns="45318" rIns="90636" bIns="4531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4"/>
            <a:ext cx="5388610" cy="3884860"/>
          </a:xfrm>
          <a:prstGeom prst="rect">
            <a:avLst/>
          </a:prstGeom>
        </p:spPr>
        <p:txBody>
          <a:bodyPr vert="horz" lIns="90636" tIns="45318" rIns="90636" bIns="4531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371288"/>
            <a:ext cx="2918830" cy="495027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6" y="9371288"/>
            <a:ext cx="2918830" cy="495027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E7091564-0DFD-4FA7-A9C8-3D427F108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8755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31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870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83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213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134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6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964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92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9591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632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7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262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887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80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828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5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33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10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59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82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19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2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32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B7A41-6D90-4371-844A-87EC379C3D06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7613036" y="6569802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088" dirty="0"/>
              <a:t>- </a:t>
            </a:r>
            <a:fld id="{5733F733-A97E-45C7-8208-292F002894F6}" type="slidenum">
              <a:rPr lang="ko-KR" altLang="en-US" sz="1088" smtClean="0"/>
              <a:pPr algn="r"/>
              <a:t>‹#›</a:t>
            </a:fld>
            <a:r>
              <a:rPr lang="ko-KR" altLang="en-US" sz="1088" dirty="0"/>
              <a:t> </a:t>
            </a:r>
            <a:r>
              <a:rPr lang="en-US" altLang="ko-KR" sz="1088" dirty="0"/>
              <a:t>-</a:t>
            </a:r>
            <a:endParaRPr lang="ko-KR" altLang="en-US" sz="1088" dirty="0"/>
          </a:p>
        </p:txBody>
      </p:sp>
    </p:spTree>
    <p:extLst>
      <p:ext uri="{BB962C8B-B14F-4D97-AF65-F5344CB8AC3E}">
        <p14:creationId xmlns:p14="http://schemas.microsoft.com/office/powerpoint/2010/main" val="407531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1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8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1.png"/><Relationship Id="rId5" Type="http://schemas.openxmlformats.org/officeDocument/2006/relationships/image" Target="../media/image53.png"/><Relationship Id="rId4" Type="http://schemas.openxmlformats.org/officeDocument/2006/relationships/image" Target="../media/image7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4.png"/><Relationship Id="rId5" Type="http://schemas.openxmlformats.org/officeDocument/2006/relationships/image" Target="../media/image62.png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245"/>
            <a:ext cx="9906000" cy="646608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91977" y="2501122"/>
            <a:ext cx="8553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How to solve BHF equation in nuclear matter</a:t>
            </a:r>
            <a:endParaRPr lang="en-US" altLang="ko-KR" sz="36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424086" y="6458464"/>
            <a:ext cx="395417" cy="366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172" y="6175911"/>
            <a:ext cx="2500858" cy="615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65859" y="4774538"/>
            <a:ext cx="83673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800" dirty="0" smtClean="0"/>
              <a:t>Young-Ho Song (</a:t>
            </a:r>
            <a:r>
              <a:rPr lang="ko-KR" altLang="en-US" sz="2800" dirty="0" smtClean="0"/>
              <a:t>중이온가속기연구소</a:t>
            </a:r>
            <a:r>
              <a:rPr lang="en-US" altLang="ko-KR" sz="2800" dirty="0" smtClean="0"/>
              <a:t>, IBS)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952999" y="5732952"/>
            <a:ext cx="4746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800" dirty="0" smtClean="0"/>
              <a:t>mini-workshop 2022.12.01., </a:t>
            </a:r>
            <a:r>
              <a:rPr lang="ko-KR" altLang="en-US" sz="1800" dirty="0"/>
              <a:t>숭실대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98500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G-matrix calculation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53281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CM momentum and relative </a:t>
            </a: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momentum of two nucleons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157" y="2140067"/>
            <a:ext cx="2448267" cy="5811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2958" y="2747822"/>
            <a:ext cx="853281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noProof="0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G-matrix equation </a:t>
            </a:r>
            <a:r>
              <a:rPr lang="en-US" altLang="ko-KR" noProof="0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 integral equation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415" y="3917511"/>
            <a:ext cx="5442930" cy="8217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415" y="3120370"/>
            <a:ext cx="2808835" cy="70902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4073" y="4991862"/>
            <a:ext cx="3962953" cy="40963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7310" y="5438734"/>
            <a:ext cx="3781953" cy="5906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182" y="6125731"/>
            <a:ext cx="6074207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Same code can be used for scattering in free space.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Set U=0. Q=1.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67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Angle average approximation of Q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532812" cy="9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Q depends on the angle between relative momentum and CM momentum.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In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general, Q can couple different relative angular momentum states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 Simplification : angle average (no mixing between partial waves)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250" y="5936285"/>
            <a:ext cx="4611657" cy="6962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38" y="2871022"/>
            <a:ext cx="3962953" cy="4096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619" y="3574887"/>
            <a:ext cx="2206036" cy="42741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619" y="4422765"/>
            <a:ext cx="4315078" cy="118238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2918" y="5166934"/>
            <a:ext cx="1905266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62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Angle average approximation of denominator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532812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Denominator energy depends on the angle between momentum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Simplification: angle-averaged </a:t>
            </a:r>
            <a:r>
              <a:rPr lang="en-US" altLang="ko-KR" dirty="0" err="1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c.m</a:t>
            </a: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. momentum prescription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114" y="2568689"/>
            <a:ext cx="3753374" cy="5525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272" y="3392488"/>
            <a:ext cx="3639058" cy="72400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114" y="4297283"/>
            <a:ext cx="4353533" cy="5715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2197" y="4798302"/>
            <a:ext cx="8532812" cy="9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When argument in potential is larger than Fermi momentum?</a:t>
            </a:r>
          </a:p>
          <a:p>
            <a:pPr marL="821819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Standard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choice</a:t>
            </a:r>
          </a:p>
          <a:p>
            <a:pPr marL="821819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baseline="0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Continuous choice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2963" y="5802937"/>
            <a:ext cx="4410691" cy="68589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3654" y="4366792"/>
            <a:ext cx="2029108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58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Dispersion relation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8338" y="1699491"/>
            <a:ext cx="8532812" cy="9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Typical two choices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(1) </a:t>
            </a:r>
            <a:r>
              <a:rPr lang="en-US" altLang="ko-KR" dirty="0">
                <a:solidFill>
                  <a:srgbClr val="292934"/>
                </a:solidFill>
              </a:rPr>
              <a:t>parametrize with effective mass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(2) momentum dependence of U(p)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221" y="2725726"/>
            <a:ext cx="2583470" cy="15057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586" y="4335389"/>
            <a:ext cx="2657846" cy="5334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713" y="5149748"/>
            <a:ext cx="2657846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363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wave expansion of G-matrix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8338" y="1699491"/>
            <a:ext cx="8532812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angular momentum conservation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 better to use partial wave expansion.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52" y="2547474"/>
            <a:ext cx="5658396" cy="8321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8338" y="4868863"/>
            <a:ext cx="8198571" cy="125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When k0 is below Fermi momentum, the denominator never have </a:t>
            </a:r>
            <a:r>
              <a:rPr lang="en-US" dirty="0" smtClean="0"/>
              <a:t> pole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 G-matrix is real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When k0 is above Fermi momentum, the denominator can have pole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 G-matrix becomes complex.   </a:t>
            </a:r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63" y="3567380"/>
            <a:ext cx="6656065" cy="74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52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equation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8338" y="1699491"/>
            <a:ext cx="853281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Discretize integral equation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 quadrature method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348" y="2157942"/>
            <a:ext cx="4070270" cy="9203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348" y="3078289"/>
            <a:ext cx="6656065" cy="74556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165" y="4576871"/>
            <a:ext cx="4308203" cy="79060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6012" y="4031675"/>
            <a:ext cx="853281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Pole of denominator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Principal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value integral 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627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equation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8338" y="1699491"/>
            <a:ext cx="853281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G-matrix equation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952" y="2081903"/>
            <a:ext cx="5985048" cy="39263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737" y="6251522"/>
            <a:ext cx="2038635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59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equation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8338" y="1699491"/>
            <a:ext cx="853281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G-matrix equation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614" y="4565085"/>
            <a:ext cx="5363323" cy="135273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298" y="2175260"/>
            <a:ext cx="6020640" cy="1286054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1108364" y="4959927"/>
            <a:ext cx="341745" cy="350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581" y="3750268"/>
            <a:ext cx="3020067" cy="68288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484053" y="4799172"/>
            <a:ext cx="2198254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Trick for </a:t>
            </a:r>
            <a:r>
              <a:rPr lang="en-US" dirty="0" smtClean="0"/>
              <a:t>principal </a:t>
            </a:r>
            <a:endParaRPr lang="en-US" dirty="0" smtClean="0"/>
          </a:p>
          <a:p>
            <a:r>
              <a:rPr lang="en-US" dirty="0" smtClean="0"/>
              <a:t>value integration</a:t>
            </a:r>
            <a:endParaRPr lang="en-US" dirty="0"/>
          </a:p>
        </p:txBody>
      </p:sp>
      <p:sp>
        <p:nvSpPr>
          <p:cNvPr id="13" name="오른쪽 화살표 12"/>
          <p:cNvSpPr/>
          <p:nvPr/>
        </p:nvSpPr>
        <p:spPr>
          <a:xfrm rot="10800000" flipV="1">
            <a:off x="7205937" y="5047490"/>
            <a:ext cx="267854" cy="1939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8442" y="5405337"/>
            <a:ext cx="1467055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06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equation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8338" y="1699491"/>
            <a:ext cx="853281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G-matrix equation( assume U(p), i.e. E(p) is already given)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41" y="2177549"/>
            <a:ext cx="5258534" cy="35914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865" y="5650992"/>
            <a:ext cx="6077798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10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g-matrix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8338" y="1699491"/>
            <a:ext cx="853281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G-matrix equation (with out tensor interaction)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176" y="2257394"/>
            <a:ext cx="2766442" cy="7780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8338" y="3086861"/>
            <a:ext cx="853281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G-matrix equation (with tensor interaction for S=1)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877" y="3520678"/>
            <a:ext cx="2619741" cy="10764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430" y="4834865"/>
            <a:ext cx="3305314" cy="9341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2958" y="5779268"/>
            <a:ext cx="853281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G-matrix can be obtained by matrix inversion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5099" y="6207532"/>
            <a:ext cx="2734057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4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560948"/>
            <a:ext cx="8532812" cy="5313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85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Many-body problem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Interacting A-nucleon system 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H = T + V = T+U + (V – U)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H can have one-body, two-body, three-body… operators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Exact solution  H |Psi&gt; = E |Psi&gt; is very difficult to get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.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noProof="0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Many-body perturbation theory does not converge well.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  <a:p>
            <a:pPr marL="821819" lvl="1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How to compute the </a:t>
            </a:r>
            <a:r>
              <a:rPr lang="en-US" altLang="ko-KR" dirty="0">
                <a:solidFill>
                  <a:srgbClr val="FF0000"/>
                </a:solidFill>
                <a:latin typeface="Arial"/>
                <a:ea typeface="돋움" panose="020B0600000101010101" pitchFamily="50" charset="-127"/>
              </a:rPr>
              <a:t>e</a:t>
            </a:r>
            <a:r>
              <a:rPr kumimoji="0" lang="en-US" altLang="ko-KR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nergy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of nuclear matter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?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/>
                <a:ea typeface="돋움" panose="020B0600000101010101" pitchFamily="50" charset="-127"/>
              </a:rPr>
              <a:t>Finite box periodic boundary condition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돋움" panose="020B0600000101010101" pitchFamily="50" charset="-127"/>
              </a:rPr>
              <a:t>Ab initio calculation with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돋움" panose="020B0600000101010101" pitchFamily="50" charset="-127"/>
              </a:rPr>
              <a:t> varying number of nucleons in the box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/>
                <a:ea typeface="돋움" panose="020B0600000101010101" pitchFamily="50" charset="-127"/>
              </a:rPr>
              <a:t>Brueckner-Hartree-Fock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돋움" panose="020B0600000101010101" pitchFamily="50" charset="-127"/>
              </a:rPr>
              <a:t> method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noProof="0" dirty="0" smtClean="0">
                <a:latin typeface="Arial"/>
                <a:ea typeface="돋움" panose="020B0600000101010101" pitchFamily="50" charset="-127"/>
              </a:rPr>
              <a:t>Non-perturbative sum of particular type of diagrams. 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endParaRPr kumimoji="0" lang="en-US" altLang="ko-KR" b="0" i="0" u="none" strike="noStrike" kern="1200" cap="none" spc="0" normalizeH="0" baseline="0" dirty="0">
              <a:ln>
                <a:noFill/>
              </a:ln>
              <a:effectLst/>
              <a:uLnTx/>
              <a:uFillTx/>
              <a:latin typeface="Arial"/>
              <a:ea typeface="돋움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/>
                <a:ea typeface="돋움" panose="020B0600000101010101" pitchFamily="50" charset="-127"/>
              </a:rPr>
              <a:t>Most likely, some code may be already available. (But, I could not find.)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/>
                <a:ea typeface="돋움" panose="020B0600000101010101" pitchFamily="50" charset="-127"/>
              </a:rPr>
              <a:t>I determined to write </a:t>
            </a:r>
            <a:r>
              <a:rPr lang="en-US" altLang="ko-KR" dirty="0" smtClean="0">
                <a:solidFill>
                  <a:srgbClr val="FF0000"/>
                </a:solidFill>
                <a:latin typeface="Arial"/>
                <a:ea typeface="돋움" panose="020B0600000101010101" pitchFamily="50" charset="-127"/>
              </a:rPr>
              <a:t>my own code </a:t>
            </a:r>
            <a:r>
              <a:rPr lang="en-US" altLang="ko-KR" dirty="0" smtClean="0">
                <a:latin typeface="Arial"/>
                <a:ea typeface="돋움" panose="020B0600000101010101" pitchFamily="50" charset="-127"/>
              </a:rPr>
              <a:t>to solve BHF in nuclear matter.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돋움" panose="020B0600000101010101" pitchFamily="50" charset="-127"/>
              </a:rPr>
              <a:t>Main reference: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Arial"/>
                <a:ea typeface="돋움" panose="020B0600000101010101" pitchFamily="50" charset="-127"/>
              </a:rPr>
              <a:t>M. </a:t>
            </a:r>
            <a:r>
              <a:rPr lang="en-US" altLang="ko-KR" sz="1600" dirty="0" err="1" smtClean="0">
                <a:latin typeface="Arial"/>
                <a:ea typeface="돋움" panose="020B0600000101010101" pitchFamily="50" charset="-127"/>
              </a:rPr>
              <a:t>Haftel</a:t>
            </a:r>
            <a:r>
              <a:rPr lang="en-US" altLang="ko-KR" sz="1600" dirty="0" smtClean="0">
                <a:latin typeface="Arial"/>
                <a:ea typeface="돋움" panose="020B0600000101010101" pitchFamily="50" charset="-127"/>
              </a:rPr>
              <a:t>, F. </a:t>
            </a:r>
            <a:r>
              <a:rPr lang="en-US" altLang="ko-KR" sz="1600" dirty="0" err="1" smtClean="0">
                <a:latin typeface="Arial"/>
                <a:ea typeface="돋움" panose="020B0600000101010101" pitchFamily="50" charset="-127"/>
              </a:rPr>
              <a:t>tabakin</a:t>
            </a:r>
            <a:r>
              <a:rPr lang="en-US" altLang="ko-KR" sz="1600" dirty="0" smtClean="0">
                <a:latin typeface="Arial"/>
                <a:ea typeface="돋움" panose="020B0600000101010101" pitchFamily="50" charset="-127"/>
              </a:rPr>
              <a:t>, Nuclear Physics A158 (1970)1-42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돋움" panose="020B0600000101010101" pitchFamily="50" charset="-127"/>
              </a:rPr>
              <a:t>K. Amos et al, Advances in Nuclear </a:t>
            </a:r>
            <a:r>
              <a:rPr kumimoji="0" lang="en-US" altLang="ko-KR" sz="16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/>
                <a:ea typeface="돋움" panose="020B0600000101010101" pitchFamily="50" charset="-127"/>
              </a:rPr>
              <a:t>Phsyics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돋움" panose="020B0600000101010101" pitchFamily="50" charset="-127"/>
              </a:rPr>
              <a:t>, </a:t>
            </a:r>
            <a:r>
              <a:rPr kumimoji="0" lang="en-US" altLang="ko-KR" sz="16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/>
                <a:ea typeface="돋움" panose="020B0600000101010101" pitchFamily="50" charset="-127"/>
              </a:rPr>
              <a:t>vol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돋움" panose="020B0600000101010101" pitchFamily="50" charset="-127"/>
              </a:rPr>
              <a:t> 25, chapter 3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321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U(p) from g-matrix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8" y="2340724"/>
            <a:ext cx="4140041" cy="6994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545" y="2403447"/>
            <a:ext cx="2886478" cy="35247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186" y="2848484"/>
            <a:ext cx="4505954" cy="49536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8338" y="1671782"/>
            <a:ext cx="7191807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particular </a:t>
            </a:r>
            <a:r>
              <a:rPr lang="en-US" dirty="0" err="1" smtClean="0"/>
              <a:t>s.p</a:t>
            </a:r>
            <a:r>
              <a:rPr lang="en-US" dirty="0" smtClean="0"/>
              <a:t>. momentum  </a:t>
            </a:r>
            <a:endParaRPr 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0" y="3495714"/>
            <a:ext cx="4112379" cy="89958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142" y="4577497"/>
            <a:ext cx="5077534" cy="60968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1208" y="5369382"/>
            <a:ext cx="6877004" cy="109484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3127" y="5563434"/>
            <a:ext cx="2503055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Range of integration are constrained.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167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U(p) from g-matrix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8338" y="1671782"/>
            <a:ext cx="7191807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particular </a:t>
            </a:r>
            <a:r>
              <a:rPr lang="en-US" dirty="0" err="1" smtClean="0"/>
              <a:t>s.p</a:t>
            </a:r>
            <a:r>
              <a:rPr lang="en-US" dirty="0" smtClean="0"/>
              <a:t>. momentum  </a:t>
            </a:r>
            <a:endParaRPr 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69" y="2201976"/>
            <a:ext cx="5077534" cy="6096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8338" y="3038764"/>
            <a:ext cx="7117917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CM momentum approximation</a:t>
            </a:r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988" y="3496047"/>
            <a:ext cx="6373114" cy="83831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988" y="4405746"/>
            <a:ext cx="5839640" cy="11622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7725" y="5639340"/>
            <a:ext cx="5115639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60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88" y="3849102"/>
            <a:ext cx="5123884" cy="10197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8338" y="1592263"/>
            <a:ext cx="8466426" cy="212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Both"/>
            </a:pPr>
            <a:r>
              <a:rPr lang="en-US" dirty="0" smtClean="0"/>
              <a:t>Choose interested values of U(</a:t>
            </a:r>
            <a:r>
              <a:rPr lang="en-US" dirty="0" err="1" smtClean="0"/>
              <a:t>p_i</a:t>
            </a:r>
            <a:r>
              <a:rPr lang="en-US" dirty="0" smtClean="0"/>
              <a:t>) </a:t>
            </a:r>
          </a:p>
          <a:p>
            <a:pPr marL="457200" indent="-457200">
              <a:buAutoNum type="arabicParenBoth"/>
            </a:pPr>
            <a:r>
              <a:rPr lang="en-US" dirty="0" smtClean="0"/>
              <a:t>Start with initial U(</a:t>
            </a:r>
            <a:r>
              <a:rPr lang="en-US" dirty="0" err="1" smtClean="0"/>
              <a:t>p_i</a:t>
            </a:r>
            <a:r>
              <a:rPr lang="en-US" dirty="0" smtClean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compute </a:t>
            </a:r>
            <a:r>
              <a:rPr lang="en-US" dirty="0" err="1" smtClean="0">
                <a:sym typeface="Wingdings" panose="05000000000000000000" pitchFamily="2" charset="2"/>
              </a:rPr>
              <a:t>e_i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 (effective mass method, start with initial two parameters)</a:t>
            </a:r>
          </a:p>
          <a:p>
            <a:pPr marL="457200" indent="-457200">
              <a:buAutoNum type="arabicParenBoth" startAt="3"/>
            </a:pPr>
            <a:r>
              <a:rPr lang="en-US" dirty="0" smtClean="0">
                <a:sym typeface="Wingdings" panose="05000000000000000000" pitchFamily="2" charset="2"/>
              </a:rPr>
              <a:t>Compute g-matrix</a:t>
            </a:r>
          </a:p>
          <a:p>
            <a:pPr marL="457200" indent="-457200">
              <a:buAutoNum type="arabicParenBoth" startAt="3"/>
            </a:pPr>
            <a:r>
              <a:rPr lang="en-US" dirty="0" smtClean="0">
                <a:sym typeface="Wingdings" panose="05000000000000000000" pitchFamily="2" charset="2"/>
              </a:rPr>
              <a:t>calculate U(p) from obtained g-matrix</a:t>
            </a:r>
          </a:p>
          <a:p>
            <a:pPr marL="457200" indent="-457200">
              <a:buAutoNum type="arabicParenBoth" startAt="3"/>
            </a:pPr>
            <a:r>
              <a:rPr lang="en-US" dirty="0" smtClean="0"/>
              <a:t>Check convergence of U(p) or e(p) </a:t>
            </a:r>
          </a:p>
          <a:p>
            <a:pPr marL="457200" indent="-457200">
              <a:buAutoNum type="arabicParenBoth" startAt="3"/>
            </a:pPr>
            <a:r>
              <a:rPr lang="en-US" dirty="0" smtClean="0"/>
              <a:t>If not converged, repeat from (3)  </a:t>
            </a: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02" y="5002813"/>
            <a:ext cx="6620799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846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991" y="1592263"/>
            <a:ext cx="2381582" cy="19052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991" y="1851053"/>
            <a:ext cx="3391373" cy="181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991" y="2109843"/>
            <a:ext cx="5477639" cy="40582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5184" y="3086100"/>
            <a:ext cx="3260002" cy="2209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20747" y="2651356"/>
            <a:ext cx="2428875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Bonn potential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224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991" y="1592263"/>
            <a:ext cx="2381582" cy="19052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245" y="2021898"/>
            <a:ext cx="4382112" cy="22863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1220" y="1764687"/>
            <a:ext cx="2133898" cy="25435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2855" y="5439675"/>
            <a:ext cx="3305314" cy="93411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0779" y="5447264"/>
            <a:ext cx="2766442" cy="77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224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887" y="533400"/>
            <a:ext cx="5287113" cy="61444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4506871"/>
            <a:ext cx="3305314" cy="9341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680" y="5671415"/>
            <a:ext cx="4112376" cy="7348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08253"/>
            <a:ext cx="4507345" cy="89705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022690"/>
            <a:ext cx="44132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468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8254"/>
            <a:ext cx="3952875" cy="7867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432" y="742949"/>
            <a:ext cx="5738568" cy="55657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43" y="4087471"/>
            <a:ext cx="3674787" cy="242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31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However… 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3308377"/>
            <a:ext cx="3820058" cy="28864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8337" y="1699491"/>
            <a:ext cx="8087735" cy="154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It is well known that the BHF with realistic NN interaction does not give correct saturation property of Nuclear matter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To get better saturation, one have to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(1) Include 3 nucleon force, 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(2) relativistic Dirac BHF </a:t>
            </a: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728" y="3417712"/>
            <a:ext cx="2793415" cy="2574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272" y="6215062"/>
            <a:ext cx="50000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Figures from </a:t>
            </a:r>
          </a:p>
          <a:p>
            <a:r>
              <a:rPr lang="en-US" sz="1100" dirty="0" smtClean="0"/>
              <a:t>S. Shen et al., Progress in Particle and Nuclear Physics, 109, (2019), 103713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258400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8337" y="1699491"/>
            <a:ext cx="8087735" cy="154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Include 3NF in chiral EFT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Compute optical potential by folding the g-matrix or self energy U(p)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 In fact, similar work already exists.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Masakazu </a:t>
            </a:r>
            <a:r>
              <a:rPr lang="en-US" dirty="0" err="1" smtClean="0">
                <a:sym typeface="Wingdings" panose="05000000000000000000" pitchFamily="2" charset="2"/>
              </a:rPr>
              <a:t>Toyokawa</a:t>
            </a:r>
            <a:r>
              <a:rPr lang="en-US" dirty="0" smtClean="0">
                <a:sym typeface="Wingdings" panose="05000000000000000000" pitchFamily="2" charset="2"/>
              </a:rPr>
              <a:t> et al, Progress of Theoretical and experimental physics, (2018) 023D03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41" y="3431711"/>
            <a:ext cx="5363323" cy="32961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73329" y="5496936"/>
            <a:ext cx="19393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Figure from</a:t>
            </a:r>
          </a:p>
          <a:p>
            <a:r>
              <a:rPr lang="en-US" sz="1200" dirty="0" smtClean="0"/>
              <a:t>The Reference  </a:t>
            </a:r>
          </a:p>
          <a:p>
            <a:r>
              <a:rPr lang="en-US" sz="1200" dirty="0" smtClean="0">
                <a:sym typeface="Wingdings" panose="05000000000000000000" pitchFamily="2" charset="2"/>
              </a:rPr>
              <a:t>Masakazu </a:t>
            </a:r>
            <a:r>
              <a:rPr lang="en-US" sz="1200" dirty="0" err="1">
                <a:sym typeface="Wingdings" panose="05000000000000000000" pitchFamily="2" charset="2"/>
              </a:rPr>
              <a:t>Toyokawa</a:t>
            </a:r>
            <a:r>
              <a:rPr lang="en-US" sz="1200" dirty="0">
                <a:sym typeface="Wingdings" panose="05000000000000000000" pitchFamily="2" charset="2"/>
              </a:rPr>
              <a:t> et </a:t>
            </a:r>
            <a:r>
              <a:rPr lang="en-US" sz="1200" dirty="0" smtClean="0">
                <a:sym typeface="Wingdings" panose="05000000000000000000" pitchFamily="2" charset="2"/>
              </a:rPr>
              <a:t>al</a:t>
            </a:r>
          </a:p>
          <a:p>
            <a:endParaRPr lang="en-US" sz="1200" dirty="0">
              <a:sym typeface="Wingdings" panose="05000000000000000000" pitchFamily="2" charset="2"/>
            </a:endParaRPr>
          </a:p>
          <a:p>
            <a:r>
              <a:rPr lang="en-US" sz="1200" dirty="0" smtClean="0">
                <a:sym typeface="Wingdings" panose="05000000000000000000" pitchFamily="2" charset="2"/>
              </a:rPr>
              <a:t>4He scattering on 208Pb.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0198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532812" cy="328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How 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to compute the </a:t>
            </a:r>
            <a:r>
              <a:rPr lang="en-US" altLang="ko-KR" dirty="0">
                <a:solidFill>
                  <a:srgbClr val="FF0000"/>
                </a:solidFill>
                <a:latin typeface="Arial"/>
                <a:ea typeface="돋움" panose="020B0600000101010101" pitchFamily="50" charset="-127"/>
              </a:rPr>
              <a:t>e</a:t>
            </a:r>
            <a:r>
              <a:rPr kumimoji="0" lang="en-US" altLang="ko-KR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nergy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of nuclear matter?</a:t>
            </a:r>
          </a:p>
          <a:p>
            <a:pPr lvl="1"/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 </a:t>
            </a: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85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Independent particle model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Simplest many-body problem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Approximation treating H ~ H0 = T+ U as one-body operator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Exact solution is known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 Slater determinant of single particle wave functions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What is U ? 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naive shell model : H.O.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 potential or W.S. potential 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U simulate the mean effects of V as much as possible </a:t>
            </a:r>
            <a:endParaRPr kumimoji="0" lang="en-US" altLang="ko-KR" b="0" i="0" u="none" strike="noStrike" kern="1200" cap="none" spc="0" normalizeH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  <a:sym typeface="Wingdings" panose="05000000000000000000" pitchFamily="2" charset="2"/>
            </a:endParaRPr>
          </a:p>
          <a:p>
            <a:pPr marL="1300738" lvl="2" indent="-342900">
              <a:buFont typeface="Arial" panose="020B0604020202020204" pitchFamily="34" charset="0"/>
              <a:buChar char="•"/>
            </a:pP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679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974426" cy="2703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85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Hartree-Fock</a:t>
            </a:r>
            <a:r>
              <a:rPr kumimoji="0" lang="en-US" altLang="ko-KR" sz="1885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method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Basically the same as independent particle model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 Assumption: 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a Slater-determinant of single particle wave functions.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baseline="0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What is U</a:t>
            </a:r>
            <a:r>
              <a:rPr lang="en-US" altLang="ko-KR" baseline="0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? (H = T+V = T+U + V-U)</a:t>
            </a:r>
            <a:endParaRPr lang="en-US" altLang="ko-KR" baseline="0" dirty="0" smtClean="0">
              <a:solidFill>
                <a:srgbClr val="292934"/>
              </a:solidFill>
              <a:latin typeface="Arial"/>
              <a:ea typeface="돋움" panose="020B0600000101010101" pitchFamily="50" charset="-127"/>
              <a:sym typeface="Wingdings" panose="05000000000000000000" pitchFamily="2" charset="2"/>
            </a:endParaRP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 try to find the optimal U such that 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(1)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ko-KR" b="0" i="0" u="none" strike="noStrike" kern="1200" cap="none" spc="0" normalizeH="0" noProof="0" dirty="0" err="1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s.p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. wave functions are determined by U 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baseline="0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(2)</a:t>
            </a: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 Thus, Slater determinant is determined by U 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(3)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 Choose U such that the &lt;Psi| H| Psi&gt; to be a variational minimum. 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181" y="4268131"/>
            <a:ext cx="1767255" cy="7481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27" y="5016233"/>
            <a:ext cx="3427471" cy="6575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4562739"/>
            <a:ext cx="4583330" cy="156450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866" y="5734551"/>
            <a:ext cx="2428978" cy="71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532812" cy="2703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Starting from HF, one can compute MBPT to compute energy corrections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However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, naïve application of 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MBPT to 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realistic NN interaction raises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a problem.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baseline="0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Many</a:t>
            </a: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 realistic NN interaction has a hard-core. (Very repulsive at short distance)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The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matrix elements of potential for Slater-determinant becomes very large. 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 perturbative approach does not work.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</a:rPr>
              <a:t>But, even </a:t>
            </a:r>
            <a:r>
              <a:rPr lang="en-US" altLang="ko-KR" dirty="0">
                <a:solidFill>
                  <a:srgbClr val="292934"/>
                </a:solidFill>
              </a:rPr>
              <a:t>when matrix elements are large, their infinite sum can be finite</a:t>
            </a:r>
            <a:r>
              <a:rPr lang="en-US" altLang="ko-KR" dirty="0" smtClean="0">
                <a:solidFill>
                  <a:srgbClr val="292934"/>
                </a:solidFill>
              </a:rPr>
              <a:t>. </a:t>
            </a:r>
            <a:endParaRPr lang="en-US" altLang="ko-KR" dirty="0">
              <a:solidFill>
                <a:srgbClr val="292934"/>
              </a:solidFill>
            </a:endParaRPr>
          </a:p>
          <a:p>
            <a:pPr marL="821819" lvl="1" indent="-342900">
              <a:buFont typeface="Arial" panose="020B0604020202020204" pitchFamily="34" charset="0"/>
              <a:buChar char="•"/>
            </a:pP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060" y="4665021"/>
            <a:ext cx="5901021" cy="9419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5" y="5753048"/>
            <a:ext cx="4105848" cy="7525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802" y="4682965"/>
            <a:ext cx="2133898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3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T-matrix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532812" cy="241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Non-perturbative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treatment of two-body interaction is necessary.</a:t>
            </a: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 </a:t>
            </a:r>
            <a:endParaRPr kumimoji="0" lang="en-US" altLang="ko-KR" b="0" i="0" u="none" strike="noStrike" kern="1200" cap="none" spc="0" normalizeH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 incorporate correlation between two particles 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</a:t>
            </a: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 two nucleon scattering in medium </a:t>
            </a:r>
            <a:endParaRPr lang="en-US" altLang="ko-KR" dirty="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b="0" i="0" u="none" strike="noStrike" kern="1200" cap="none" spc="0" normalizeH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aseline="0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Two nucleon scattering T-matrix in free space</a:t>
            </a:r>
          </a:p>
          <a:p>
            <a:pPr marL="821819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Scattering T-matrix is well defined/behaved </a:t>
            </a:r>
            <a:endParaRPr lang="en-US" altLang="ko-KR" dirty="0" smtClean="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  <a:p>
            <a:pPr lvl="1">
              <a:defRPr/>
            </a:pPr>
            <a:r>
              <a:rPr lang="en-US" altLang="ko-KR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 </a:t>
            </a: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     </a:t>
            </a: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even </a:t>
            </a: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when potential matrix element is large. (non-perturbative) </a:t>
            </a:r>
            <a:endParaRPr lang="en-US" altLang="ko-KR" baseline="0" dirty="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118" y="4057508"/>
            <a:ext cx="3124636" cy="6192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18" y="4747025"/>
            <a:ext cx="3296110" cy="4858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168" y="4197320"/>
            <a:ext cx="3343742" cy="6382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118" y="5273213"/>
            <a:ext cx="5212871" cy="80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32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Brueckner-Hartree-Fock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532812" cy="241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b="0" i="0" u="none" strike="noStrike" kern="1200" cap="none" spc="0" normalizeH="0" noProof="0" dirty="0" err="1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Brueckner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approach: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Sum all order of two-nucleon scattering (ladder diagrams)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Replace matrix elements of V to matrix elements of G-matrix.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G-matrix is well defined even with hard-core interaction.</a:t>
            </a: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baseline="0" dirty="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b="0" i="0" u="none" strike="noStrike" kern="1200" cap="none" spc="0" normalizeH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baseline="0" dirty="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693" y="5534859"/>
            <a:ext cx="6584620" cy="9383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693" y="3121891"/>
            <a:ext cx="1929698" cy="13100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8867" y="2983806"/>
            <a:ext cx="2248765" cy="158623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9904" y="4860184"/>
            <a:ext cx="3286584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2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Brueckner-Hartree-Fock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532812" cy="2993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Medium effects enters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(1) Pauli exclusion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(2) </a:t>
            </a: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Dispersion </a:t>
            </a: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relation( relation between energy and momentum)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BHF or Bethe-Goldstone </a:t>
            </a: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equation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Self consistent : </a:t>
            </a:r>
            <a:r>
              <a:rPr lang="en-US" altLang="ko-KR" dirty="0" err="1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s.p</a:t>
            </a: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. wave function, energy, potential, g-matrix</a:t>
            </a:r>
            <a:endParaRPr lang="en-US" altLang="ko-KR" dirty="0" smtClean="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baseline="0" dirty="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b="0" i="0" u="none" strike="noStrike" kern="1200" cap="none" spc="0" normalizeH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baseline="0" dirty="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283" y="3603675"/>
            <a:ext cx="2448267" cy="65731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519" y="3595420"/>
            <a:ext cx="3689662" cy="11815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302" y="4868863"/>
            <a:ext cx="2966465" cy="102245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8519" y="4891122"/>
            <a:ext cx="4603214" cy="97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5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Nuclear matter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8338" y="1699491"/>
            <a:ext cx="8532812" cy="241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From symmetry of infinite nuclear matter</a:t>
            </a:r>
          </a:p>
          <a:p>
            <a:pPr marL="821819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Wave function must be a plane wave. (No need to solve s. p. waves) </a:t>
            </a:r>
          </a:p>
          <a:p>
            <a:pPr marL="821819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Dispersion relation will be changed. (One have to find self consistent potential U )</a:t>
            </a: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baseline="0" dirty="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b="0" i="0" u="none" strike="noStrike" kern="1200" cap="none" spc="0" normalizeH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baseline="0" dirty="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415" y="3120370"/>
            <a:ext cx="3924848" cy="99073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204" y="4560301"/>
            <a:ext cx="5163271" cy="19433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0451" y="4560301"/>
            <a:ext cx="2966465" cy="102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55784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22106</TotalTime>
  <Words>1015</Words>
  <Application>Microsoft Office PowerPoint</Application>
  <PresentationFormat>A4 용지(210x297mm)</PresentationFormat>
  <Paragraphs>155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돋움</vt:lpstr>
      <vt:lpstr>맑은 고딕</vt:lpstr>
      <vt:lpstr>Arial</vt:lpstr>
      <vt:lpstr>Calibri</vt:lpstr>
      <vt:lpstr>Calibri Light</vt:lpstr>
      <vt:lpstr>Wingdings</vt:lpstr>
      <vt:lpstr>Office 테마</vt:lpstr>
      <vt:lpstr>5_Clarity</vt:lpstr>
      <vt:lpstr>PowerPoint 프레젠테이션</vt:lpstr>
      <vt:lpstr>Introduction</vt:lpstr>
      <vt:lpstr>Introduction</vt:lpstr>
      <vt:lpstr>Introduction</vt:lpstr>
      <vt:lpstr>Introduction</vt:lpstr>
      <vt:lpstr>T-matrix </vt:lpstr>
      <vt:lpstr>Brueckner-Hartree-Fock</vt:lpstr>
      <vt:lpstr>Brueckner-Hartree-Fock</vt:lpstr>
      <vt:lpstr>Nuclear matter</vt:lpstr>
      <vt:lpstr>G-matrix calculation</vt:lpstr>
      <vt:lpstr>Angle average approximation of Q</vt:lpstr>
      <vt:lpstr>Angle average approximation of denominator</vt:lpstr>
      <vt:lpstr>Dispersion relation </vt:lpstr>
      <vt:lpstr>Partial wave expansion of G-matrix</vt:lpstr>
      <vt:lpstr>Integral equation</vt:lpstr>
      <vt:lpstr>Integral equation</vt:lpstr>
      <vt:lpstr>Integral equation</vt:lpstr>
      <vt:lpstr>Integral equation</vt:lpstr>
      <vt:lpstr>Solve g-matrix</vt:lpstr>
      <vt:lpstr>U(p) from g-matrix</vt:lpstr>
      <vt:lpstr>U(p) from g-matrix</vt:lpstr>
      <vt:lpstr>Algorithm</vt:lpstr>
      <vt:lpstr>Code</vt:lpstr>
      <vt:lpstr>Code</vt:lpstr>
      <vt:lpstr>Code</vt:lpstr>
      <vt:lpstr>Code</vt:lpstr>
      <vt:lpstr>However… </vt:lpstr>
      <vt:lpstr>Plan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유준호</dc:creator>
  <cp:lastModifiedBy>user</cp:lastModifiedBy>
  <cp:revision>1187</cp:revision>
  <cp:lastPrinted>2018-09-03T05:45:20Z</cp:lastPrinted>
  <dcterms:created xsi:type="dcterms:W3CDTF">2016-03-06T10:47:04Z</dcterms:created>
  <dcterms:modified xsi:type="dcterms:W3CDTF">2022-11-25T02:48:04Z</dcterms:modified>
</cp:coreProperties>
</file>