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33"/>
  </p:notesMasterIdLst>
  <p:handoutMasterIdLst>
    <p:handoutMasterId r:id="rId34"/>
  </p:handoutMasterIdLst>
  <p:sldIdLst>
    <p:sldId id="269" r:id="rId3"/>
    <p:sldId id="545" r:id="rId4"/>
    <p:sldId id="573" r:id="rId5"/>
    <p:sldId id="549" r:id="rId6"/>
    <p:sldId id="552" r:id="rId7"/>
    <p:sldId id="550" r:id="rId8"/>
    <p:sldId id="575" r:id="rId9"/>
    <p:sldId id="551" r:id="rId10"/>
    <p:sldId id="554" r:id="rId11"/>
    <p:sldId id="553" r:id="rId12"/>
    <p:sldId id="555" r:id="rId13"/>
    <p:sldId id="556" r:id="rId14"/>
    <p:sldId id="557" r:id="rId15"/>
    <p:sldId id="547" r:id="rId16"/>
    <p:sldId id="558" r:id="rId17"/>
    <p:sldId id="559" r:id="rId18"/>
    <p:sldId id="560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70" r:id="rId27"/>
    <p:sldId id="571" r:id="rId28"/>
    <p:sldId id="572" r:id="rId29"/>
    <p:sldId id="546" r:id="rId30"/>
    <p:sldId id="569" r:id="rId31"/>
    <p:sldId id="574" r:id="rId32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45"/>
            <p14:sldId id="573"/>
            <p14:sldId id="549"/>
            <p14:sldId id="552"/>
            <p14:sldId id="550"/>
            <p14:sldId id="575"/>
            <p14:sldId id="551"/>
            <p14:sldId id="554"/>
            <p14:sldId id="553"/>
            <p14:sldId id="555"/>
            <p14:sldId id="556"/>
            <p14:sldId id="557"/>
            <p14:sldId id="547"/>
            <p14:sldId id="558"/>
            <p14:sldId id="559"/>
            <p14:sldId id="560"/>
            <p14:sldId id="562"/>
            <p14:sldId id="563"/>
            <p14:sldId id="564"/>
            <p14:sldId id="565"/>
            <p14:sldId id="566"/>
            <p14:sldId id="567"/>
            <p14:sldId id="568"/>
            <p14:sldId id="570"/>
            <p14:sldId id="571"/>
            <p14:sldId id="572"/>
            <p14:sldId id="546"/>
            <p14:sldId id="569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61"/>
        <p:guide orient="horz" pos="2115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How to solve BHF equation 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in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matter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mini-workshop 2022.12.01., </a:t>
            </a:r>
            <a:r>
              <a:rPr lang="ko-KR" altLang="en-US" sz="1800" dirty="0"/>
              <a:t>숭실대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matter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From symmetry of infinite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Wave function must be a plane wave. (No need to solve s. p. waves)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relation will be changed. (One have to find self consistent potential U )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5" y="3021851"/>
            <a:ext cx="2966465" cy="1022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80" y="4513298"/>
            <a:ext cx="3700112" cy="2224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85" y="4134382"/>
            <a:ext cx="8532812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Energy of nuclear matter can be obtained from U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G-matrix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CM momentum and relative momentum of two nucleons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7" y="2140067"/>
            <a:ext cx="2448267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58" y="2747822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</a:t>
            </a: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integral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15" y="3917511"/>
            <a:ext cx="5442930" cy="821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15" y="3120370"/>
            <a:ext cx="2808835" cy="709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73" y="4991862"/>
            <a:ext cx="3962953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10" y="5438734"/>
            <a:ext cx="3781953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182" y="6125731"/>
            <a:ext cx="607420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code can be used for scattering in free space.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U=0. Q=1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G matrix</a:t>
            </a:r>
            <a:r>
              <a:rPr lang="en-US" dirty="0" smtClean="0">
                <a:sym typeface="Wingdings" panose="05000000000000000000" pitchFamily="2" charset="2"/>
              </a:rPr>
              <a:t> 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average approximation of 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Q depends on the angle between relative momentum and CM momentum.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general, Q can couple different relative angular momentum states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Simplification : angle average (no mixing between partial waves)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8" y="5517816"/>
            <a:ext cx="3609512" cy="544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871022"/>
            <a:ext cx="3962953" cy="4096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554985"/>
            <a:ext cx="4315078" cy="1182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475" y="4261256"/>
            <a:ext cx="1905266" cy="438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472" y="5132197"/>
            <a:ext cx="5139256" cy="15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 average approximation of denominator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Denominator energy depends on the angle between momentum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Simplification: angle-averaged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c.m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momentum prescription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4" y="2568689"/>
            <a:ext cx="3753374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08" y="3385580"/>
            <a:ext cx="3639058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63" y="3461791"/>
            <a:ext cx="4353533" cy="571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5958" y="4338092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argument in potential is larger than Fermi momentum?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Standard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choice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Continuous choice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383" y="5496699"/>
            <a:ext cx="441069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Typical two choices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(1) </a:t>
            </a:r>
            <a:r>
              <a:rPr lang="en-US" altLang="ko-KR" dirty="0">
                <a:solidFill>
                  <a:srgbClr val="292934"/>
                </a:solidFill>
              </a:rPr>
              <a:t>parametrize with effective mass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(2) momentum dependence of U(p)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2725726"/>
            <a:ext cx="2583470" cy="1505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6" y="4335389"/>
            <a:ext cx="2657846" cy="533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3" y="5149748"/>
            <a:ext cx="2657846" cy="571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945" y="6203636"/>
            <a:ext cx="6968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code, different definition of effective mass is used.</a:t>
            </a:r>
          </a:p>
          <a:p>
            <a:r>
              <a:rPr lang="en-US" sz="1600" dirty="0" smtClean="0"/>
              <a:t>( defined as an overall fit of U(p) 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43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 expansion of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angular momentum conservation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better to use partial wave expansion.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2" y="2547474"/>
            <a:ext cx="5658396" cy="83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338" y="4868863"/>
            <a:ext cx="819857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k0 is below Fermi momentum, the denominator never have  pole.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is real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When k0 is above Fermi momentum, the denominator can have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becomes complex.  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3" y="3567380"/>
            <a:ext cx="6656065" cy="7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Discretize integral equation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quadrature method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48" y="2157942"/>
            <a:ext cx="4070270" cy="920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8" y="3078289"/>
            <a:ext cx="6656065" cy="745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65" y="4576871"/>
            <a:ext cx="4308203" cy="790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012" y="4031675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Pole of denominator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Principal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value integral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2" y="2081903"/>
            <a:ext cx="5985048" cy="392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7" y="6251522"/>
            <a:ext cx="203863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14" y="4565085"/>
            <a:ext cx="5363323" cy="1352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98" y="2175260"/>
            <a:ext cx="6020640" cy="128605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1108364" y="4959927"/>
            <a:ext cx="341745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1" y="3750268"/>
            <a:ext cx="3020067" cy="682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84053" y="4799172"/>
            <a:ext cx="219825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Trick for principal </a:t>
            </a:r>
          </a:p>
          <a:p>
            <a:r>
              <a:rPr lang="en-US" dirty="0" smtClean="0"/>
              <a:t>value integration</a:t>
            </a:r>
            <a:endParaRPr lang="en-US" dirty="0"/>
          </a:p>
        </p:txBody>
      </p:sp>
      <p:sp>
        <p:nvSpPr>
          <p:cNvPr id="13" name="오른쪽 화살표 12"/>
          <p:cNvSpPr/>
          <p:nvPr/>
        </p:nvSpPr>
        <p:spPr>
          <a:xfrm rot="10800000" flipV="1">
            <a:off x="7205937" y="5047490"/>
            <a:ext cx="267854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442" y="5405337"/>
            <a:ext cx="146705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equation( assume U(p), i.e. E(p) is already given)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2177549"/>
            <a:ext cx="5258534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5" y="5650992"/>
            <a:ext cx="6077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60948"/>
            <a:ext cx="8532812" cy="493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Many-body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Interacting A-nucleon system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= T + V = T+U + (V – 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can have one-body, two-body, three-body… operators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Exact solution  H |Psi&gt; = E |Psi&gt; is very difficult to get.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Many-body perturbation theory does not converge well.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Finite box periodic boundary condition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Ab initio calculation with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varying number of nucleons in the box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Brueckner-Hartree-Fock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method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latin typeface="Arial"/>
                <a:ea typeface="돋움" panose="020B0600000101010101" pitchFamily="50" charset="-127"/>
              </a:rPr>
              <a:t>Non-perturbative sum of particular type of diagrams.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Most likely, some code to solve BHF in nuclear matter may be available.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I decided to write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my own code which is easy to understand.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Main reference: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M.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Haftel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F.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tabakin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Nuclear Physics A158 (1970)1-42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K. Amos et al, Advances in Nuclear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Phsyics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vol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25, chapter 3</a:t>
            </a:r>
          </a:p>
        </p:txBody>
      </p:sp>
    </p:spTree>
    <p:extLst>
      <p:ext uri="{BB962C8B-B14F-4D97-AF65-F5344CB8AC3E}">
        <p14:creationId xmlns:p14="http://schemas.microsoft.com/office/powerpoint/2010/main" val="573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out tensor interaction)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6" y="2257394"/>
            <a:ext cx="2766442" cy="77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38" y="308686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tensor interaction for S=1)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7" y="3520678"/>
            <a:ext cx="2619741" cy="10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0" y="4834865"/>
            <a:ext cx="3305314" cy="934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958" y="5779268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G-matrix can be obtained by matrix inversion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099" y="6207532"/>
            <a:ext cx="2734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340724"/>
            <a:ext cx="4140041" cy="699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45" y="2403447"/>
            <a:ext cx="2886478" cy="352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86" y="2848484"/>
            <a:ext cx="4505954" cy="4953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495714"/>
            <a:ext cx="4112379" cy="899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2" y="4577497"/>
            <a:ext cx="5077534" cy="6096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08" y="5369382"/>
            <a:ext cx="6877004" cy="10948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127" y="5563434"/>
            <a:ext cx="25030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of integration are constrained.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6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9" y="2201976"/>
            <a:ext cx="5077534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38" y="3038764"/>
            <a:ext cx="711791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CM momentum approximation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8" y="3496047"/>
            <a:ext cx="637311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8" y="4405746"/>
            <a:ext cx="5839640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25" y="5639340"/>
            <a:ext cx="5115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4012258"/>
            <a:ext cx="5123884" cy="1019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38" y="1592263"/>
            <a:ext cx="846642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Choose interested values of U(p) 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Start with initial U(p) </a:t>
            </a:r>
            <a:r>
              <a:rPr lang="en-US" dirty="0" smtClean="0">
                <a:sym typeface="Wingdings" panose="05000000000000000000" pitchFamily="2" charset="2"/>
              </a:rPr>
              <a:t> compute e(p)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(effective mass method, start with initial two parameters)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Compute g-matrix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calculate U(p) from obtained g-matrix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Check convergence of U(p) or e(p) 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If not converged, repeat from (3) updating U(p)  or effective mass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6" y="5329126"/>
            <a:ext cx="6620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91" y="1851053"/>
            <a:ext cx="3391373" cy="1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91" y="2109843"/>
            <a:ext cx="547763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45" y="2021898"/>
            <a:ext cx="4382112" cy="2286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20" y="1764687"/>
            <a:ext cx="2133898" cy="254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55" y="5439675"/>
            <a:ext cx="3305314" cy="934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779" y="5447264"/>
            <a:ext cx="2766442" cy="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87" y="533400"/>
            <a:ext cx="5287113" cy="6144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506871"/>
            <a:ext cx="3305314" cy="934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0" y="5671415"/>
            <a:ext cx="4112376" cy="73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08253"/>
            <a:ext cx="4507345" cy="897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2690"/>
            <a:ext cx="4413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54"/>
            <a:ext cx="3952875" cy="786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32" y="742949"/>
            <a:ext cx="5738568" cy="556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149392"/>
            <a:ext cx="2604159" cy="1719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894" y="2679214"/>
            <a:ext cx="30035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Bonn B potential result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3" y="4956629"/>
            <a:ext cx="2595450" cy="17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08377"/>
            <a:ext cx="3820058" cy="2886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well known that the BHF with realistic NN interaction does not give correct saturation property of Nuclear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get better saturation, one have to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(1) Include 3 nucleon force,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(2) relativistic Dirac BHF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28" y="3417712"/>
            <a:ext cx="2793415" cy="257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72" y="6215062"/>
            <a:ext cx="5000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Figures from </a:t>
            </a:r>
          </a:p>
          <a:p>
            <a:r>
              <a:rPr lang="en-US" sz="1100" dirty="0" smtClean="0"/>
              <a:t>S. Shen et al., Progress in Particle and Nuclear Physics, 109, (2019), 103713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584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Include 3NF in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optical potential by folding the g-matrix or self energy U(p)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In fact, similar work already exists.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Masakazu </a:t>
            </a:r>
            <a:r>
              <a:rPr lang="en-US" dirty="0" err="1" smtClean="0">
                <a:sym typeface="Wingdings" panose="05000000000000000000" pitchFamily="2" charset="2"/>
              </a:rPr>
              <a:t>Toyokawa</a:t>
            </a:r>
            <a:r>
              <a:rPr lang="en-US" dirty="0" smtClean="0">
                <a:sym typeface="Wingdings" panose="05000000000000000000" pitchFamily="2" charset="2"/>
              </a:rPr>
              <a:t> et al, Progress of Theoretical and experimental physics, (2018) 023D03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1" y="3431711"/>
            <a:ext cx="536332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3329" y="5496936"/>
            <a:ext cx="1939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</a:t>
            </a:r>
          </a:p>
          <a:p>
            <a:r>
              <a:rPr lang="en-US" sz="1200" dirty="0" smtClean="0"/>
              <a:t>The Reference 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Masakazu </a:t>
            </a:r>
            <a:r>
              <a:rPr lang="en-US" sz="1200" dirty="0" err="1">
                <a:sym typeface="Wingdings" panose="05000000000000000000" pitchFamily="2" charset="2"/>
              </a:rPr>
              <a:t>Toyokawa</a:t>
            </a:r>
            <a:r>
              <a:rPr lang="en-US" sz="1200" dirty="0">
                <a:sym typeface="Wingdings" panose="05000000000000000000" pitchFamily="2" charset="2"/>
              </a:rPr>
              <a:t> et </a:t>
            </a:r>
            <a:r>
              <a:rPr lang="en-US" sz="1200" dirty="0" smtClean="0">
                <a:sym typeface="Wingdings" panose="05000000000000000000" pitchFamily="2" charset="2"/>
              </a:rPr>
              <a:t>al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4He scattering on 208Pb.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9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many-body problem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3NF 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6447" y="5874327"/>
            <a:ext cx="687777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1. M. Kohno, Phys. Rev. C. 88, 064005(2013)</a:t>
            </a:r>
          </a:p>
          <a:p>
            <a:r>
              <a:rPr lang="en-US" dirty="0" smtClean="0"/>
              <a:t>REF 2. J. Holt et al, Frontiers in Physics, vol. 8, 100 (2020)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338" y="1581639"/>
            <a:ext cx="7693890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confused for the moment about the correct factor.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Difficulty in understanding the Chiral 3BF code.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2544210"/>
            <a:ext cx="719237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U? (H = T+V = T+U + V-U)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Starting from HF, one can compute MBPT to compute energy 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However, naïve application of MBPT to realistic NN interaction raises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problem.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realistic NN interaction has a hard-core. (Very repulsive at short distance)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The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 elements of potential for Slater-determinant becomes very large.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perturbative approach does not work.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60" y="4665021"/>
            <a:ext cx="5901021" cy="941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2" y="4682965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Non-perturbative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treatment of two-body interaction is necessary.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incorporate correlation between two particles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two nucleon scattering in medium 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But, even when matrix elements are large, their infinite sum can be finite</a:t>
            </a:r>
            <a:r>
              <a:rPr lang="en-US" altLang="ko-KR" dirty="0" smtClean="0">
                <a:solidFill>
                  <a:srgbClr val="292934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Two nucleon scattering T-matrix in free </a:t>
            </a:r>
            <a:r>
              <a:rPr lang="en-US" altLang="ko-KR" dirty="0" smtClean="0">
                <a:solidFill>
                  <a:srgbClr val="292934"/>
                </a:solidFill>
              </a:rPr>
              <a:t>space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</a:rPr>
              <a:t>Sum of infinite series of ladder diagrams</a:t>
            </a:r>
            <a:endParaRPr lang="en-US" altLang="ko-KR" dirty="0">
              <a:solidFill>
                <a:srgbClr val="292934"/>
              </a:solidFill>
            </a:endParaRP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Scattering T-matrix is well defined/behaved </a:t>
            </a:r>
          </a:p>
          <a:p>
            <a:pPr lvl="1">
              <a:defRPr/>
            </a:pPr>
            <a:r>
              <a:rPr lang="en-US" altLang="ko-KR" dirty="0">
                <a:solidFill>
                  <a:srgbClr val="292934"/>
                </a:solidFill>
              </a:rPr>
              <a:t>      even when potential matrix element is large. (non-perturbative)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T-matrix converts free plane wave to </a:t>
            </a:r>
            <a:r>
              <a:rPr lang="en-US" altLang="ko-KR" dirty="0" smtClean="0">
                <a:solidFill>
                  <a:srgbClr val="292934"/>
                </a:solidFill>
              </a:rPr>
              <a:t>scattering </a:t>
            </a:r>
            <a:r>
              <a:rPr lang="en-US" altLang="ko-KR" dirty="0">
                <a:solidFill>
                  <a:srgbClr val="292934"/>
                </a:solidFill>
              </a:rPr>
              <a:t>wave function.</a:t>
            </a:r>
            <a:r>
              <a:rPr lang="en-US" altLang="ko-KR" dirty="0" smtClean="0">
                <a:solidFill>
                  <a:srgbClr val="292934"/>
                </a:solidFill>
              </a:rPr>
              <a:t> </a:t>
            </a:r>
            <a:endParaRPr lang="en-US" altLang="ko-KR" dirty="0">
              <a:solidFill>
                <a:srgbClr val="292934"/>
              </a:solidFill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7" y="3357563"/>
            <a:ext cx="4105848" cy="7525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39" y="5956384"/>
            <a:ext cx="3855409" cy="5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Lippman</a:t>
            </a: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-Schwinger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equation</a:t>
            </a: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0" y="3007859"/>
            <a:ext cx="3124636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0" y="2465307"/>
            <a:ext cx="3855409" cy="5682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63" y="3989044"/>
            <a:ext cx="3343742" cy="638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4434" y="2517567"/>
            <a:ext cx="423949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: two-nucleon relative momentum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146" y="5109457"/>
            <a:ext cx="284398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L-S equation for T-matrix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80" y="4937887"/>
            <a:ext cx="3857584" cy="724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6488" y="3097726"/>
            <a:ext cx="3454792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L-S equation for wave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Brueckner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approach: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Sum all order of two-nucleon scattering (ladder diagrams)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in medium</a:t>
            </a:r>
            <a:endParaRPr lang="en-US" altLang="ko-KR" dirty="0" smtClean="0">
              <a:solidFill>
                <a:srgbClr val="FF0000"/>
              </a:solidFill>
              <a:latin typeface="Arial"/>
              <a:ea typeface="돋움" panose="020B0600000101010101" pitchFamily="50" charset="-127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Replace matrix elements of V to matrix elements of G-matrix.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is well defined even with hard-core interaction.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5534859"/>
            <a:ext cx="5906234" cy="84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3" y="3121891"/>
            <a:ext cx="1929698" cy="1310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67" y="2983806"/>
            <a:ext cx="2248765" cy="1586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04" y="4860184"/>
            <a:ext cx="3286584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24" y="3357563"/>
            <a:ext cx="3649487" cy="655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006" y="4012599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Medium effects 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Pauli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(2) Dispersion relation( relation between energy and momentum)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BHF or Bethe-Goldstone equation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Self consistent :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function, energy, potential, g-matrix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3" y="3603675"/>
            <a:ext cx="2448267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19" y="3595420"/>
            <a:ext cx="3689662" cy="11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2" y="4868863"/>
            <a:ext cx="2966465" cy="1022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19" y="4891122"/>
            <a:ext cx="4603214" cy="9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23973</TotalTime>
  <Words>1153</Words>
  <Application>Microsoft Office PowerPoint</Application>
  <PresentationFormat>A4 용지(210x297mm)</PresentationFormat>
  <Paragraphs>178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Introduction</vt:lpstr>
      <vt:lpstr>T-matrix </vt:lpstr>
      <vt:lpstr>T-matrix </vt:lpstr>
      <vt:lpstr>Brueckner-Hartree-Fock</vt:lpstr>
      <vt:lpstr>Brueckner-Hartree-Fock</vt:lpstr>
      <vt:lpstr>Nuclear matter</vt:lpstr>
      <vt:lpstr>G-matrix calculation</vt:lpstr>
      <vt:lpstr>Angle average approximation of Q</vt:lpstr>
      <vt:lpstr>Angle average approximation of denominator</vt:lpstr>
      <vt:lpstr>Dispersion relation </vt:lpstr>
      <vt:lpstr>Partial wave expansion of G-matrix</vt:lpstr>
      <vt:lpstr>Integral equation</vt:lpstr>
      <vt:lpstr>Integral equation</vt:lpstr>
      <vt:lpstr>Integral equation</vt:lpstr>
      <vt:lpstr>Integral equation</vt:lpstr>
      <vt:lpstr>Solve g-matrix</vt:lpstr>
      <vt:lpstr>U(p) from g-matrix</vt:lpstr>
      <vt:lpstr>U(p) from g-matrix</vt:lpstr>
      <vt:lpstr>Algorithm</vt:lpstr>
      <vt:lpstr>Code</vt:lpstr>
      <vt:lpstr>Code</vt:lpstr>
      <vt:lpstr>Code</vt:lpstr>
      <vt:lpstr>Code</vt:lpstr>
      <vt:lpstr>However… </vt:lpstr>
      <vt:lpstr>Plan </vt:lpstr>
      <vt:lpstr>How to include 3NF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1206</cp:revision>
  <cp:lastPrinted>2018-09-03T05:45:20Z</cp:lastPrinted>
  <dcterms:created xsi:type="dcterms:W3CDTF">2016-03-06T10:47:04Z</dcterms:created>
  <dcterms:modified xsi:type="dcterms:W3CDTF">2022-11-30T05:56:39Z</dcterms:modified>
</cp:coreProperties>
</file>