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42"/>
  </p:notesMasterIdLst>
  <p:handoutMasterIdLst>
    <p:handoutMasterId r:id="rId43"/>
  </p:handoutMasterIdLst>
  <p:sldIdLst>
    <p:sldId id="269" r:id="rId4"/>
    <p:sldId id="575" r:id="rId5"/>
    <p:sldId id="586" r:id="rId6"/>
    <p:sldId id="654" r:id="rId7"/>
    <p:sldId id="587" r:id="rId8"/>
    <p:sldId id="628" r:id="rId9"/>
    <p:sldId id="643" r:id="rId10"/>
    <p:sldId id="559" r:id="rId11"/>
    <p:sldId id="592" r:id="rId12"/>
    <p:sldId id="550" r:id="rId13"/>
    <p:sldId id="629" r:id="rId14"/>
    <p:sldId id="630" r:id="rId15"/>
    <p:sldId id="640" r:id="rId16"/>
    <p:sldId id="596" r:id="rId17"/>
    <p:sldId id="597" r:id="rId18"/>
    <p:sldId id="546" r:id="rId19"/>
    <p:sldId id="528" r:id="rId20"/>
    <p:sldId id="664" r:id="rId21"/>
    <p:sldId id="658" r:id="rId22"/>
    <p:sldId id="659" r:id="rId23"/>
    <p:sldId id="660" r:id="rId24"/>
    <p:sldId id="663" r:id="rId25"/>
    <p:sldId id="661" r:id="rId26"/>
    <p:sldId id="566" r:id="rId27"/>
    <p:sldId id="599" r:id="rId28"/>
    <p:sldId id="600" r:id="rId29"/>
    <p:sldId id="535" r:id="rId30"/>
    <p:sldId id="656" r:id="rId31"/>
    <p:sldId id="655" r:id="rId32"/>
    <p:sldId id="651" r:id="rId33"/>
    <p:sldId id="653" r:id="rId34"/>
    <p:sldId id="652" r:id="rId35"/>
    <p:sldId id="536" r:id="rId36"/>
    <p:sldId id="580" r:id="rId37"/>
    <p:sldId id="581" r:id="rId38"/>
    <p:sldId id="666" r:id="rId39"/>
    <p:sldId id="627" r:id="rId40"/>
    <p:sldId id="641" r:id="rId41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6"/>
            <p14:sldId id="654"/>
            <p14:sldId id="587"/>
            <p14:sldId id="628"/>
            <p14:sldId id="643"/>
            <p14:sldId id="559"/>
            <p14:sldId id="592"/>
            <p14:sldId id="550"/>
            <p14:sldId id="629"/>
            <p14:sldId id="630"/>
            <p14:sldId id="640"/>
            <p14:sldId id="596"/>
            <p14:sldId id="597"/>
            <p14:sldId id="546"/>
            <p14:sldId id="528"/>
            <p14:sldId id="664"/>
            <p14:sldId id="658"/>
            <p14:sldId id="659"/>
            <p14:sldId id="660"/>
            <p14:sldId id="663"/>
            <p14:sldId id="661"/>
            <p14:sldId id="566"/>
            <p14:sldId id="599"/>
            <p14:sldId id="600"/>
            <p14:sldId id="535"/>
            <p14:sldId id="656"/>
            <p14:sldId id="655"/>
            <p14:sldId id="651"/>
            <p14:sldId id="653"/>
            <p14:sldId id="652"/>
            <p14:sldId id="536"/>
            <p14:sldId id="580"/>
            <p14:sldId id="581"/>
            <p14:sldId id="666"/>
            <p14:sldId id="627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56" y="36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Wave Function Matching for solving Quantum Many Body problem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13375" y="5616032"/>
            <a:ext cx="5408419" cy="672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/>
              <a:t>2024.09.23.-27. </a:t>
            </a:r>
          </a:p>
          <a:p>
            <a:pPr lvl="1"/>
            <a:r>
              <a:rPr lang="en-US" dirty="0"/>
              <a:t>3rd APCTP-</a:t>
            </a:r>
            <a:r>
              <a:rPr lang="en-US" dirty="0" err="1"/>
              <a:t>Triumf</a:t>
            </a:r>
            <a:r>
              <a:rPr lang="en-US" dirty="0"/>
              <a:t> joint workshop </a:t>
            </a:r>
            <a:r>
              <a:rPr lang="en-US" altLang="ko-KR" dirty="0"/>
              <a:t>, </a:t>
            </a:r>
            <a:r>
              <a:rPr lang="en-US" altLang="ko-KR" dirty="0" err="1"/>
              <a:t>Pukyong</a:t>
            </a:r>
            <a:r>
              <a:rPr lang="en-US" altLang="ko-KR" dirty="0"/>
              <a:t> Univ.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/>
              <a:t>lattice spacing </a:t>
            </a:r>
            <a:r>
              <a:rPr lang="en-US" altLang="ko-KR" sz="2000" dirty="0"/>
              <a:t>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 problem in NLEFT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However, there is a difficulty in auxiliary MC calculation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9" y="3438510"/>
            <a:ext cx="4658375" cy="828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81" y="4486889"/>
            <a:ext cx="768234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needs a large Euclidean time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denominator’s sign oscillates rapidly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large uncertainty in the expectation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SU(4) </a:t>
            </a:r>
            <a:r>
              <a:rPr lang="en-US" dirty="0"/>
              <a:t>symmetric interaction in isospin symmetric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No sign problem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9" y="2020697"/>
            <a:ext cx="5391902" cy="1371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65" y="1436881"/>
            <a:ext cx="2334479" cy="33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pion exchange and </a:t>
            </a:r>
            <a:r>
              <a:rPr lang="en-US" altLang="ko-KR" dirty="0">
                <a:solidFill>
                  <a:srgbClr val="FF0000"/>
                </a:solidFill>
              </a:rPr>
              <a:t>higher order chiral interaction, short range repulsion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matching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457507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needs to be fixed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0" y="4125075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AB39B-4B66-A44D-A873-708FB7F75BB9}"/>
              </a:ext>
            </a:extLst>
          </p:cNvPr>
          <p:cNvSpPr txBox="1"/>
          <p:nvPr/>
        </p:nvSpPr>
        <p:spPr>
          <a:xfrm>
            <a:off x="1092488" y="3366108"/>
            <a:ext cx="7647999" cy="6724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Phase shift can be obtained from</a:t>
            </a:r>
          </a:p>
          <a:p>
            <a:r>
              <a:rPr lang="en-US" dirty="0"/>
              <a:t>The energy spectrum of E(or k) in lattice and imposed Wall size. </a:t>
            </a:r>
          </a:p>
        </p:txBody>
      </p:sp>
    </p:spTree>
    <p:extLst>
      <p:ext uri="{BB962C8B-B14F-4D97-AF65-F5344CB8AC3E}">
        <p14:creationId xmlns:p14="http://schemas.microsoft.com/office/powerpoint/2010/main" val="5746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7782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0" y="1571526"/>
            <a:ext cx="8284039" cy="42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38" y="572654"/>
            <a:ext cx="2410161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4" y="683491"/>
            <a:ext cx="6569134" cy="4195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96087" y="3191054"/>
            <a:ext cx="2011680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NLEFT </a:t>
            </a:r>
          </a:p>
          <a:p>
            <a:r>
              <a:rPr lang="en-US" dirty="0">
                <a:solidFill>
                  <a:srgbClr val="FF0000"/>
                </a:solidFill>
              </a:rPr>
              <a:t>collaboration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004" y="5336771"/>
            <a:ext cx="583553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Work in progress for Carbon isotopes</a:t>
            </a:r>
          </a:p>
        </p:txBody>
      </p:sp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25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7" y="1940899"/>
            <a:ext cx="7354202" cy="3533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291" y="5805488"/>
            <a:ext cx="590203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shifts from two interactions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34870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7" y="2042938"/>
            <a:ext cx="5087060" cy="62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382" y="1592263"/>
            <a:ext cx="513541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short range Unitary transformation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2" y="2759266"/>
            <a:ext cx="3038899" cy="495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5" y="3392488"/>
            <a:ext cx="3724795" cy="590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8218" y="4488873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056" y="557868"/>
            <a:ext cx="8915400" cy="990600"/>
          </a:xfrm>
        </p:spPr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5" y="1613903"/>
            <a:ext cx="8888065" cy="41915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8056" y="5709442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3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453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781" y="5486400"/>
            <a:ext cx="8959273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from Perturbation theory with H’_A  works better.  </a:t>
            </a:r>
          </a:p>
          <a:p>
            <a:r>
              <a:rPr lang="en-US" dirty="0"/>
              <a:t>Difference H_A- H’_A can be treated as a correction.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1" y="1450284"/>
            <a:ext cx="7346415" cy="38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N3LO interaction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6246" y="1592263"/>
            <a:ext cx="2224454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Chiral Hamiltonian, H,  </a:t>
            </a:r>
          </a:p>
          <a:p>
            <a:r>
              <a:rPr lang="en-US" altLang="ko-KR" dirty="0"/>
              <a:t>is fitted to phase shifts. (up to N3LO)</a:t>
            </a:r>
          </a:p>
          <a:p>
            <a:endParaRPr lang="en-US" altLang="ko-KR" dirty="0"/>
          </a:p>
          <a:p>
            <a:r>
              <a:rPr lang="en-US" altLang="ko-KR" dirty="0"/>
              <a:t>H’ is computed : equivalent </a:t>
            </a:r>
          </a:p>
          <a:p>
            <a:r>
              <a:rPr lang="en-US" altLang="ko-KR" dirty="0"/>
              <a:t>to original Hamiltonian(gives the same phase shifts).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" y="1538865"/>
            <a:ext cx="6774200" cy="42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Tjon</a:t>
            </a:r>
            <a:r>
              <a:rPr lang="en-US" altLang="ko-KR" dirty="0"/>
              <a:t> line from WFM method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0" y="1524000"/>
            <a:ext cx="6017992" cy="514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412" y="1717964"/>
            <a:ext cx="3518843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Realistic two-body interaction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Correlation between 3-body and 4-body binding energy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WFM approach gives binding energy lies on the </a:t>
            </a: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Accurate reproduction of B.E. requires 3-body force.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two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164" y="1592263"/>
            <a:ext cx="8803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identical two interactions can give quite different phase:</a:t>
            </a:r>
          </a:p>
          <a:p>
            <a:r>
              <a:rPr lang="en-US" dirty="0"/>
              <a:t>   sensitivity to range and locality of interaction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0472" y="6425799"/>
            <a:ext cx="404552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file by Dean Lee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225217"/>
            <a:ext cx="1933845" cy="2200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5" y="2333018"/>
            <a:ext cx="8316486" cy="1752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04" y="1193380"/>
            <a:ext cx="5315692" cy="4582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3250" y="5614282"/>
            <a:ext cx="510614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different alpha-alpha scattering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5300" y="6348547"/>
            <a:ext cx="28764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PRL 117, 132501 (2016) </a:t>
            </a:r>
          </a:p>
        </p:txBody>
      </p:sp>
    </p:spTree>
    <p:extLst>
      <p:ext uri="{BB962C8B-B14F-4D97-AF65-F5344CB8AC3E}">
        <p14:creationId xmlns:p14="http://schemas.microsoft.com/office/powerpoint/2010/main" val="38095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8749" y="1600200"/>
            <a:ext cx="4529051" cy="4865255"/>
          </a:xfrm>
        </p:spPr>
        <p:txBody>
          <a:bodyPr>
            <a:normAutofit lnSpcReduction="10000"/>
          </a:bodyPr>
          <a:lstStyle/>
          <a:p>
            <a:r>
              <a:rPr lang="en-US" altLang="ko-KR" sz="2000" i="1" dirty="0"/>
              <a:t>ab-initio</a:t>
            </a:r>
            <a:r>
              <a:rPr lang="en-US" altLang="ko-KR" sz="2000" dirty="0"/>
              <a:t> Nuclear Physics</a:t>
            </a:r>
          </a:p>
          <a:p>
            <a:pPr lvl="1"/>
            <a:r>
              <a:rPr lang="en-US" altLang="ko-KR" sz="1800" dirty="0"/>
              <a:t>(1) nucleon degrees of freedom</a:t>
            </a:r>
          </a:p>
          <a:p>
            <a:pPr lvl="1"/>
            <a:r>
              <a:rPr lang="en-US" altLang="ko-KR" sz="1800" dirty="0"/>
              <a:t>(2) nucleon-nucleon interaction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Goal: predict </a:t>
            </a:r>
            <a:r>
              <a:rPr lang="en-US" altLang="ko-KR" sz="2000" dirty="0">
                <a:solidFill>
                  <a:srgbClr val="FF0000"/>
                </a:solidFill>
              </a:rPr>
              <a:t>wide range</a:t>
            </a:r>
            <a:r>
              <a:rPr lang="en-US" altLang="ko-KR" sz="2000" dirty="0"/>
              <a:t> of nuclear phenomena (</a:t>
            </a:r>
            <a:r>
              <a:rPr lang="en-US" altLang="ko-KR" sz="2000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sz="2000" dirty="0"/>
              <a:t>) from </a:t>
            </a:r>
            <a:r>
              <a:rPr lang="en-US" altLang="ko-KR" sz="2000" dirty="0">
                <a:solidFill>
                  <a:srgbClr val="FF0000"/>
                </a:solidFill>
              </a:rPr>
              <a:t>nuclear interaction </a:t>
            </a:r>
            <a:r>
              <a:rPr lang="en-US" altLang="ko-KR" sz="2000" dirty="0"/>
              <a:t>(for 2-body,3-body, many-body, based on QCD)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Nuclear Force ↔ Nuclear Phenomena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Consistent approach </a:t>
            </a:r>
            <a:r>
              <a:rPr lang="en-US" altLang="ko-KR" sz="2000" dirty="0">
                <a:solidFill>
                  <a:srgbClr val="0000FF"/>
                </a:solidFill>
              </a:rPr>
              <a:t>: 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NN scattering, bound nuclei, reaction, nuclear matter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3573087" cy="33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654" y="6360128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421" y="6360128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046" y="1592263"/>
            <a:ext cx="467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Tune 3-body interaction to minimize errors </a:t>
            </a:r>
          </a:p>
          <a:p>
            <a:r>
              <a:rPr lang="en-US" sz="1600" dirty="0"/>
              <a:t>in binding energy</a:t>
            </a:r>
          </a:p>
          <a:p>
            <a:endParaRPr lang="en-US" sz="1600" dirty="0"/>
          </a:p>
          <a:p>
            <a:r>
              <a:rPr lang="en-US" sz="1600" dirty="0"/>
              <a:t>Just one additional parameter, </a:t>
            </a:r>
          </a:p>
          <a:p>
            <a:r>
              <a:rPr lang="en-US" sz="1600" dirty="0"/>
              <a:t>RMSD for the E/A</a:t>
            </a:r>
          </a:p>
          <a:p>
            <a:r>
              <a:rPr lang="en-US" sz="1600" dirty="0"/>
              <a:t>drops from 1.2 MeV to 0.4 MeV</a:t>
            </a:r>
          </a:p>
          <a:p>
            <a:endParaRPr lang="en-US" sz="1600" dirty="0"/>
          </a:p>
          <a:p>
            <a:r>
              <a:rPr lang="en-US" sz="1600" dirty="0"/>
              <a:t>Energies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Significant sensitivity to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the locality of 3N interactions.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sym typeface="Wingdings" panose="05000000000000000000" pitchFamily="2" charset="2"/>
              </a:rPr>
              <a:t>We interpret they are related with </a:t>
            </a:r>
          </a:p>
          <a:p>
            <a:r>
              <a:rPr lang="en-US" sz="1600" dirty="0">
                <a:sym typeface="Wingdings" panose="05000000000000000000" pitchFamily="2" charset="2"/>
              </a:rPr>
              <a:t>effective interactions </a:t>
            </a:r>
          </a:p>
          <a:p>
            <a:r>
              <a:rPr lang="en-US" sz="1600" dirty="0">
                <a:sym typeface="Wingdings" panose="05000000000000000000" pitchFamily="2" charset="2"/>
              </a:rPr>
              <a:t>between alphas and nucleons. </a:t>
            </a:r>
            <a:endParaRPr 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98" y="4373113"/>
            <a:ext cx="3202802" cy="19752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24" y="1524000"/>
            <a:ext cx="4452358" cy="22446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481593"/>
            <a:ext cx="5163271" cy="323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014" y="5805488"/>
            <a:ext cx="5032147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high w/o additional 3-body terms</a:t>
            </a:r>
          </a:p>
          <a:p>
            <a:r>
              <a:rPr lang="en-US" dirty="0"/>
              <a:t>: alpha-alpha should be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179368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3-body force parameters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3" y="1512235"/>
            <a:ext cx="9273407" cy="37605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2" y="5399545"/>
            <a:ext cx="1314633" cy="400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49" y="5399545"/>
            <a:ext cx="1238423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06" y="5416982"/>
            <a:ext cx="1267002" cy="409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063" y="5416982"/>
            <a:ext cx="1267002" cy="438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5956789"/>
            <a:ext cx="83069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(MeV/nucleon): 1.2 </a:t>
            </a:r>
            <a:r>
              <a:rPr lang="en-US" dirty="0">
                <a:sym typeface="Wingdings" panose="05000000000000000000" pitchFamily="2" charset="2"/>
              </a:rPr>
              <a:t> 0.3 0.109  0.079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177" y="6178726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1431636"/>
            <a:ext cx="7361287" cy="49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9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NLEFT:</a:t>
            </a:r>
          </a:p>
          <a:p>
            <a:pPr lvl="1"/>
            <a:r>
              <a:rPr lang="en-US" altLang="ko-KR" dirty="0"/>
              <a:t>      reduced sign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promising 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Carbon,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Cluster structure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/>
              <a:t>NLEFT : Auxiliary 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scattering, binding 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matrix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394048" cy="881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6" y="3262602"/>
            <a:ext cx="8659433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6" y="4748318"/>
            <a:ext cx="8786147" cy="150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8691" y="2405008"/>
            <a:ext cx="4664363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 : represent Normal ordering. </a:t>
            </a:r>
          </a:p>
        </p:txBody>
      </p:sp>
    </p:spTree>
    <p:extLst>
      <p:ext uri="{BB962C8B-B14F-4D97-AF65-F5344CB8AC3E}">
        <p14:creationId xmlns:p14="http://schemas.microsoft.com/office/powerpoint/2010/main" val="2990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" y="1524000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3909436"/>
            <a:ext cx="2755511" cy="22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3683073"/>
            <a:ext cx="2939319" cy="2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749" y="199419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</a:t>
            </a:r>
          </a:p>
          <a:p>
            <a:r>
              <a:rPr lang="en-US" dirty="0">
                <a:sym typeface="Wingdings" panose="05000000000000000000" pitchFamily="2" charset="2"/>
              </a:rPr>
              <a:t>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22844</TotalTime>
  <Words>1351</Words>
  <Application>Microsoft Office PowerPoint</Application>
  <PresentationFormat>A4 용지(210x297mm)</PresentationFormat>
  <Paragraphs>229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Wingdings</vt:lpstr>
      <vt:lpstr>Office 테마</vt:lpstr>
      <vt:lpstr>1_Clarity</vt:lpstr>
      <vt:lpstr>5_Clarity</vt:lpstr>
      <vt:lpstr>PowerPoint 프레젠테이션</vt:lpstr>
      <vt:lpstr>PowerPoint 프레젠테이션</vt:lpstr>
      <vt:lpstr>Ab-initio method</vt:lpstr>
      <vt:lpstr>Ab initio Quantum many-body</vt:lpstr>
      <vt:lpstr>Nuclear Lattice Effective Field Theory</vt:lpstr>
      <vt:lpstr>Path integral</vt:lpstr>
      <vt:lpstr>Transfer matrix</vt:lpstr>
      <vt:lpstr>Auxiliary Field Monte Carlo </vt:lpstr>
      <vt:lpstr>Applications of NLEFT</vt:lpstr>
      <vt:lpstr>Lattice Hamiltonian</vt:lpstr>
      <vt:lpstr>Chiral Effective Field Theory</vt:lpstr>
      <vt:lpstr>Lattice chiral Hamiltonian at Leading order</vt:lpstr>
      <vt:lpstr>Sign problem in NLEFT</vt:lpstr>
      <vt:lpstr>PowerPoint 프레젠테이션</vt:lpstr>
      <vt:lpstr>PowerPoint 프레젠테이션</vt:lpstr>
      <vt:lpstr>Lattice chiral Hamiltonian (N3LO)</vt:lpstr>
      <vt:lpstr>Difficulty with full chiral interaction</vt:lpstr>
      <vt:lpstr>Low energy constants in lattice EFT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 Hamiltonian</vt:lpstr>
      <vt:lpstr>Wave function matching Hamiltonian</vt:lpstr>
      <vt:lpstr>NN phase shifts from N3LO interaction</vt:lpstr>
      <vt:lpstr>Tjon line from WFM method</vt:lpstr>
      <vt:lpstr>Tale of two interactions</vt:lpstr>
      <vt:lpstr>3-body force</vt:lpstr>
      <vt:lpstr>3-body force</vt:lpstr>
      <vt:lpstr>Determine 3-body force parameters</vt:lpstr>
      <vt:lpstr>BE/A from WFM</vt:lpstr>
      <vt:lpstr>Charge Radius</vt:lpstr>
      <vt:lpstr>Nuclear/Neutron Matter</vt:lpstr>
      <vt:lpstr>Carbon isotopes (Lt=200)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1227</cp:revision>
  <cp:lastPrinted>2018-09-03T05:45:20Z</cp:lastPrinted>
  <dcterms:created xsi:type="dcterms:W3CDTF">2016-03-06T10:47:04Z</dcterms:created>
  <dcterms:modified xsi:type="dcterms:W3CDTF">2024-09-23T04:50:36Z</dcterms:modified>
</cp:coreProperties>
</file>