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48" r:id="rId3"/>
    <p:sldMasterId id="2147483760" r:id="rId4"/>
    <p:sldMasterId id="2147483772" r:id="rId5"/>
  </p:sldMasterIdLst>
  <p:notesMasterIdLst>
    <p:notesMasterId r:id="rId33"/>
  </p:notesMasterIdLst>
  <p:handoutMasterIdLst>
    <p:handoutMasterId r:id="rId34"/>
  </p:handoutMasterIdLst>
  <p:sldIdLst>
    <p:sldId id="269" r:id="rId6"/>
    <p:sldId id="523" r:id="rId7"/>
    <p:sldId id="548" r:id="rId8"/>
    <p:sldId id="542" r:id="rId9"/>
    <p:sldId id="525" r:id="rId10"/>
    <p:sldId id="526" r:id="rId11"/>
    <p:sldId id="527" r:id="rId12"/>
    <p:sldId id="550" r:id="rId13"/>
    <p:sldId id="559" r:id="rId14"/>
    <p:sldId id="557" r:id="rId15"/>
    <p:sldId id="558" r:id="rId16"/>
    <p:sldId id="529" r:id="rId17"/>
    <p:sldId id="563" r:id="rId18"/>
    <p:sldId id="564" r:id="rId19"/>
    <p:sldId id="546" r:id="rId20"/>
    <p:sldId id="528" r:id="rId21"/>
    <p:sldId id="571" r:id="rId22"/>
    <p:sldId id="566" r:id="rId23"/>
    <p:sldId id="562" r:id="rId24"/>
    <p:sldId id="573" r:id="rId25"/>
    <p:sldId id="535" r:id="rId26"/>
    <p:sldId id="536" r:id="rId27"/>
    <p:sldId id="537" r:id="rId28"/>
    <p:sldId id="538" r:id="rId29"/>
    <p:sldId id="540" r:id="rId30"/>
    <p:sldId id="544" r:id="rId31"/>
    <p:sldId id="572" r:id="rId32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23"/>
            <p14:sldId id="548"/>
            <p14:sldId id="542"/>
            <p14:sldId id="525"/>
            <p14:sldId id="526"/>
            <p14:sldId id="527"/>
            <p14:sldId id="550"/>
            <p14:sldId id="559"/>
            <p14:sldId id="557"/>
            <p14:sldId id="558"/>
            <p14:sldId id="529"/>
            <p14:sldId id="563"/>
            <p14:sldId id="564"/>
            <p14:sldId id="546"/>
            <p14:sldId id="528"/>
            <p14:sldId id="571"/>
            <p14:sldId id="566"/>
            <p14:sldId id="562"/>
            <p14:sldId id="573"/>
            <p14:sldId id="535"/>
            <p14:sldId id="536"/>
            <p14:sldId id="537"/>
            <p14:sldId id="538"/>
            <p14:sldId id="540"/>
            <p14:sldId id="544"/>
            <p14:sldId id="572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12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30" y="77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12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Towards dripline: 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Nuclear Lattice Effective Field Theory approach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800" dirty="0" err="1" smtClean="0"/>
              <a:t>저에너지희귀동위원소빔활용워크숍</a:t>
            </a:r>
            <a:r>
              <a:rPr lang="en-US" altLang="ko-KR" sz="1800" dirty="0" smtClean="0"/>
              <a:t>, 2022.07.20-21, </a:t>
            </a:r>
            <a:r>
              <a:rPr lang="ko-KR" altLang="en-US" sz="1800" dirty="0" smtClean="0"/>
              <a:t>대전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중이온가속기연구소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Improved action with non-locality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38" y="1592263"/>
            <a:ext cx="853281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In practical calculation, sign problem and convergence of perturbation have to be taken care of.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To improve the non-perturbative calculation, modified non-local contact interaction are used.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3001098"/>
            <a:ext cx="6462135" cy="61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7" y="3852079"/>
            <a:ext cx="3364262" cy="13905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54" y="3152067"/>
            <a:ext cx="2258037" cy="3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926522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2477442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101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Minimal nuclear interaction</a:t>
            </a:r>
          </a:p>
          <a:p>
            <a:r>
              <a:rPr lang="en-US" altLang="ko-KR" sz="1600" dirty="0" smtClean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 neutron matter </a:t>
            </a:r>
          </a:p>
          <a:p>
            <a:r>
              <a:rPr lang="en-US" altLang="ko-KR" sz="1600" dirty="0" smtClean="0"/>
              <a:t>simultaneously up to few percent error in binding energy and charge radius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124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1917199"/>
            <a:ext cx="3717348" cy="3402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1917199"/>
            <a:ext cx="4227944" cy="34623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926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neutron rich isotopes.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6499" y="1610376"/>
            <a:ext cx="8139164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by Unitary transformation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Hamiltonian has a strong repulsion at short distance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origin of the difficulty of non-perturbative calculation. 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Hamiltonian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such that the eigenstate wave function becomes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</a:t>
            </a:r>
            <a:r>
              <a:rPr lang="en-US" altLang="ko-KR" dirty="0" smtClean="0"/>
              <a:t>ame as “original” w.f. at long distance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Same as “soft” w.f. at short distance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94" y="3852609"/>
            <a:ext cx="5687219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87" y="3819641"/>
            <a:ext cx="2953162" cy="6763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26836" y="4830615"/>
            <a:ext cx="704734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 goal is to make the perturbation expansion with “soft” wave function gives a good convergence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611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15" y="1802011"/>
            <a:ext cx="6760931" cy="475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 Hamiltonian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367" y="1524000"/>
            <a:ext cx="8229266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Hamiltonian is not the same as original Hamiltonian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Naturally need correction terms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has better property for non-perturbative calculation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Perturbative expansion for the corrections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No new LECs in 2-body interaction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(</a:t>
            </a:r>
            <a:r>
              <a:rPr lang="en-US" altLang="ko-KR" dirty="0" err="1" smtClean="0">
                <a:sym typeface="Wingdings" panose="05000000000000000000" pitchFamily="2" charset="2"/>
              </a:rPr>
              <a:t>H_soft</a:t>
            </a:r>
            <a:r>
              <a:rPr lang="en-US" altLang="ko-KR" dirty="0" smtClean="0">
                <a:sym typeface="Wingdings" panose="05000000000000000000" pitchFamily="2" charset="2"/>
              </a:rPr>
              <a:t> is a choice. </a:t>
            </a:r>
            <a:r>
              <a:rPr lang="en-US" altLang="ko-KR" dirty="0" err="1">
                <a:sym typeface="Wingdings" panose="05000000000000000000" pitchFamily="2" charset="2"/>
              </a:rPr>
              <a:t>U^dagger</a:t>
            </a:r>
            <a:r>
              <a:rPr lang="en-US" altLang="ko-KR" dirty="0">
                <a:sym typeface="Wingdings" panose="05000000000000000000" pitchFamily="2" charset="2"/>
              </a:rPr>
              <a:t> H </a:t>
            </a:r>
            <a:r>
              <a:rPr lang="en-US" altLang="ko-KR" dirty="0" smtClean="0">
                <a:sym typeface="Wingdings" panose="05000000000000000000" pitchFamily="2" charset="2"/>
              </a:rPr>
              <a:t>U is computable for 2-body.)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Drawback </a:t>
            </a:r>
            <a:r>
              <a:rPr lang="en-US" altLang="ko-KR" dirty="0" smtClean="0">
                <a:sym typeface="Wingdings" panose="05000000000000000000" pitchFamily="2" charset="2"/>
              </a:rPr>
              <a:t>: Induces many body interactions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 principle, one may compute the induced many-body interactions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In practice, highly non-trivial.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introduce additional 3-body interactions and fit them.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53" y="5044532"/>
            <a:ext cx="5032647" cy="12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3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approach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6" y="1441576"/>
            <a:ext cx="7058890" cy="5190999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6891626" y="3230563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 latinLnBrk="0"/>
            <a:endParaRPr lang="ko-KR" altLang="en-US" sz="180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35775" y="4629146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Ab initio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Nuclear</a:t>
            </a:r>
          </a:p>
          <a:p>
            <a:pPr defTabSz="914400" latinLnBrk="0"/>
            <a:r>
              <a:rPr lang="en-US" altLang="ko-KR" sz="1200" dirty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Theory</a:t>
            </a:r>
            <a:endParaRPr lang="ko-KR" altLang="en-US" sz="120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651" y="5450968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Direct understanding of nuclear force and </a:t>
            </a:r>
          </a:p>
          <a:p>
            <a:r>
              <a:rPr lang="en-US" altLang="ko-KR" sz="1400" dirty="0" smtClean="0"/>
              <a:t>nuclear structure/reaction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494520" y="3272137"/>
            <a:ext cx="2227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Ab initio (my definition)</a:t>
            </a:r>
          </a:p>
          <a:p>
            <a:r>
              <a:rPr lang="en-US" altLang="ko-KR" sz="1400" dirty="0" smtClean="0"/>
              <a:t>= Start from nucleon-nucleon interaction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518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Three-body force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3385" y="1723292"/>
            <a:ext cx="778119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Chiral EFT TBF at N2LO have two parameters: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at N3LO have many-diagrams, but no new parameters</a:t>
            </a:r>
          </a:p>
          <a:p>
            <a:endParaRPr lang="en-US" altLang="ko-KR" dirty="0"/>
          </a:p>
          <a:p>
            <a:r>
              <a:rPr lang="en-US" altLang="ko-KR" dirty="0" smtClean="0"/>
              <a:t>Here we have 4-parameters for TBF at N3LO: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local smeared </a:t>
            </a:r>
            <a:r>
              <a:rPr lang="en-US" altLang="ko-KR" dirty="0" err="1" smtClean="0"/>
              <a:t>cD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local smeared </a:t>
            </a:r>
            <a:r>
              <a:rPr lang="en-US" altLang="ko-KR" dirty="0" err="1" smtClean="0"/>
              <a:t>cE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point-split cE_1, cE_2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Introducing more TBF parameters only give minor improvements.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035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5" y="1592263"/>
            <a:ext cx="7506049" cy="479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19616" y="550740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6" y="1462779"/>
            <a:ext cx="8112368" cy="40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9" y="4341091"/>
            <a:ext cx="6367396" cy="22558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705687" y="362947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Matter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146883"/>
            <a:ext cx="4791744" cy="3134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572" y="2685218"/>
            <a:ext cx="4858428" cy="37247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7860" y="2223553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784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68761" y="6028824"/>
            <a:ext cx="27402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" y="1592262"/>
            <a:ext cx="5597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Reasonable agreement with experiments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Correct dripline at O24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Slight over binding in O26.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   finite volume effects? 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6613" r="18515"/>
          <a:stretch/>
        </p:blipFill>
        <p:spPr>
          <a:xfrm>
            <a:off x="7239000" y="1524000"/>
            <a:ext cx="2171700" cy="43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Carbon isotopes, odd Oxygen isotopes, Cluster structure, excited states.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ReactionGUI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95300" y="1452853"/>
            <a:ext cx="71510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2"/>
              </a:rPr>
              <a:t>Search “</a:t>
            </a:r>
            <a:r>
              <a:rPr lang="en-US" altLang="ko-KR" sz="2000" dirty="0" err="1">
                <a:hlinkClick r:id="rId2"/>
              </a:rPr>
              <a:t>ReactionGUI</a:t>
            </a:r>
            <a:r>
              <a:rPr lang="en-US" altLang="ko-KR" sz="2000" dirty="0">
                <a:hlinkClick r:id="rId2"/>
              </a:rPr>
              <a:t>” at 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hlinkClick r:id="rId2"/>
              </a:rPr>
              <a:t>https://github.com/alphacentaury-github/ReactionGUI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2" y="2160739"/>
            <a:ext cx="4496771" cy="38480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2071" y="2159930"/>
            <a:ext cx="4870939" cy="4194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GUI interface to reaction codes</a:t>
            </a:r>
          </a:p>
          <a:p>
            <a:r>
              <a:rPr lang="en-US" altLang="ko-KR" dirty="0" smtClean="0"/>
              <a:t>And additional codes related.</a:t>
            </a:r>
          </a:p>
          <a:p>
            <a:r>
              <a:rPr lang="en-US" altLang="ko-KR" dirty="0" smtClean="0"/>
              <a:t> </a:t>
            </a:r>
            <a:endParaRPr lang="en-US" altLang="ko-KR" sz="1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AME data , Kinematics 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elastic </a:t>
            </a:r>
            <a:r>
              <a:rPr lang="en-US" altLang="ko-KR" sz="1400" dirty="0"/>
              <a:t>scattering using optical potential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inelastic scattering using Distorted Wave Born Approximation in rotor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transfer reaction using Distorted Wave Born Approximation in cluster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fusion reaction in complex optical potential or incoming wave boundary condition in coupled channel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one nucleon knockout reaction in </a:t>
            </a:r>
            <a:r>
              <a:rPr lang="en-US" altLang="ko-KR" sz="1400" dirty="0" err="1"/>
              <a:t>eikonal</a:t>
            </a:r>
            <a:r>
              <a:rPr lang="en-US" altLang="ko-KR" sz="1400" dirty="0"/>
              <a:t> approximation</a:t>
            </a:r>
            <a:r>
              <a:rPr lang="en-US" altLang="ko-KR" sz="1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Radiative capture reaction (not yet </a:t>
            </a:r>
            <a:r>
              <a:rPr lang="en-US" altLang="ko-KR" sz="1400" dirty="0" err="1" smtClean="0"/>
              <a:t>uploadad</a:t>
            </a:r>
            <a:r>
              <a:rPr lang="en-US" altLang="ko-KR" sz="1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Global optical potential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Double Folding potential (M3Y)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FRESCO, CCFULL, MOMDIS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Plan for additional features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311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Non-perturbative many-body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in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50" y="5677767"/>
            <a:ext cx="561285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explain the dripline of Oxygen isotopes?</a:t>
            </a:r>
          </a:p>
          <a:p>
            <a:r>
              <a:rPr lang="en-US" altLang="ko-KR" dirty="0" smtClean="0"/>
              <a:t>Role of 3-body force?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5470894"/>
            <a:ext cx="4477902" cy="1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need to introduce a lattice scale in space and time:</a:t>
            </a:r>
          </a:p>
          <a:p>
            <a:r>
              <a:rPr lang="en-US" altLang="ko-KR" sz="2000" dirty="0" smtClean="0"/>
              <a:t>momentum space cutoff ~ 150 MeV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lattice size a= </a:t>
            </a:r>
            <a:r>
              <a:rPr lang="en-US" altLang="ko-KR" sz="2000" dirty="0"/>
              <a:t>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Time cutoff ~ 1000 MeV </a:t>
            </a:r>
          </a:p>
          <a:p>
            <a:r>
              <a:rPr lang="en-US" altLang="ko-KR" sz="2000" dirty="0" smtClean="0"/>
              <a:t>We need to determine coefficients of interaction for the lattice size. (regularization scale.) </a:t>
            </a:r>
          </a:p>
          <a:p>
            <a:r>
              <a:rPr lang="en-US" altLang="ko-KR" sz="2000" dirty="0" smtClean="0"/>
              <a:t>Two-body interaction coefficients can be determined from phase shifts of np scattering. 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18299</TotalTime>
  <Words>916</Words>
  <Application>Microsoft Office PowerPoint</Application>
  <PresentationFormat>A4 용지(210x297mm)</PresentationFormat>
  <Paragraphs>158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27</vt:i4>
      </vt:variant>
    </vt:vector>
  </HeadingPairs>
  <TitlesOfParts>
    <vt:vector size="38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3_Clarity</vt:lpstr>
      <vt:lpstr>4_Clarity</vt:lpstr>
      <vt:lpstr>5_Clarity</vt:lpstr>
      <vt:lpstr>PowerPoint 프레젠테이션</vt:lpstr>
      <vt:lpstr>Ab initio approach</vt:lpstr>
      <vt:lpstr>Non-perturbative many-body problem</vt:lpstr>
      <vt:lpstr>Oxygen isotopes</vt:lpstr>
      <vt:lpstr>Nuclear Lattice Effective Field Theory</vt:lpstr>
      <vt:lpstr>Path integral</vt:lpstr>
      <vt:lpstr>Chiral Effective Field Theory</vt:lpstr>
      <vt:lpstr>Lattice Hamiltonian</vt:lpstr>
      <vt:lpstr>Auxiliary Field Monte Carlo </vt:lpstr>
      <vt:lpstr>Improved action with non-locality</vt:lpstr>
      <vt:lpstr>Applications of NLEFT</vt:lpstr>
      <vt:lpstr>PowerPoint 프레젠테이션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 Hamiltonian</vt:lpstr>
      <vt:lpstr>Wave function matching</vt:lpstr>
      <vt:lpstr>Wave Function Matching Hamiltonian</vt:lpstr>
      <vt:lpstr>Three-body force</vt:lpstr>
      <vt:lpstr>NN phase shifts from WFM</vt:lpstr>
      <vt:lpstr>BE/A from WFM</vt:lpstr>
      <vt:lpstr>Charge density from WFM</vt:lpstr>
      <vt:lpstr>Nuclear Matter from WFM</vt:lpstr>
      <vt:lpstr>Oxygen isotopes in NLEFT</vt:lpstr>
      <vt:lpstr>Summary</vt:lpstr>
      <vt:lpstr>ReactionGUI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1118</cp:revision>
  <cp:lastPrinted>2018-09-03T05:45:20Z</cp:lastPrinted>
  <dcterms:created xsi:type="dcterms:W3CDTF">2016-03-06T10:47:04Z</dcterms:created>
  <dcterms:modified xsi:type="dcterms:W3CDTF">2022-10-19T14:18:52Z</dcterms:modified>
</cp:coreProperties>
</file>