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24" r:id="rId2"/>
    <p:sldMasterId id="2147483748" r:id="rId3"/>
    <p:sldMasterId id="2147483760" r:id="rId4"/>
    <p:sldMasterId id="2147483772" r:id="rId5"/>
  </p:sldMasterIdLst>
  <p:notesMasterIdLst>
    <p:notesMasterId r:id="rId34"/>
  </p:notesMasterIdLst>
  <p:handoutMasterIdLst>
    <p:handoutMasterId r:id="rId35"/>
  </p:handoutMasterIdLst>
  <p:sldIdLst>
    <p:sldId id="269" r:id="rId6"/>
    <p:sldId id="575" r:id="rId7"/>
    <p:sldId id="548" r:id="rId8"/>
    <p:sldId id="542" r:id="rId9"/>
    <p:sldId id="525" r:id="rId10"/>
    <p:sldId id="526" r:id="rId11"/>
    <p:sldId id="527" r:id="rId12"/>
    <p:sldId id="550" r:id="rId13"/>
    <p:sldId id="559" r:id="rId14"/>
    <p:sldId id="561" r:id="rId15"/>
    <p:sldId id="582" r:id="rId16"/>
    <p:sldId id="557" r:id="rId17"/>
    <p:sldId id="576" r:id="rId18"/>
    <p:sldId id="577" r:id="rId19"/>
    <p:sldId id="578" r:id="rId20"/>
    <p:sldId id="546" r:id="rId21"/>
    <p:sldId id="528" r:id="rId22"/>
    <p:sldId id="566" r:id="rId23"/>
    <p:sldId id="535" r:id="rId24"/>
    <p:sldId id="584" r:id="rId25"/>
    <p:sldId id="579" r:id="rId26"/>
    <p:sldId id="583" r:id="rId27"/>
    <p:sldId id="536" r:id="rId28"/>
    <p:sldId id="537" r:id="rId29"/>
    <p:sldId id="580" r:id="rId30"/>
    <p:sldId id="581" r:id="rId31"/>
    <p:sldId id="540" r:id="rId32"/>
    <p:sldId id="544" r:id="rId33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75"/>
            <p14:sldId id="548"/>
            <p14:sldId id="542"/>
            <p14:sldId id="525"/>
            <p14:sldId id="526"/>
            <p14:sldId id="527"/>
            <p14:sldId id="550"/>
            <p14:sldId id="559"/>
            <p14:sldId id="561"/>
            <p14:sldId id="582"/>
            <p14:sldId id="557"/>
            <p14:sldId id="576"/>
            <p14:sldId id="577"/>
            <p14:sldId id="578"/>
            <p14:sldId id="546"/>
            <p14:sldId id="528"/>
            <p14:sldId id="566"/>
            <p14:sldId id="535"/>
            <p14:sldId id="584"/>
            <p14:sldId id="579"/>
            <p14:sldId id="583"/>
            <p14:sldId id="536"/>
            <p14:sldId id="537"/>
            <p14:sldId id="580"/>
            <p14:sldId id="581"/>
            <p14:sldId id="540"/>
            <p14:sldId id="544"/>
          </p14:sldIdLst>
        </p14:section>
      </p14:sectionLst>
    </p:ext>
    <p:ext uri="{EFAFB233-063F-42B5-8137-9DF3F51BA10A}">
      <p15:sldGuideLst xmlns:p15="http://schemas.microsoft.com/office/powerpoint/2012/main">
        <p15:guide id="3" pos="421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78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14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38" userDrawn="1">
          <p15:clr>
            <a:srgbClr val="A4A3A4"/>
          </p15:clr>
        </p15:guide>
        <p15:guide id="26" orient="horz" pos="2137" userDrawn="1">
          <p15:clr>
            <a:srgbClr val="A4A3A4"/>
          </p15:clr>
        </p15:guide>
        <p15:guide id="27" orient="horz" pos="3612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0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330" y="77"/>
      </p:cViewPr>
      <p:guideLst>
        <p:guide pos="421"/>
        <p:guide pos="5796"/>
        <p:guide pos="3097"/>
        <p:guide orient="horz" pos="4178"/>
        <p:guide orient="horz" pos="1003"/>
        <p:guide pos="3914"/>
        <p:guide orient="horz"/>
        <p:guide pos="3483"/>
        <p:guide pos="2780"/>
        <p:guide pos="2372"/>
        <p:guide orient="horz" pos="3838"/>
        <p:guide orient="horz" pos="2137"/>
        <p:guide orient="horz" pos="3612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97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17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878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8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26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30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4335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0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9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5863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100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149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32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746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94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394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21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67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36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6384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061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137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6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729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37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0398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2594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271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55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2022-10-20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5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Towards dripline: </a:t>
            </a: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Nuclear Lattice Effective Field Theory approach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 smtClean="0"/>
              <a:t>Young-Ho Song (</a:t>
            </a:r>
            <a:r>
              <a:rPr lang="ko-KR" altLang="en-US" sz="2800" dirty="0" smtClean="0"/>
              <a:t>중이온가속기연구소</a:t>
            </a:r>
            <a:r>
              <a:rPr lang="en-US" altLang="ko-KR" sz="2800" dirty="0" smtClean="0"/>
              <a:t>, IBS)</a:t>
            </a:r>
          </a:p>
          <a:p>
            <a:pPr lvl="1"/>
            <a:r>
              <a:rPr lang="en-US" altLang="ko-KR" sz="2800" dirty="0" smtClean="0">
                <a:solidFill>
                  <a:srgbClr val="FF0000"/>
                </a:solidFill>
              </a:rPr>
              <a:t>NLEFT collaboration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952999" y="5732952"/>
            <a:ext cx="474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800" dirty="0" smtClean="0"/>
              <a:t>KPS Fall meeting 2022.10.20., </a:t>
            </a:r>
            <a:r>
              <a:rPr lang="ko-KR" altLang="en-US" sz="1800" dirty="0" smtClean="0"/>
              <a:t>부산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657551"/>
            <a:ext cx="8818102" cy="5975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1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Has been successfully applied to </a:t>
            </a:r>
          </a:p>
          <a:p>
            <a:pPr lvl="1"/>
            <a:r>
              <a:rPr lang="en-US" altLang="ko-KR" dirty="0" smtClean="0"/>
              <a:t>Nuclear matter, Cold atom, dilute fermion system</a:t>
            </a:r>
          </a:p>
          <a:p>
            <a:pPr lvl="1"/>
            <a:r>
              <a:rPr lang="en-US" altLang="ko-KR" dirty="0" smtClean="0"/>
              <a:t>Finite nuclei (A&lt;=50) </a:t>
            </a:r>
          </a:p>
          <a:p>
            <a:pPr lvl="1"/>
            <a:r>
              <a:rPr lang="en-US" altLang="ko-KR" dirty="0" smtClean="0"/>
              <a:t>First ab-initio calculation of Hoyle state</a:t>
            </a:r>
          </a:p>
          <a:p>
            <a:pPr lvl="1"/>
            <a:r>
              <a:rPr lang="en-US" altLang="ko-KR" dirty="0" smtClean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</a:t>
            </a:r>
            <a:r>
              <a:rPr lang="en-US" altLang="ko-KR" dirty="0" smtClean="0"/>
              <a:t>and </a:t>
            </a:r>
            <a:r>
              <a:rPr lang="en-US" altLang="ko-KR" baseline="30000" dirty="0" smtClean="0"/>
              <a:t>16</a:t>
            </a:r>
            <a:r>
              <a:rPr lang="en-US" altLang="ko-KR" dirty="0" smtClean="0"/>
              <a:t>O</a:t>
            </a:r>
          </a:p>
          <a:p>
            <a:pPr lvl="1"/>
            <a:r>
              <a:rPr lang="en-US" altLang="ko-KR" dirty="0" smtClean="0"/>
              <a:t>NN scattering, N-D scattering</a:t>
            </a:r>
          </a:p>
          <a:p>
            <a:pPr lvl="1"/>
            <a:r>
              <a:rPr lang="en-US" altLang="ko-KR" dirty="0" smtClean="0"/>
              <a:t>Alpha-alpha scattering</a:t>
            </a:r>
          </a:p>
          <a:p>
            <a:pPr lvl="1"/>
            <a:r>
              <a:rPr lang="en-US" altLang="ko-KR" dirty="0" smtClean="0"/>
              <a:t>radiative capture, fusion </a:t>
            </a:r>
          </a:p>
          <a:p>
            <a:pPr lvl="1"/>
            <a:r>
              <a:rPr lang="en-US" altLang="ko-KR" dirty="0" smtClean="0"/>
              <a:t>Etc.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32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Improved action with non-locality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338" y="1592263"/>
            <a:ext cx="8532812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In practical calculation, sign problem and convergence of perturbation have to be taken care of.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To improve the non-perturbative calculation, modified non-local contact interaction are used.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8" y="3001098"/>
            <a:ext cx="6462135" cy="612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97" y="3852079"/>
            <a:ext cx="3364262" cy="139056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654" y="3152067"/>
            <a:ext cx="2258037" cy="3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533400"/>
            <a:ext cx="5158363" cy="1828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2514600"/>
            <a:ext cx="3508661" cy="58057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31" y="3095171"/>
            <a:ext cx="2895600" cy="45502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107" y="3645435"/>
            <a:ext cx="1733792" cy="395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5244" y="4868863"/>
            <a:ext cx="2504356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Only Four parameters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1741" y="4632204"/>
            <a:ext cx="6878010" cy="20100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805298" y="1828800"/>
            <a:ext cx="3528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Minimal nuclear interaction</a:t>
            </a:r>
          </a:p>
          <a:p>
            <a:r>
              <a:rPr lang="en-US" altLang="ko-KR" sz="1600" dirty="0" smtClean="0"/>
              <a:t>Which reproduce  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Light nuclei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medium mass nuclei</a:t>
            </a:r>
          </a:p>
          <a:p>
            <a:pPr marL="342900" indent="-342900">
              <a:buAutoNum type="arabicParenBoth"/>
            </a:pPr>
            <a:r>
              <a:rPr lang="en-US" altLang="ko-KR" sz="1600" dirty="0" smtClean="0"/>
              <a:t>neutron matter </a:t>
            </a:r>
          </a:p>
          <a:p>
            <a:r>
              <a:rPr lang="en-US" altLang="ko-KR" sz="1600" dirty="0" smtClean="0"/>
              <a:t>simultaneously up to few percent error in binding energy and charge radius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47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87" y="1546219"/>
            <a:ext cx="5497300" cy="34137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we improve the agreement by </a:t>
            </a:r>
          </a:p>
          <a:p>
            <a:r>
              <a:rPr lang="en-US" altLang="ko-KR" dirty="0" smtClean="0"/>
              <a:t>Including higher order corrections?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1671782"/>
            <a:ext cx="3772477" cy="270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92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327" y="1917199"/>
            <a:ext cx="3717348" cy="340232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" y="1917199"/>
            <a:ext cx="4227944" cy="34623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75854" y="5697538"/>
            <a:ext cx="4433455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we improve the agreement by </a:t>
            </a:r>
          </a:p>
          <a:p>
            <a:r>
              <a:rPr lang="en-US" altLang="ko-KR" dirty="0" smtClean="0"/>
              <a:t>Including higher order corrections?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22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chiral Hamiltonian (N3LO)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81018"/>
            <a:ext cx="85328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Full N3LO Hamiltonian includes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Free Hamiltonian(Kinetic term)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Short range (nonlocal smeared) contact interactions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Isospin-breaking short range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One pion exchange potential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Two pion exchange potential up to Q^4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Coulomb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Long range isospin breaking interaction( isospin dependence in OPE)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Galilean Invariance Restoration (GIR) term (because of non-local interaction.)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Three nucleon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9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Difficulty with full chiral interaction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4207" y="1868993"/>
            <a:ext cx="8139164" cy="35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FF0000"/>
                </a:solidFill>
              </a:rPr>
              <a:t>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NLEFT suffers sign problems at large Euclidean time limit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Large cancellation between positive and negative contributions</a:t>
            </a:r>
            <a:r>
              <a:rPr lang="en-US" altLang="ko-KR" dirty="0" smtClean="0">
                <a:sym typeface="Wingdings" panose="05000000000000000000" pitchFamily="2" charset="2"/>
              </a:rPr>
              <a:t> large uncertainty.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SU(4) symmetric interaction does not have sign problem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One pion exchange and </a:t>
            </a:r>
            <a:r>
              <a:rPr lang="en-US" altLang="ko-KR" dirty="0" smtClean="0">
                <a:solidFill>
                  <a:srgbClr val="FF0000"/>
                </a:solidFill>
              </a:rPr>
              <a:t>higher order chiral interaction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Difficulty with Asymmetric nuclei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Needs a remedy to extend to </a:t>
            </a:r>
            <a:r>
              <a:rPr lang="en-US" altLang="ko-KR" dirty="0" smtClean="0">
                <a:solidFill>
                  <a:srgbClr val="FF0000"/>
                </a:solidFill>
              </a:rPr>
              <a:t>neutron rich isotopes</a:t>
            </a:r>
            <a:r>
              <a:rPr lang="en-US" altLang="ko-KR" dirty="0" smtClean="0"/>
              <a:t>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 new approach to reduce the sign problem.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Wave function matching Hamiltonian.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932" y="4547360"/>
            <a:ext cx="3505768" cy="2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94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Wave function matching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38275"/>
            <a:ext cx="7112874" cy="48704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7219" y="4913507"/>
            <a:ext cx="1811714" cy="672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 is only active</a:t>
            </a:r>
          </a:p>
          <a:p>
            <a:r>
              <a:rPr lang="en-US" altLang="ko-KR" dirty="0" smtClean="0"/>
              <a:t>At r &lt; R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795" y="3945551"/>
            <a:ext cx="3697298" cy="4706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968" y="4454309"/>
            <a:ext cx="2004951" cy="4591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20849" y="1524000"/>
            <a:ext cx="2078904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H and H’ are fully equivalent to two-body observables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420849" y="2693770"/>
            <a:ext cx="2197223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The</a:t>
            </a:r>
            <a:r>
              <a:rPr lang="en-US" altLang="ko-KR" dirty="0" smtClean="0">
                <a:solidFill>
                  <a:srgbClr val="FF0000"/>
                </a:solidFill>
              </a:rPr>
              <a:t> goal </a:t>
            </a:r>
            <a:r>
              <a:rPr lang="en-US" altLang="ko-KR" dirty="0" smtClean="0"/>
              <a:t>is to make the </a:t>
            </a:r>
            <a:r>
              <a:rPr lang="en-US" altLang="ko-KR" dirty="0" smtClean="0">
                <a:solidFill>
                  <a:srgbClr val="FF0000"/>
                </a:solidFill>
              </a:rPr>
              <a:t>perturbation expansion</a:t>
            </a:r>
            <a:r>
              <a:rPr lang="en-US" altLang="ko-KR" dirty="0" smtClean="0"/>
              <a:t> from “simple” wave function gives </a:t>
            </a:r>
            <a:r>
              <a:rPr lang="en-US" altLang="ko-KR" dirty="0" smtClean="0">
                <a:solidFill>
                  <a:srgbClr val="FF0000"/>
                </a:solidFill>
              </a:rPr>
              <a:t>a good convergence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341" y="4913507"/>
            <a:ext cx="2167921" cy="110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2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NN phase shifts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60" y="1785693"/>
            <a:ext cx="6633971" cy="42411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23992" y="2022231"/>
            <a:ext cx="2224454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Original Hamiltonian is fitted to phase shifts.</a:t>
            </a:r>
          </a:p>
          <a:p>
            <a:endParaRPr lang="en-US" altLang="ko-KR" dirty="0"/>
          </a:p>
          <a:p>
            <a:r>
              <a:rPr lang="en-US" altLang="ko-KR" dirty="0" smtClean="0"/>
              <a:t>H’ is equivalent to original Hamiltonian.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4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Nuclear Lattice Effective Field Theory Collaboration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 err="1" smtClean="0"/>
              <a:t>Serdar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Elhatisari</a:t>
            </a:r>
            <a:r>
              <a:rPr lang="en-US" altLang="ko-KR" dirty="0" smtClean="0"/>
              <a:t>(Gaziantep </a:t>
            </a:r>
            <a:r>
              <a:rPr lang="en-US" altLang="ko-KR" dirty="0"/>
              <a:t>Islam Science and </a:t>
            </a:r>
            <a:r>
              <a:rPr lang="en-US" altLang="ko-KR" dirty="0" smtClean="0"/>
              <a:t>Technology) </a:t>
            </a:r>
          </a:p>
          <a:p>
            <a:r>
              <a:rPr lang="en-US" altLang="ko-KR" dirty="0" smtClean="0"/>
              <a:t>Lukas </a:t>
            </a:r>
            <a:r>
              <a:rPr lang="en-US" altLang="ko-KR" dirty="0" err="1" smtClean="0"/>
              <a:t>Bovermann</a:t>
            </a:r>
            <a:r>
              <a:rPr lang="en-US" altLang="ko-KR" dirty="0" smtClean="0"/>
              <a:t>(Ruhr)</a:t>
            </a:r>
          </a:p>
          <a:p>
            <a:r>
              <a:rPr lang="en-US" altLang="ko-KR" dirty="0" err="1" smtClean="0"/>
              <a:t>Evgeny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Epelbaum</a:t>
            </a:r>
            <a:r>
              <a:rPr lang="en-US" altLang="ko-KR" dirty="0" smtClean="0"/>
              <a:t> (Bochum)</a:t>
            </a:r>
          </a:p>
          <a:p>
            <a:r>
              <a:rPr lang="en-US" altLang="ko-KR" dirty="0" smtClean="0"/>
              <a:t>Dillon Frame</a:t>
            </a:r>
            <a:r>
              <a:rPr lang="en-US" altLang="ko-KR" dirty="0"/>
              <a:t> (</a:t>
            </a:r>
            <a:r>
              <a:rPr lang="en-US" altLang="ko-KR" dirty="0" err="1" smtClean="0"/>
              <a:t>Juelich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Fabian </a:t>
            </a:r>
            <a:r>
              <a:rPr lang="en-US" altLang="ko-KR" dirty="0" err="1" smtClean="0"/>
              <a:t>Hildenbrand</a:t>
            </a:r>
            <a:r>
              <a:rPr lang="en-US" altLang="ko-KR" dirty="0" smtClean="0"/>
              <a:t>(Darmstadt)</a:t>
            </a:r>
            <a:endParaRPr lang="en-US" altLang="ko-KR" dirty="0"/>
          </a:p>
          <a:p>
            <a:r>
              <a:rPr lang="en-US" altLang="ko-KR" dirty="0"/>
              <a:t>Hermann </a:t>
            </a:r>
            <a:r>
              <a:rPr lang="en-US" altLang="ko-KR" dirty="0" smtClean="0"/>
              <a:t>Krebs(Ruhr)</a:t>
            </a:r>
          </a:p>
          <a:p>
            <a:r>
              <a:rPr lang="en-US" altLang="ko-KR" dirty="0" err="1" smtClean="0"/>
              <a:t>Timo</a:t>
            </a:r>
            <a:r>
              <a:rPr lang="en-US" altLang="ko-KR" dirty="0" smtClean="0"/>
              <a:t> </a:t>
            </a:r>
            <a:r>
              <a:rPr lang="en-US" altLang="ko-KR" dirty="0"/>
              <a:t>A. </a:t>
            </a:r>
            <a:r>
              <a:rPr lang="en-US" altLang="ko-KR" dirty="0" err="1" smtClean="0"/>
              <a:t>Lähde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Juelich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Dean Lee (MSU)</a:t>
            </a:r>
          </a:p>
          <a:p>
            <a:r>
              <a:rPr lang="en-US" altLang="ko-KR" dirty="0" smtClean="0"/>
              <a:t>Ning Li(</a:t>
            </a:r>
            <a:r>
              <a:rPr lang="en-US" altLang="ko-KR" dirty="0"/>
              <a:t>Sun </a:t>
            </a:r>
            <a:r>
              <a:rPr lang="en-US" altLang="ko-KR" dirty="0" err="1" smtClean="0"/>
              <a:t>Yat-sen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Bing-Nan Lu(</a:t>
            </a:r>
            <a:r>
              <a:rPr lang="en-US" altLang="ko-KR" dirty="0"/>
              <a:t> Graduate School of China Academy of Engineering </a:t>
            </a:r>
            <a:r>
              <a:rPr lang="en-US" altLang="ko-KR" dirty="0" smtClean="0"/>
              <a:t>Physic)</a:t>
            </a:r>
          </a:p>
          <a:p>
            <a:r>
              <a:rPr lang="en-US" altLang="ko-KR" dirty="0" err="1" smtClean="0"/>
              <a:t>Myungkuk</a:t>
            </a:r>
            <a:r>
              <a:rPr lang="en-US" altLang="ko-KR" dirty="0" smtClean="0"/>
              <a:t> Kim(CENS,IBS) </a:t>
            </a:r>
          </a:p>
          <a:p>
            <a:r>
              <a:rPr lang="en-US" altLang="ko-KR" dirty="0" smtClean="0"/>
              <a:t>Youngman Kim</a:t>
            </a:r>
            <a:r>
              <a:rPr lang="en-US" altLang="ko-KR" dirty="0"/>
              <a:t> (</a:t>
            </a:r>
            <a:r>
              <a:rPr lang="ko-KR" altLang="en-US" dirty="0"/>
              <a:t>중이온가속기연구소</a:t>
            </a:r>
            <a:r>
              <a:rPr lang="en-US" altLang="ko-KR" dirty="0"/>
              <a:t>,IBS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en-US" altLang="ko-KR" dirty="0" smtClean="0"/>
              <a:t>Young-Ho Song(</a:t>
            </a:r>
            <a:r>
              <a:rPr lang="ko-KR" altLang="en-US" dirty="0" smtClean="0"/>
              <a:t>중이온가속기연구소</a:t>
            </a:r>
            <a:r>
              <a:rPr lang="en-US" altLang="ko-KR" dirty="0" smtClean="0"/>
              <a:t>,IBS)</a:t>
            </a:r>
            <a:endParaRPr lang="en-US" altLang="ko-KR" dirty="0"/>
          </a:p>
          <a:p>
            <a:r>
              <a:rPr lang="en-US" altLang="ko-KR" dirty="0" err="1"/>
              <a:t>Yuanzhuo</a:t>
            </a:r>
            <a:r>
              <a:rPr lang="en-US" altLang="ko-KR" dirty="0"/>
              <a:t> </a:t>
            </a:r>
            <a:r>
              <a:rPr lang="en-US" altLang="ko-KR" dirty="0" smtClean="0"/>
              <a:t>Ma(Peking)</a:t>
            </a:r>
          </a:p>
          <a:p>
            <a:r>
              <a:rPr lang="en-US" altLang="ko-KR" dirty="0" smtClean="0"/>
              <a:t>Ulf-G</a:t>
            </a:r>
            <a:r>
              <a:rPr lang="en-US" altLang="ko-KR" dirty="0"/>
              <a:t>. </a:t>
            </a:r>
            <a:r>
              <a:rPr lang="en-US" altLang="ko-KR" dirty="0" err="1" smtClean="0"/>
              <a:t>Meißner</a:t>
            </a:r>
            <a:r>
              <a:rPr lang="en-US" altLang="ko-KR" dirty="0"/>
              <a:t> </a:t>
            </a:r>
            <a:r>
              <a:rPr lang="en-US" altLang="ko-KR" dirty="0" smtClean="0"/>
              <a:t>(Bonn/</a:t>
            </a:r>
            <a:r>
              <a:rPr lang="en-US" altLang="ko-KR" dirty="0" err="1" smtClean="0"/>
              <a:t>Juelich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Gautam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Rupak</a:t>
            </a:r>
            <a:r>
              <a:rPr lang="en-US" altLang="ko-KR" dirty="0" smtClean="0"/>
              <a:t>(</a:t>
            </a:r>
            <a:r>
              <a:rPr lang="en-US" altLang="ko-KR" dirty="0"/>
              <a:t>Mississippi </a:t>
            </a:r>
            <a:r>
              <a:rPr lang="en-US" altLang="ko-KR" dirty="0" smtClean="0"/>
              <a:t>State)</a:t>
            </a:r>
          </a:p>
          <a:p>
            <a:r>
              <a:rPr lang="en-US" altLang="ko-KR" dirty="0" err="1" smtClean="0"/>
              <a:t>Shihang</a:t>
            </a:r>
            <a:r>
              <a:rPr lang="en-US" altLang="ko-KR" dirty="0" smtClean="0"/>
              <a:t> Shen</a:t>
            </a:r>
            <a:r>
              <a:rPr lang="en-US" altLang="ko-KR" dirty="0"/>
              <a:t> (</a:t>
            </a:r>
            <a:r>
              <a:rPr lang="en-US" altLang="ko-KR" dirty="0" err="1"/>
              <a:t>Juelich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r>
              <a:rPr lang="en-US" altLang="ko-KR" dirty="0" err="1" smtClean="0"/>
              <a:t>Gianluca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Stellin</a:t>
            </a:r>
            <a:r>
              <a:rPr lang="en-US" altLang="ko-KR" dirty="0" smtClean="0"/>
              <a:t>(</a:t>
            </a:r>
            <a:r>
              <a:rPr lang="en-US" altLang="ko-KR" dirty="0"/>
              <a:t> CEA </a:t>
            </a:r>
            <a:r>
              <a:rPr lang="en-US" altLang="ko-KR" dirty="0" smtClean="0"/>
              <a:t>Paris-</a:t>
            </a:r>
            <a:r>
              <a:rPr lang="en-US" altLang="ko-KR" dirty="0" err="1" smtClean="0"/>
              <a:t>Saclay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839" y="1524000"/>
            <a:ext cx="241016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Deuteron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6787" y="1694416"/>
            <a:ext cx="8366826" cy="35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Original and transformed Hamiltonian gives correct deuteron binding energy for non-perturbative calculation.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H_s is chosen as a leading order of 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Non-perturbative H_s + first order perturbation (H’-H_s)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2.02 MeV 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0.1MeV/nucleon error is attributed to higher order (H’-H_s) correction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Non-perturbative H_s + first order perturbation (H-H_s)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0.68 MeV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ym typeface="Wingdings" panose="05000000000000000000" pitchFamily="2" charset="2"/>
              </a:rPr>
              <a:t> worse convergence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753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Tjon</a:t>
            </a:r>
            <a:r>
              <a:rPr lang="en-US" altLang="ko-KR" dirty="0" smtClean="0"/>
              <a:t> line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07" y="1736436"/>
            <a:ext cx="5364088" cy="44885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32945" y="1985818"/>
            <a:ext cx="3417455" cy="357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Correlation between 3H and 4He binding energy. </a:t>
            </a:r>
          </a:p>
          <a:p>
            <a:endParaRPr lang="en-US" altLang="ko-KR" dirty="0"/>
          </a:p>
          <a:p>
            <a:r>
              <a:rPr lang="en-US" altLang="ko-KR" dirty="0" smtClean="0"/>
              <a:t>Two nucleon interaction only.</a:t>
            </a:r>
          </a:p>
          <a:p>
            <a:endParaRPr lang="en-US" altLang="ko-KR" dirty="0"/>
          </a:p>
          <a:p>
            <a:r>
              <a:rPr lang="en-US" altLang="ko-KR" dirty="0" smtClean="0"/>
              <a:t>Open symbols: chiral EFT</a:t>
            </a:r>
          </a:p>
          <a:p>
            <a:r>
              <a:rPr lang="en-US" altLang="ko-KR" dirty="0" smtClean="0"/>
              <a:t>(non-perturbative LO</a:t>
            </a:r>
          </a:p>
          <a:p>
            <a:r>
              <a:rPr lang="en-US" altLang="ko-KR" dirty="0" smtClean="0"/>
              <a:t>+ perturbative higher orders)</a:t>
            </a:r>
          </a:p>
          <a:p>
            <a:endParaRPr lang="en-US" altLang="ko-KR" dirty="0"/>
          </a:p>
          <a:p>
            <a:r>
              <a:rPr lang="en-US" altLang="ko-KR" dirty="0" smtClean="0"/>
              <a:t>filled symbols: W.M. </a:t>
            </a:r>
          </a:p>
          <a:p>
            <a:r>
              <a:rPr lang="en-US" altLang="ko-KR" dirty="0" smtClean="0"/>
              <a:t>(non-perturbative H’</a:t>
            </a:r>
          </a:p>
          <a:p>
            <a:r>
              <a:rPr lang="en-US" altLang="ko-KR" dirty="0" smtClean="0"/>
              <a:t>+perturbative corrections)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55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Three-body force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6478" y="1441938"/>
            <a:ext cx="7781192" cy="5023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No new LECs in 2-body interaction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      </a:t>
            </a:r>
            <a:r>
              <a:rPr lang="en-US" altLang="ko-KR" dirty="0">
                <a:sym typeface="Wingdings" panose="05000000000000000000" pitchFamily="2" charset="2"/>
              </a:rPr>
              <a:t>We chose H_s as leading order of chiral EFT potential.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Drawback </a:t>
            </a:r>
            <a:r>
              <a:rPr lang="en-US" altLang="ko-KR" dirty="0">
                <a:sym typeface="Wingdings" panose="05000000000000000000" pitchFamily="2" charset="2"/>
              </a:rPr>
              <a:t>: Induces many body interactions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 introduce additional 3-body interactions and fit them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Chiral </a:t>
            </a:r>
            <a:r>
              <a:rPr lang="en-US" altLang="ko-KR" dirty="0" smtClean="0"/>
              <a:t>EFT TBF at N2LO have two parameters: </a:t>
            </a:r>
            <a:r>
              <a:rPr lang="en-US" altLang="ko-KR" dirty="0" err="1" smtClean="0"/>
              <a:t>cD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cE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at N3LO have many-diagrams, but no new parameter.</a:t>
            </a:r>
          </a:p>
          <a:p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4 new parameters for TBF at N3LO: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local smeared </a:t>
            </a:r>
            <a:r>
              <a:rPr lang="en-US" altLang="ko-KR" dirty="0" err="1" smtClean="0"/>
              <a:t>cD</a:t>
            </a:r>
            <a:endParaRPr lang="en-US" altLang="ko-KR" dirty="0" smtClean="0"/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local smeared </a:t>
            </a:r>
            <a:r>
              <a:rPr lang="en-US" altLang="ko-KR" dirty="0" err="1" smtClean="0"/>
              <a:t>cE</a:t>
            </a:r>
            <a:endParaRPr lang="en-US" altLang="ko-KR" dirty="0" smtClean="0"/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en-US" altLang="ko-KR" dirty="0" smtClean="0"/>
              <a:t>point-split cE_1, cE_2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a </a:t>
            </a:r>
            <a:r>
              <a:rPr lang="en-US" altLang="ko-KR" dirty="0" smtClean="0">
                <a:sym typeface="Wingdings" panose="05000000000000000000" pitchFamily="2" charset="2"/>
              </a:rPr>
              <a:t>fine-tuning of </a:t>
            </a:r>
            <a:r>
              <a:rPr lang="el-GR" altLang="ko-KR" dirty="0" smtClean="0">
                <a:sym typeface="Wingdings" panose="05000000000000000000" pitchFamily="2" charset="2"/>
              </a:rPr>
              <a:t>α</a:t>
            </a:r>
            <a:r>
              <a:rPr lang="en-US" altLang="ko-KR" dirty="0" smtClean="0">
                <a:sym typeface="Wingdings" panose="05000000000000000000" pitchFamily="2" charset="2"/>
              </a:rPr>
              <a:t>-</a:t>
            </a:r>
            <a:r>
              <a:rPr lang="el-GR" altLang="ko-KR" dirty="0" smtClean="0">
                <a:sym typeface="Wingdings" panose="05000000000000000000" pitchFamily="2" charset="2"/>
              </a:rPr>
              <a:t>α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S-wave scattering, </a:t>
            </a:r>
            <a:r>
              <a:rPr lang="el-GR" altLang="ko-KR" dirty="0" smtClean="0">
                <a:sym typeface="Wingdings" panose="05000000000000000000" pitchFamily="2" charset="2"/>
              </a:rPr>
              <a:t>α</a:t>
            </a:r>
            <a:r>
              <a:rPr lang="en-US" altLang="ko-KR" dirty="0" smtClean="0">
                <a:sym typeface="Wingdings" panose="05000000000000000000" pitchFamily="2" charset="2"/>
              </a:rPr>
              <a:t>-N </a:t>
            </a:r>
            <a:r>
              <a:rPr lang="en-US" altLang="ko-KR" dirty="0" smtClean="0">
                <a:sym typeface="Wingdings" panose="05000000000000000000" pitchFamily="2" charset="2"/>
              </a:rPr>
              <a:t>scattering, </a:t>
            </a:r>
            <a:r>
              <a:rPr lang="el-GR" altLang="ko-KR" dirty="0" smtClean="0">
                <a:sym typeface="Wingdings" panose="05000000000000000000" pitchFamily="2" charset="2"/>
              </a:rPr>
              <a:t>α</a:t>
            </a:r>
            <a:r>
              <a:rPr lang="en-US" altLang="ko-KR" dirty="0" smtClean="0">
                <a:sym typeface="Wingdings" panose="05000000000000000000" pitchFamily="2" charset="2"/>
              </a:rPr>
              <a:t>-N-N scattering,</a:t>
            </a:r>
            <a:r>
              <a:rPr lang="el-GR" altLang="ko-KR" dirty="0" smtClean="0">
                <a:sym typeface="Wingdings" panose="05000000000000000000" pitchFamily="2" charset="2"/>
              </a:rPr>
              <a:t> </a:t>
            </a:r>
            <a:r>
              <a:rPr lang="el-GR" altLang="ko-KR" dirty="0" smtClean="0">
                <a:sym typeface="Wingdings" panose="05000000000000000000" pitchFamily="2" charset="2"/>
              </a:rPr>
              <a:t>α</a:t>
            </a:r>
            <a:r>
              <a:rPr lang="en-US" altLang="ko-KR" dirty="0" smtClean="0">
                <a:sym typeface="Wingdings" panose="05000000000000000000" pitchFamily="2" charset="2"/>
              </a:rPr>
              <a:t>-</a:t>
            </a:r>
            <a:r>
              <a:rPr lang="el-GR" altLang="ko-KR" dirty="0" smtClean="0">
                <a:sym typeface="Wingdings" panose="05000000000000000000" pitchFamily="2" charset="2"/>
              </a:rPr>
              <a:t>α</a:t>
            </a:r>
            <a:r>
              <a:rPr lang="en-US" altLang="ko-KR" dirty="0" smtClean="0">
                <a:sym typeface="Wingdings" panose="05000000000000000000" pitchFamily="2" charset="2"/>
              </a:rPr>
              <a:t>-</a:t>
            </a:r>
            <a:r>
              <a:rPr lang="el-GR" altLang="ko-KR" dirty="0" smtClean="0">
                <a:sym typeface="Wingdings" panose="05000000000000000000" pitchFamily="2" charset="2"/>
              </a:rPr>
              <a:t>α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scattering, </a:t>
            </a:r>
            <a:r>
              <a:rPr lang="en-US" altLang="ko-KR" dirty="0" smtClean="0"/>
              <a:t>  </a:t>
            </a:r>
          </a:p>
          <a:p>
            <a:endParaRPr lang="en-US" altLang="ko-KR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</a:rPr>
              <a:t>more </a:t>
            </a:r>
            <a:r>
              <a:rPr lang="en-US" altLang="ko-KR" dirty="0">
                <a:solidFill>
                  <a:srgbClr val="292934"/>
                </a:solidFill>
              </a:rPr>
              <a:t>TBF </a:t>
            </a:r>
            <a:r>
              <a:rPr lang="en-US" altLang="ko-KR" dirty="0" smtClean="0">
                <a:solidFill>
                  <a:srgbClr val="292934"/>
                </a:solidFill>
              </a:rPr>
              <a:t>terms </a:t>
            </a:r>
            <a:r>
              <a:rPr lang="en-US" altLang="ko-KR" dirty="0">
                <a:solidFill>
                  <a:srgbClr val="292934"/>
                </a:solidFill>
              </a:rPr>
              <a:t>only give minor improvements</a:t>
            </a:r>
            <a:r>
              <a:rPr lang="en-US" altLang="ko-KR" dirty="0" smtClean="0">
                <a:solidFill>
                  <a:srgbClr val="292934"/>
                </a:solidFill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312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BE/A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65" y="1694822"/>
            <a:ext cx="7438736" cy="38125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243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Charge density from WFM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34" y="1803336"/>
            <a:ext cx="6044958" cy="22878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54" y="4273478"/>
            <a:ext cx="5987438" cy="212122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591" y="3123955"/>
            <a:ext cx="2957409" cy="19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10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Charge Radius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55" y="1705842"/>
            <a:ext cx="8465358" cy="432122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7136303" y="5986244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12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Nuclear/Neutron Matter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02" y="1784668"/>
            <a:ext cx="5227074" cy="44274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54618" y="1948873"/>
            <a:ext cx="2846532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Neutron matter: </a:t>
            </a:r>
          </a:p>
          <a:p>
            <a:r>
              <a:rPr lang="en-US" altLang="ko-KR" dirty="0" smtClean="0"/>
              <a:t>A=4~80</a:t>
            </a:r>
          </a:p>
          <a:p>
            <a:r>
              <a:rPr lang="en-US" altLang="ko-KR" dirty="0" smtClean="0"/>
              <a:t>box size 6.6 ~ 13.2  fm.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Nuclear matter:</a:t>
            </a:r>
          </a:p>
          <a:p>
            <a:r>
              <a:rPr lang="en-US" altLang="ko-KR" dirty="0" smtClean="0"/>
              <a:t>A=4 ~ 160</a:t>
            </a:r>
          </a:p>
          <a:p>
            <a:r>
              <a:rPr lang="en-US" altLang="ko-KR" dirty="0" smtClean="0"/>
              <a:t>Box size 7.92~9.24 fm.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136303" y="5559721"/>
            <a:ext cx="2654243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495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Oxygen isotopes in NLEFT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68761" y="6028824"/>
            <a:ext cx="27402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Preliminary</a:t>
            </a:r>
            <a:endParaRPr lang="en-US" altLang="ko-KR" sz="3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5300" y="1592262"/>
            <a:ext cx="6257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Reasonable agreement with experiments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Correct dripline at O24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Slight over binding in O26.</a:t>
            </a:r>
          </a:p>
          <a:p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 smtClean="0">
                <a:sym typeface="Wingdings" panose="05000000000000000000" pitchFamily="2" charset="2"/>
              </a:rPr>
              <a:t>   finite volume effects? </a:t>
            </a: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56613" r="18515"/>
          <a:stretch/>
        </p:blipFill>
        <p:spPr>
          <a:xfrm>
            <a:off x="7239000" y="1524000"/>
            <a:ext cx="2171700" cy="435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1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Wave function matching method seems to be promising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New method to improve the N3LO calculation of NLEFT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Preliminary study shows promising results for wide range of observables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NN scattering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Binding energy (from 3H to 40Ca)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Symmetric Nuclear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Neutron matter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Dripline of Oxygen isotope.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Carbon excited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Further investigation on the finite volume effects is on-going.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Also, Carbon isotopes, odd Oxygen isotopes, Cluster structure, excited states will be studied.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581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 initio many-body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sym typeface="Wingdings" panose="05000000000000000000" pitchFamily="2" charset="2"/>
              </a:rPr>
              <a:t>(ab initio) Nuclear physics is challenging.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Nuclear many body problem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Requires Non-perturbative method.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Ab-initio nuclear many body methods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Greens function Monte Carlo(GFMC)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No-core shell model(NCSM)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Coupled Cluster (CC)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IM-SRG, VS-SRG 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Nuclear Lattice Effective Field Theory(NLEFT)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And more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With recent progress in ab-initio methods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Binding energies for wide range of nuclei </a:t>
            </a: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Some reaction calculation for light nuclei.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84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Oxygen isotopes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250" y="1592263"/>
            <a:ext cx="7490299" cy="382257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 flipH="1">
            <a:off x="1106249" y="5677767"/>
            <a:ext cx="6701319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Can we explain the dripline of Oxygen isotopes in NLEFT?</a:t>
            </a:r>
          </a:p>
          <a:p>
            <a:r>
              <a:rPr lang="en-US" altLang="ko-KR" dirty="0" smtClean="0"/>
              <a:t>Role of 3-body force?  </a:t>
            </a:r>
          </a:p>
        </p:txBody>
      </p:sp>
    </p:spTree>
    <p:extLst>
      <p:ext uri="{BB962C8B-B14F-4D97-AF65-F5344CB8AC3E}">
        <p14:creationId xmlns:p14="http://schemas.microsoft.com/office/powerpoint/2010/main" val="805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124076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6" y="2409826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594" y="3228976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64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integral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20" y="1655620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20" y="5470894"/>
            <a:ext cx="4477902" cy="124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5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Chiral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8383806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58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 Hamiltonian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44790" y="1592263"/>
            <a:ext cx="4865909" cy="488473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We need to introduce a lattice scale in space and time:</a:t>
            </a:r>
          </a:p>
          <a:p>
            <a:r>
              <a:rPr lang="en-US" altLang="ko-KR" sz="2000" dirty="0" smtClean="0"/>
              <a:t>momentum space cutoff ~ 150 MeV </a:t>
            </a:r>
            <a:r>
              <a:rPr lang="en-US" altLang="ko-KR" sz="2000" dirty="0" smtClean="0">
                <a:sym typeface="Wingdings" panose="05000000000000000000" pitchFamily="2" charset="2"/>
              </a:rPr>
              <a:t></a:t>
            </a:r>
            <a:r>
              <a:rPr lang="en-US" altLang="ko-KR" sz="2000" dirty="0" smtClean="0"/>
              <a:t> lattice size a= </a:t>
            </a:r>
            <a:r>
              <a:rPr lang="en-US" altLang="ko-KR" sz="2000" dirty="0"/>
              <a:t>1.316 </a:t>
            </a:r>
            <a:r>
              <a:rPr lang="en-US" altLang="ko-KR" sz="2000" dirty="0" err="1"/>
              <a:t>fm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 </a:t>
            </a:r>
          </a:p>
          <a:p>
            <a:r>
              <a:rPr lang="en-US" altLang="ko-KR" sz="2000" dirty="0" smtClean="0"/>
              <a:t>Time cutoff ~ 1000 MeV </a:t>
            </a:r>
          </a:p>
          <a:p>
            <a:r>
              <a:rPr lang="en-US" altLang="ko-KR" sz="2000" dirty="0" smtClean="0"/>
              <a:t>We need to determine coefficients of interaction for the lattice size. (regularization scale.) </a:t>
            </a:r>
          </a:p>
          <a:p>
            <a:r>
              <a:rPr lang="en-US" altLang="ko-KR" sz="2000" dirty="0" smtClean="0"/>
              <a:t>Two-body interaction coefficients can be determined from phase shifts of np scattering.  </a:t>
            </a:r>
          </a:p>
          <a:p>
            <a:r>
              <a:rPr lang="en-US" altLang="ko-KR" sz="2000" dirty="0" smtClean="0"/>
              <a:t>Three-body interaction can be fixed from binding energy of A&gt;=3. </a:t>
            </a:r>
            <a:endParaRPr lang="ko-KR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14" y="2438400"/>
            <a:ext cx="4183876" cy="3038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0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56" y="1704976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03" y="2945824"/>
            <a:ext cx="4335094" cy="353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07748"/>
            <a:ext cx="40838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998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19953</TotalTime>
  <Words>958</Words>
  <Application>Microsoft Office PowerPoint</Application>
  <PresentationFormat>A4 용지(210x297mm)</PresentationFormat>
  <Paragraphs>184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돋움</vt:lpstr>
      <vt:lpstr>맑은 고딕</vt:lpstr>
      <vt:lpstr>Arial</vt:lpstr>
      <vt:lpstr>Calibri</vt:lpstr>
      <vt:lpstr>Calibri Light</vt:lpstr>
      <vt:lpstr>Wingdings</vt:lpstr>
      <vt:lpstr>Office 테마</vt:lpstr>
      <vt:lpstr>1_Clarity</vt:lpstr>
      <vt:lpstr>3_Clarity</vt:lpstr>
      <vt:lpstr>4_Clarity</vt:lpstr>
      <vt:lpstr>5_Clarity</vt:lpstr>
      <vt:lpstr>PowerPoint 프레젠테이션</vt:lpstr>
      <vt:lpstr>Nuclear Lattice Effective Field Theory Collaboration</vt:lpstr>
      <vt:lpstr>Ab initio many-body</vt:lpstr>
      <vt:lpstr>Oxygen isotopes</vt:lpstr>
      <vt:lpstr>Nuclear Lattice Effective Field Theory</vt:lpstr>
      <vt:lpstr>Path integral</vt:lpstr>
      <vt:lpstr>Chiral Effective Field Theory</vt:lpstr>
      <vt:lpstr>Lattice Hamiltonian</vt:lpstr>
      <vt:lpstr>Auxiliary Field Monte Carlo </vt:lpstr>
      <vt:lpstr>PowerPoint 프레젠테이션</vt:lpstr>
      <vt:lpstr>Applications of NLEFT</vt:lpstr>
      <vt:lpstr>Improved action with non-locality</vt:lpstr>
      <vt:lpstr>PowerPoint 프레젠테이션</vt:lpstr>
      <vt:lpstr>PowerPoint 프레젠테이션</vt:lpstr>
      <vt:lpstr>PowerPoint 프레젠테이션</vt:lpstr>
      <vt:lpstr>Lattice chiral Hamiltonian (N3LO)</vt:lpstr>
      <vt:lpstr>Difficulty with full chiral interaction</vt:lpstr>
      <vt:lpstr>Wave function matching</vt:lpstr>
      <vt:lpstr>NN phase shifts from WFM</vt:lpstr>
      <vt:lpstr>Deuteron</vt:lpstr>
      <vt:lpstr>Tjon line</vt:lpstr>
      <vt:lpstr>Three-body force</vt:lpstr>
      <vt:lpstr>BE/A from WFM</vt:lpstr>
      <vt:lpstr>Charge density from WFM</vt:lpstr>
      <vt:lpstr>Charge Radius</vt:lpstr>
      <vt:lpstr>Nuclear/Neutron Matter</vt:lpstr>
      <vt:lpstr>Oxygen isotopes in NLEFT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1143</cp:revision>
  <cp:lastPrinted>2018-09-03T05:45:20Z</cp:lastPrinted>
  <dcterms:created xsi:type="dcterms:W3CDTF">2016-03-06T10:47:04Z</dcterms:created>
  <dcterms:modified xsi:type="dcterms:W3CDTF">2022-10-19T23:49:09Z</dcterms:modified>
</cp:coreProperties>
</file>