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6" r:id="rId2"/>
    <p:sldId id="257" r:id="rId3"/>
    <p:sldId id="310" r:id="rId4"/>
    <p:sldId id="319" r:id="rId5"/>
    <p:sldId id="320" r:id="rId6"/>
    <p:sldId id="321" r:id="rId7"/>
    <p:sldId id="259" r:id="rId8"/>
    <p:sldId id="270" r:id="rId9"/>
    <p:sldId id="271" r:id="rId10"/>
    <p:sldId id="309" r:id="rId11"/>
    <p:sldId id="311" r:id="rId12"/>
    <p:sldId id="262" r:id="rId13"/>
    <p:sldId id="313" r:id="rId14"/>
    <p:sldId id="312" r:id="rId15"/>
    <p:sldId id="314" r:id="rId16"/>
    <p:sldId id="316" r:id="rId17"/>
    <p:sldId id="315" r:id="rId18"/>
    <p:sldId id="317" r:id="rId19"/>
    <p:sldId id="318" r:id="rId20"/>
    <p:sldId id="322" r:id="rId21"/>
    <p:sldId id="323" r:id="rId22"/>
    <p:sldId id="324" r:id="rId23"/>
    <p:sldId id="279" r:id="rId24"/>
    <p:sldId id="280" r:id="rId25"/>
    <p:sldId id="281" r:id="rId26"/>
    <p:sldId id="283" r:id="rId27"/>
    <p:sldId id="293" r:id="rId28"/>
    <p:sldId id="294" r:id="rId29"/>
    <p:sldId id="295" r:id="rId30"/>
    <p:sldId id="325" r:id="rId31"/>
    <p:sldId id="326" r:id="rId32"/>
    <p:sldId id="327" r:id="rId33"/>
    <p:sldId id="296" r:id="rId34"/>
    <p:sldId id="297" r:id="rId35"/>
    <p:sldId id="298" r:id="rId36"/>
    <p:sldId id="299" r:id="rId37"/>
    <p:sldId id="328" r:id="rId38"/>
    <p:sldId id="329" r:id="rId39"/>
    <p:sldId id="305" r:id="rId40"/>
    <p:sldId id="303" r:id="rId41"/>
    <p:sldId id="304" r:id="rId42"/>
    <p:sldId id="306" r:id="rId43"/>
    <p:sldId id="307" r:id="rId44"/>
    <p:sldId id="308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5" autoAdjust="0"/>
    <p:restoredTop sz="94674"/>
  </p:normalViewPr>
  <p:slideViewPr>
    <p:cSldViewPr>
      <p:cViewPr varScale="1">
        <p:scale>
          <a:sx n="83" d="100"/>
          <a:sy n="83" d="100"/>
        </p:scale>
        <p:origin x="144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AF792-F1C3-4C8C-AF1D-E27D49F58C78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B3058-666D-40DC-890A-C1EB2C30C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4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4.xml"/><Relationship Id="rId7" Type="http://schemas.openxmlformats.org/officeDocument/2006/relationships/image" Target="../media/image2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yhsong@ibs.re.kr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71.png"/><Relationship Id="rId5" Type="http://schemas.openxmlformats.org/officeDocument/2006/relationships/tags" Target="../tags/tag11.xml"/><Relationship Id="rId10" Type="http://schemas.openxmlformats.org/officeDocument/2006/relationships/image" Target="../media/image70.png"/><Relationship Id="rId4" Type="http://schemas.openxmlformats.org/officeDocument/2006/relationships/tags" Target="../tags/tag10.xml"/><Relationship Id="rId9" Type="http://schemas.openxmlformats.org/officeDocument/2006/relationships/image" Target="../media/image69.png"/><Relationship Id="rId14" Type="http://schemas.openxmlformats.org/officeDocument/2006/relationships/image" Target="../media/image7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7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tags" Target="../tags/tag18.xml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2.png"/><Relationship Id="rId5" Type="http://schemas.openxmlformats.org/officeDocument/2006/relationships/tags" Target="../tags/tag20.xml"/><Relationship Id="rId10" Type="http://schemas.openxmlformats.org/officeDocument/2006/relationships/image" Target="../media/image81.png"/><Relationship Id="rId4" Type="http://schemas.openxmlformats.org/officeDocument/2006/relationships/tags" Target="../tags/tag19.xml"/><Relationship Id="rId9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4.png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2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81.png"/><Relationship Id="rId5" Type="http://schemas.openxmlformats.org/officeDocument/2006/relationships/tags" Target="../tags/tag25.xml"/><Relationship Id="rId15" Type="http://schemas.openxmlformats.org/officeDocument/2006/relationships/image" Target="../media/image86.png"/><Relationship Id="rId10" Type="http://schemas.openxmlformats.org/officeDocument/2006/relationships/image" Target="../media/image80.png"/><Relationship Id="rId4" Type="http://schemas.openxmlformats.org/officeDocument/2006/relationships/tags" Target="../tags/tag24.xml"/><Relationship Id="rId9" Type="http://schemas.openxmlformats.org/officeDocument/2006/relationships/image" Target="../media/image79.png"/><Relationship Id="rId14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lphacentaury-github/ReactionGUI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7624" y="908720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Graphic User interface for easy nuclear reaction calculation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Y.-H. Song(RISP,IBS)</a:t>
            </a:r>
          </a:p>
          <a:p>
            <a:r>
              <a:rPr lang="en-US" altLang="ko-KR" dirty="0" smtClean="0"/>
              <a:t>2020.OCT.07  CENS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80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왼쪽 화살표 설명선 6"/>
          <p:cNvSpPr/>
          <p:nvPr/>
        </p:nvSpPr>
        <p:spPr>
          <a:xfrm>
            <a:off x="6588224" y="1412776"/>
            <a:ext cx="1872208" cy="43204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projectile</a:t>
            </a:r>
            <a:endParaRPr lang="ko-KR" altLang="en-US" dirty="0"/>
          </a:p>
        </p:txBody>
      </p:sp>
      <p:sp>
        <p:nvSpPr>
          <p:cNvPr id="8" name="왼쪽 화살표 설명선 7"/>
          <p:cNvSpPr/>
          <p:nvPr/>
        </p:nvSpPr>
        <p:spPr>
          <a:xfrm>
            <a:off x="6732240" y="2132856"/>
            <a:ext cx="1872208" cy="43204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</a:t>
            </a:r>
            <a:endParaRPr lang="ko-KR" altLang="en-US" dirty="0"/>
          </a:p>
        </p:txBody>
      </p:sp>
      <p:sp>
        <p:nvSpPr>
          <p:cNvPr id="9" name="왼쪽 화살표 설명선 8"/>
          <p:cNvSpPr/>
          <p:nvPr/>
        </p:nvSpPr>
        <p:spPr>
          <a:xfrm>
            <a:off x="6732240" y="2713567"/>
            <a:ext cx="1872208" cy="108012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Incident Energy/</a:t>
            </a:r>
          </a:p>
          <a:p>
            <a:pPr algn="ctr"/>
            <a:r>
              <a:rPr lang="en-US" altLang="ko-KR" dirty="0" smtClean="0"/>
              <a:t>Type of reaction</a:t>
            </a:r>
            <a:endParaRPr lang="ko-KR" altLang="en-US" dirty="0"/>
          </a:p>
        </p:txBody>
      </p:sp>
      <p:sp>
        <p:nvSpPr>
          <p:cNvPr id="10" name="왼쪽 화살표 설명선 9"/>
          <p:cNvSpPr/>
          <p:nvPr/>
        </p:nvSpPr>
        <p:spPr>
          <a:xfrm>
            <a:off x="6732240" y="5517232"/>
            <a:ext cx="1872208" cy="43204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kinematics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80312" y="325259"/>
            <a:ext cx="1452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Neutron : 1n</a:t>
            </a:r>
          </a:p>
          <a:p>
            <a:r>
              <a:rPr lang="en-US" altLang="ko-KR" dirty="0" smtClean="0"/>
              <a:t>Proton : 1H</a:t>
            </a:r>
          </a:p>
          <a:p>
            <a:r>
              <a:rPr lang="en-US" altLang="ko-KR" dirty="0" smtClean="0"/>
              <a:t>Deuteron : 2H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6" y="492785"/>
            <a:ext cx="6539128" cy="63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7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5668166" cy="430590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6156176" y="836712"/>
            <a:ext cx="1872208" cy="144016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kinematics</a:t>
            </a:r>
          </a:p>
          <a:p>
            <a:pPr algn="ctr"/>
            <a:r>
              <a:rPr lang="en-US" altLang="ko-KR" dirty="0" smtClean="0"/>
              <a:t>button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9" y="4869160"/>
            <a:ext cx="5344271" cy="1009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6165304"/>
            <a:ext cx="288647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7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wave function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55222"/>
            <a:ext cx="5338453" cy="73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6428" y="1646898"/>
            <a:ext cx="6287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Simplification of many-body wave function 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sum of channel wave functions </a:t>
            </a:r>
          </a:p>
          <a:p>
            <a:r>
              <a:rPr lang="en-US" altLang="ko-KR" dirty="0" smtClean="0"/>
              <a:t>    (bound state wave functions of projectile and target)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and (wave function for relative motion)  </a:t>
            </a:r>
          </a:p>
          <a:p>
            <a:endParaRPr lang="en-US" altLang="ko-KR" dirty="0"/>
          </a:p>
          <a:p>
            <a:r>
              <a:rPr lang="en-US" altLang="ko-KR" dirty="0" smtClean="0"/>
              <a:t>Suppose Bound-state wave function is known from structure model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Relative wave function determine the flux  </a:t>
            </a:r>
            <a:r>
              <a:rPr lang="en-US" altLang="ko-KR" dirty="0" smtClean="0">
                <a:sym typeface="Wingdings" panose="05000000000000000000" pitchFamily="2" charset="2"/>
              </a:rPr>
              <a:t> cross section 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4427984" y="5301208"/>
            <a:ext cx="504056" cy="446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2267744" y="4941168"/>
            <a:ext cx="1944216" cy="1440160"/>
            <a:chOff x="1691680" y="4941168"/>
            <a:chExt cx="1944216" cy="144016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871700" y="5121188"/>
              <a:ext cx="1428933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/>
            <p:cNvSpPr/>
            <p:nvPr/>
          </p:nvSpPr>
          <p:spPr>
            <a:xfrm>
              <a:off x="1691680" y="494116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2965370" y="5733256"/>
              <a:ext cx="670526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pic>
          <p:nvPicPr>
            <p:cNvPr id="17" name="그림 1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816" y="5661248"/>
              <a:ext cx="668952" cy="251429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5148064" y="4725144"/>
            <a:ext cx="1733592" cy="1763385"/>
            <a:chOff x="6092029" y="4632244"/>
            <a:chExt cx="1733592" cy="176338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6427292" y="4812264"/>
              <a:ext cx="1205048" cy="12593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7452320" y="4632244"/>
              <a:ext cx="360040" cy="36004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6092029" y="5747557"/>
              <a:ext cx="670526" cy="64807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pic>
          <p:nvPicPr>
            <p:cNvPr id="18" name="그림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288" y="5471161"/>
              <a:ext cx="661333" cy="262095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55" y="2060847"/>
            <a:ext cx="1875810" cy="26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7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Schrodinger equation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5506218" cy="5525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58" y="2562104"/>
            <a:ext cx="3610479" cy="866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2" y="3699808"/>
            <a:ext cx="4315427" cy="1381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32" y="5386797"/>
            <a:ext cx="4525006" cy="800212"/>
          </a:xfrm>
          <a:prstGeom prst="rect">
            <a:avLst/>
          </a:prstGeom>
        </p:spPr>
      </p:pic>
      <p:sp>
        <p:nvSpPr>
          <p:cNvPr id="8" name="왼쪽 화살표 설명선 7"/>
          <p:cNvSpPr/>
          <p:nvPr/>
        </p:nvSpPr>
        <p:spPr>
          <a:xfrm>
            <a:off x="5436096" y="5301208"/>
            <a:ext cx="2880320" cy="72008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Coupled channel equations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9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The cross section can be obtained from the asymptotic form of scattering wave function</a:t>
            </a:r>
          </a:p>
          <a:p>
            <a:r>
              <a:rPr lang="en-US" altLang="ko-KR" dirty="0" smtClean="0"/>
              <a:t>Optical potential model is used to obtain the scattering wave function for elastic scattering by solving Schrodinger equation. </a:t>
            </a:r>
          </a:p>
          <a:p>
            <a:r>
              <a:rPr lang="en-US" altLang="ko-KR" dirty="0" smtClean="0"/>
              <a:t>It treat projectile and target as point particles(</a:t>
            </a:r>
            <a:r>
              <a:rPr lang="en-US" altLang="ko-KR" dirty="0"/>
              <a:t>ignores internal </a:t>
            </a:r>
            <a:r>
              <a:rPr lang="en-US" altLang="ko-KR" dirty="0" smtClean="0"/>
              <a:t>structure)</a:t>
            </a:r>
          </a:p>
          <a:p>
            <a:r>
              <a:rPr lang="en-US" altLang="ko-KR" dirty="0" smtClean="0"/>
              <a:t>Effects of other reaction channels appears as a imaginary part of the optical potential</a:t>
            </a:r>
          </a:p>
          <a:p>
            <a:r>
              <a:rPr lang="en-US" altLang="ko-KR" dirty="0" smtClean="0"/>
              <a:t>Usually determined </a:t>
            </a:r>
            <a:r>
              <a:rPr lang="en-US" altLang="ko-KR" dirty="0" err="1" smtClean="0"/>
              <a:t>phenomenologically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5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6757" y="1772816"/>
            <a:ext cx="7621064" cy="638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944291"/>
            <a:ext cx="5944430" cy="581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1" y="3601344"/>
            <a:ext cx="6487430" cy="9145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57" y="5010714"/>
            <a:ext cx="7792537" cy="13908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56" y="2529896"/>
            <a:ext cx="2314898" cy="4763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63" y="4513218"/>
            <a:ext cx="333421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6757" y="1772816"/>
            <a:ext cx="7621064" cy="6382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64" y="2964696"/>
            <a:ext cx="7563906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1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6757" y="1772816"/>
            <a:ext cx="7621064" cy="6382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00" y="2708920"/>
            <a:ext cx="821169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4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8640"/>
            <a:ext cx="7128792" cy="61003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3568" y="2420888"/>
            <a:ext cx="41764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49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76049"/>
            <a:ext cx="4782217" cy="430590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5508104" y="1636089"/>
            <a:ext cx="2880320" cy="72008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Global OMP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2967334"/>
            <a:ext cx="3223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optical potential parameters</a:t>
            </a:r>
          </a:p>
          <a:p>
            <a:r>
              <a:rPr lang="en-US" altLang="ko-KR" dirty="0" smtClean="0"/>
              <a:t>from RIPL-3 </a:t>
            </a:r>
            <a:r>
              <a:rPr lang="en-US" altLang="ko-KR" dirty="0" smtClean="0">
                <a:solidFill>
                  <a:srgbClr val="FF0000"/>
                </a:solidFill>
              </a:rPr>
              <a:t>If available.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p,n</a:t>
            </a:r>
            <a:r>
              <a:rPr lang="en-US" altLang="ko-KR" dirty="0" smtClean="0">
                <a:solidFill>
                  <a:srgbClr val="FF0000"/>
                </a:solidFill>
              </a:rPr>
              <a:t>, 2H, 3H, 4He projectiles)</a:t>
            </a:r>
          </a:p>
        </p:txBody>
      </p:sp>
    </p:spTree>
    <p:extLst>
      <p:ext uri="{BB962C8B-B14F-4D97-AF65-F5344CB8AC3E}">
        <p14:creationId xmlns:p14="http://schemas.microsoft.com/office/powerpoint/2010/main" val="317756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There are many direct nuclear reaction codes available(DWUCK, ECIS, FRESCO, TWOFNR, …) </a:t>
            </a:r>
          </a:p>
          <a:p>
            <a:r>
              <a:rPr lang="en-US" altLang="ko-KR" sz="2800" dirty="0"/>
              <a:t>https://people.nscl.msu.edu/~brown/reaction-codes/</a:t>
            </a:r>
            <a:endParaRPr lang="en-US" altLang="ko-KR" sz="2800" dirty="0" smtClean="0"/>
          </a:p>
          <a:p>
            <a:r>
              <a:rPr lang="en-US" altLang="ko-KR" dirty="0" smtClean="0"/>
              <a:t>Most of them are written in Fortran and require specific input file format </a:t>
            </a:r>
          </a:p>
          <a:p>
            <a:r>
              <a:rPr lang="en-US" altLang="ko-KR" dirty="0" smtClean="0"/>
              <a:t>Usually, not easy for beginner </a:t>
            </a:r>
            <a:endParaRPr lang="en-US" altLang="ko-KR" dirty="0"/>
          </a:p>
          <a:p>
            <a:r>
              <a:rPr lang="en-US" altLang="ko-KR" dirty="0" smtClean="0"/>
              <a:t>Usually need separate plotting tools</a:t>
            </a:r>
          </a:p>
          <a:p>
            <a:r>
              <a:rPr lang="en-US" altLang="ko-KR" dirty="0" smtClean="0"/>
              <a:t>The aim of the new GUI is to make it easy and intuitive to do a simple nuclear reaction calculation.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(DWBA calculation)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51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6306154" cy="412633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6876256" y="1092388"/>
            <a:ext cx="1512168" cy="195150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Folding V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445224"/>
            <a:ext cx="551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 density profile from HFB-14 results </a:t>
            </a:r>
            <a:r>
              <a:rPr lang="en-US" altLang="ko-KR" dirty="0" smtClean="0">
                <a:solidFill>
                  <a:srgbClr val="FF0000"/>
                </a:solidFill>
              </a:rPr>
              <a:t>If available.</a:t>
            </a:r>
          </a:p>
          <a:p>
            <a:r>
              <a:rPr lang="en-US" altLang="ko-KR" dirty="0" smtClean="0"/>
              <a:t>(From RIPL-3)</a:t>
            </a:r>
          </a:p>
          <a:p>
            <a:r>
              <a:rPr lang="en-US" altLang="ko-KR" dirty="0" smtClean="0"/>
              <a:t>Or User input</a:t>
            </a:r>
          </a:p>
        </p:txBody>
      </p:sp>
    </p:spTree>
    <p:extLst>
      <p:ext uri="{BB962C8B-B14F-4D97-AF65-F5344CB8AC3E}">
        <p14:creationId xmlns:p14="http://schemas.microsoft.com/office/powerpoint/2010/main" val="302453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04664"/>
            <a:ext cx="5131385" cy="287779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6876256" y="1092388"/>
            <a:ext cx="1512168" cy="195150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432934"/>
            <a:ext cx="3984313" cy="3375711"/>
          </a:xfrm>
          <a:prstGeom prst="rect">
            <a:avLst/>
          </a:prstGeom>
        </p:spPr>
      </p:pic>
      <p:sp>
        <p:nvSpPr>
          <p:cNvPr id="5" name="왼쪽 화살표 설명선 4"/>
          <p:cNvSpPr/>
          <p:nvPr/>
        </p:nvSpPr>
        <p:spPr>
          <a:xfrm>
            <a:off x="6732240" y="4221088"/>
            <a:ext cx="1512168" cy="195150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Fit</a:t>
            </a:r>
          </a:p>
          <a:p>
            <a:pPr algn="ctr"/>
            <a:r>
              <a:rPr lang="en-US" altLang="ko-KR" dirty="0" smtClean="0"/>
              <a:t>Elastic </a:t>
            </a:r>
          </a:p>
          <a:p>
            <a:pPr algn="ctr"/>
            <a:r>
              <a:rPr lang="en-US" altLang="ko-KR" dirty="0" smtClean="0"/>
              <a:t>OMP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82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093296"/>
            <a:ext cx="686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 the moment</a:t>
            </a:r>
            <a:r>
              <a:rPr lang="en-US" altLang="ko-KR" dirty="0" smtClean="0">
                <a:solidFill>
                  <a:srgbClr val="FF0000"/>
                </a:solidFill>
              </a:rPr>
              <a:t>, no automatic update </a:t>
            </a:r>
            <a:r>
              <a:rPr lang="en-US" altLang="ko-KR" dirty="0" smtClean="0"/>
              <a:t>of parameter after fitting available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47" y="332656"/>
            <a:ext cx="6425598" cy="549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76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 equation for t-matrix</a:t>
            </a:r>
            <a:endParaRPr lang="ko-KR" altLang="en-US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29" y="1556793"/>
            <a:ext cx="5387416" cy="113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207"/>
            <a:ext cx="29432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319" y="3140968"/>
            <a:ext cx="2028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7" y="2780928"/>
            <a:ext cx="116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T-operator</a:t>
            </a:r>
            <a:endParaRPr lang="ko-KR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861048"/>
            <a:ext cx="58102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78" y="5410861"/>
            <a:ext cx="4407743" cy="76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933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Born Series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5676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179" y="2708920"/>
            <a:ext cx="59531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5" y="4530216"/>
            <a:ext cx="582759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5661248"/>
            <a:ext cx="5659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potential is strong, the born series have bad convergence.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Distorted Wave Born Approximation can be used </a:t>
            </a:r>
          </a:p>
        </p:txBody>
      </p:sp>
    </p:spTree>
    <p:extLst>
      <p:ext uri="{BB962C8B-B14F-4D97-AF65-F5344CB8AC3E}">
        <p14:creationId xmlns:p14="http://schemas.microsoft.com/office/powerpoint/2010/main" val="414533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potential formula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25198"/>
            <a:ext cx="56292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2467" y="1628800"/>
            <a:ext cx="522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Suppose there are strong potential and weak potential</a:t>
            </a:r>
            <a:endParaRPr lang="ko-KR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40" y="3654293"/>
            <a:ext cx="20383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35655"/>
            <a:ext cx="57245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00192" y="206084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(Plane wave)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00192" y="2492896"/>
            <a:ext cx="17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(Distorted Wave)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2924944"/>
            <a:ext cx="21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(Full scattering wave)</a:t>
            </a:r>
            <a:endParaRPr lang="ko-KR" altLang="en-US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40" y="5000020"/>
            <a:ext cx="601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538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DWBA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2838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42" y="3562524"/>
            <a:ext cx="5810837" cy="94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7399" y="3084927"/>
            <a:ext cx="426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Distorted Wave Born Approximation(DWBA)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43" y="5299115"/>
            <a:ext cx="78962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376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(Rotational Model)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0191" y="2492896"/>
            <a:ext cx="63460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Coupling to inelastic channel requires </a:t>
            </a:r>
            <a:r>
              <a:rPr lang="en-US" altLang="ko-KR" dirty="0" smtClean="0">
                <a:solidFill>
                  <a:srgbClr val="FF0000"/>
                </a:solidFill>
              </a:rPr>
              <a:t>structure information (models)</a:t>
            </a:r>
          </a:p>
          <a:p>
            <a:endParaRPr lang="en-US" altLang="ko-KR" dirty="0"/>
          </a:p>
          <a:p>
            <a:r>
              <a:rPr lang="en-US" altLang="ko-KR" dirty="0" smtClean="0"/>
              <a:t>For inelastic scattering: Commonly used models are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Collective Excitation  Model : Rotational or Vibrational </a:t>
            </a:r>
          </a:p>
          <a:p>
            <a:r>
              <a:rPr lang="en-US" altLang="ko-KR" dirty="0" smtClean="0"/>
              <a:t>Or </a:t>
            </a:r>
          </a:p>
          <a:p>
            <a:r>
              <a:rPr lang="en-US" altLang="ko-KR" dirty="0" smtClean="0"/>
              <a:t>Single Particle Excitation Model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2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(Rotational Model)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88955" y="2133849"/>
            <a:ext cx="3571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 : spin of nuclei</a:t>
            </a:r>
          </a:p>
          <a:p>
            <a:r>
              <a:rPr lang="en-US" altLang="ko-KR" dirty="0" smtClean="0"/>
              <a:t>K: </a:t>
            </a:r>
            <a:r>
              <a:rPr lang="en-US" altLang="ko-KR" dirty="0" err="1" smtClean="0"/>
              <a:t>bandhead</a:t>
            </a:r>
            <a:r>
              <a:rPr lang="en-US" altLang="ko-KR" dirty="0" smtClean="0"/>
              <a:t> , </a:t>
            </a:r>
          </a:p>
          <a:p>
            <a:r>
              <a:rPr lang="en-US" altLang="ko-KR" dirty="0" smtClean="0"/>
              <a:t>Spin projection  at body-fixed frame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39552" y="1916832"/>
            <a:ext cx="3134368" cy="1377444"/>
            <a:chOff x="6766224" y="3140968"/>
            <a:chExt cx="3134368" cy="1377444"/>
          </a:xfrm>
        </p:grpSpPr>
        <p:sp>
          <p:nvSpPr>
            <p:cNvPr id="3" name="타원 2"/>
            <p:cNvSpPr/>
            <p:nvPr/>
          </p:nvSpPr>
          <p:spPr>
            <a:xfrm>
              <a:off x="6766224" y="3645024"/>
              <a:ext cx="1550192" cy="86409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541320" y="4077072"/>
              <a:ext cx="130426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7541320" y="3140968"/>
              <a:ext cx="0" cy="93610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7541320" y="3429000"/>
              <a:ext cx="652132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7541320" y="4077072"/>
              <a:ext cx="61323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244408" y="3212976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8344" y="40770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K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72610" y="4149080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Symmetry axis</a:t>
              </a:r>
              <a:endParaRPr lang="ko-KR" altLang="en-US" dirty="0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1" y="3942959"/>
            <a:ext cx="41052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97100" y="358291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Deformed Nucleus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14666" y="4660469"/>
            <a:ext cx="218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z’-axis, R0(1+beta)</a:t>
            </a:r>
            <a:endParaRPr lang="ko-KR" altLang="en-US" dirty="0"/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887" y="4643705"/>
            <a:ext cx="1143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00" y="5187286"/>
            <a:ext cx="447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39579" y="4718676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Deformed potential </a:t>
            </a:r>
            <a:endParaRPr lang="ko-KR" altLang="en-US" dirty="0"/>
          </a:p>
        </p:txBody>
      </p:sp>
      <p:grpSp>
        <p:nvGrpSpPr>
          <p:cNvPr id="10249" name="그룹 10248"/>
          <p:cNvGrpSpPr/>
          <p:nvPr/>
        </p:nvGrpSpPr>
        <p:grpSpPr>
          <a:xfrm>
            <a:off x="5010479" y="5085184"/>
            <a:ext cx="4026017" cy="1728192"/>
            <a:chOff x="5010479" y="5085184"/>
            <a:chExt cx="4026017" cy="1728192"/>
          </a:xfrm>
        </p:grpSpPr>
        <p:sp>
          <p:nvSpPr>
            <p:cNvPr id="30" name="Овал 14"/>
            <p:cNvSpPr/>
            <p:nvPr/>
          </p:nvSpPr>
          <p:spPr>
            <a:xfrm>
              <a:off x="5010479" y="5378775"/>
              <a:ext cx="600860" cy="57157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E1"/>
                </a:solidFill>
              </a:endParaRPr>
            </a:p>
          </p:txBody>
        </p:sp>
        <p:sp>
          <p:nvSpPr>
            <p:cNvPr id="31" name="Овал 15"/>
            <p:cNvSpPr/>
            <p:nvPr/>
          </p:nvSpPr>
          <p:spPr>
            <a:xfrm rot="1983552">
              <a:off x="7832248" y="5450283"/>
              <a:ext cx="928694" cy="1285884"/>
            </a:xfrm>
            <a:prstGeom prst="ellipse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1003">
              <a:schemeClr val="dk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E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310909" y="5664561"/>
              <a:ext cx="2985686" cy="4286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0" name="직선 연결선 10239"/>
            <p:cNvCxnSpPr/>
            <p:nvPr/>
          </p:nvCxnSpPr>
          <p:spPr>
            <a:xfrm flipH="1">
              <a:off x="7740352" y="5085184"/>
              <a:ext cx="1296144" cy="172819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5" name="직선 연결선 10244"/>
            <p:cNvCxnSpPr/>
            <p:nvPr/>
          </p:nvCxnSpPr>
          <p:spPr>
            <a:xfrm flipH="1" flipV="1">
              <a:off x="7668344" y="5664561"/>
              <a:ext cx="1296144" cy="86078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8" name="TextBox 10247"/>
          <p:cNvSpPr txBox="1"/>
          <p:nvPr/>
        </p:nvSpPr>
        <p:spPr>
          <a:xfrm>
            <a:off x="6228184" y="58679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(Rotational Model)</a:t>
            </a:r>
            <a:endParaRPr lang="ko-KR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41433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785" y="1628800"/>
            <a:ext cx="650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Axially deformed case : deformation length, fractional deformation  </a:t>
            </a:r>
            <a:endParaRPr lang="ko-KR" altLang="en-US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84" y="3250743"/>
            <a:ext cx="36576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2853731"/>
            <a:ext cx="659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Skipping calculation of transition matrix for change of rotational state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3309262"/>
            <a:ext cx="398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simple rotational model,</a:t>
            </a:r>
          </a:p>
          <a:p>
            <a:r>
              <a:rPr lang="en-US" altLang="ko-KR" dirty="0" smtClean="0"/>
              <a:t>Deformation length(or beta) is an input.   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" y="5778419"/>
            <a:ext cx="3867694" cy="49348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758503"/>
            <a:ext cx="2694095" cy="6826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1560" y="4293096"/>
            <a:ext cx="37369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Deformation </a:t>
            </a:r>
            <a:r>
              <a:rPr lang="en-US" altLang="ko-KR" dirty="0" smtClean="0">
                <a:sym typeface="Wingdings" panose="05000000000000000000" pitchFamily="2" charset="2"/>
              </a:rPr>
              <a:t> Coulomb and Nuclear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                    (may differ)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Reduced transition probability </a:t>
            </a:r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6102" y="4293096"/>
            <a:ext cx="3685640" cy="111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GUI code is still under development</a:t>
            </a:r>
            <a:r>
              <a:rPr lang="en-US" altLang="ko-KR" dirty="0"/>
              <a:t>. (by Y.-H. Song and I.J. Shin</a:t>
            </a:r>
            <a:r>
              <a:rPr lang="en-US" altLang="ko-KR" dirty="0" smtClean="0"/>
              <a:t>.)</a:t>
            </a:r>
          </a:p>
          <a:p>
            <a:r>
              <a:rPr lang="en-US" altLang="ko-KR" dirty="0" smtClean="0"/>
              <a:t>Core calculation is done using FRESCO</a:t>
            </a:r>
          </a:p>
          <a:p>
            <a:r>
              <a:rPr lang="en-US" altLang="ko-KR" dirty="0" smtClean="0"/>
              <a:t>Even name is not decided. (Please, suggest one)</a:t>
            </a:r>
          </a:p>
          <a:p>
            <a:r>
              <a:rPr lang="en-US" altLang="ko-KR" dirty="0" smtClean="0"/>
              <a:t>Have not tested much yet. (Need feedback from testers/users)</a:t>
            </a:r>
          </a:p>
          <a:p>
            <a:r>
              <a:rPr lang="en-US" altLang="ko-KR" dirty="0" smtClean="0"/>
              <a:t>Plan to improve the code to satisfy user’s needs.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</a:t>
            </a:r>
            <a:r>
              <a:rPr lang="en-US" altLang="ko-KR" dirty="0" smtClean="0">
                <a:hlinkClick r:id="rId2"/>
              </a:rPr>
              <a:t>yhsong@ibs.re.kr</a:t>
            </a:r>
            <a:r>
              <a:rPr lang="en-US" altLang="ko-KR" dirty="0" smtClean="0"/>
              <a:t> for suggestions, errors, troubles) </a:t>
            </a:r>
          </a:p>
        </p:txBody>
      </p:sp>
    </p:spTree>
    <p:extLst>
      <p:ext uri="{BB962C8B-B14F-4D97-AF65-F5344CB8AC3E}">
        <p14:creationId xmlns:p14="http://schemas.microsoft.com/office/powerpoint/2010/main" val="1346649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76672"/>
            <a:ext cx="6638488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82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5872507" cy="49685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32240" y="980728"/>
            <a:ext cx="194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Deformation length</a:t>
            </a:r>
          </a:p>
          <a:p>
            <a:r>
              <a:rPr lang="en-US" altLang="ko-KR" dirty="0" smtClean="0"/>
              <a:t>Is calculated </a:t>
            </a:r>
          </a:p>
          <a:p>
            <a:r>
              <a:rPr lang="en-US" altLang="ko-KR" dirty="0" smtClean="0"/>
              <a:t>With r0=1.2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060848"/>
            <a:ext cx="1143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252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76672"/>
            <a:ext cx="6624736" cy="560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40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</a:t>
            </a:r>
            <a:br>
              <a:rPr lang="en-US" altLang="ko-KR" dirty="0" smtClean="0"/>
            </a:br>
            <a:r>
              <a:rPr lang="en-US" altLang="ko-KR" dirty="0" smtClean="0"/>
              <a:t>(Single Particle Excitation Model)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691516"/>
            <a:ext cx="7281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 the bound state of a nucleus as (core)+(valence particle)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Bound state is characterized by (valence particle wave function)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Inelastic excitation corresponds to the change in bound state wave function </a:t>
            </a:r>
            <a:endParaRPr lang="en-US" altLang="ko-KR" dirty="0"/>
          </a:p>
        </p:txBody>
      </p:sp>
      <p:grpSp>
        <p:nvGrpSpPr>
          <p:cNvPr id="11267" name="그룹 11266"/>
          <p:cNvGrpSpPr/>
          <p:nvPr/>
        </p:nvGrpSpPr>
        <p:grpSpPr>
          <a:xfrm>
            <a:off x="2087632" y="4033830"/>
            <a:ext cx="3060432" cy="2275490"/>
            <a:chOff x="2087632" y="4033830"/>
            <a:chExt cx="3060432" cy="2275490"/>
          </a:xfrm>
        </p:grpSpPr>
        <p:sp>
          <p:nvSpPr>
            <p:cNvPr id="4" name="타원 3"/>
            <p:cNvSpPr/>
            <p:nvPr/>
          </p:nvSpPr>
          <p:spPr>
            <a:xfrm>
              <a:off x="4283968" y="5445224"/>
              <a:ext cx="864096" cy="8640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</a:t>
              </a:r>
              <a:endParaRPr lang="ko-KR" altLang="en-US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411760" y="4033830"/>
              <a:ext cx="648072" cy="1584176"/>
              <a:chOff x="2411760" y="4033830"/>
              <a:chExt cx="648072" cy="1584176"/>
            </a:xfrm>
          </p:grpSpPr>
          <p:sp>
            <p:nvSpPr>
              <p:cNvPr id="7" name="타원 6"/>
              <p:cNvSpPr/>
              <p:nvPr/>
            </p:nvSpPr>
            <p:spPr>
              <a:xfrm rot="1802716">
                <a:off x="2501770" y="4033830"/>
                <a:ext cx="540060" cy="15841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2411760" y="5013176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915816" y="4365104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" name="직선 연결선 14"/>
            <p:cNvCxnSpPr/>
            <p:nvPr/>
          </p:nvCxnSpPr>
          <p:spPr>
            <a:xfrm>
              <a:off x="2591780" y="5193196"/>
              <a:ext cx="2124236" cy="684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6" idx="1"/>
            </p:cNvCxnSpPr>
            <p:nvPr/>
          </p:nvCxnSpPr>
          <p:spPr>
            <a:xfrm>
              <a:off x="2936907" y="4386195"/>
              <a:ext cx="1779109" cy="14910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2540863" y="4473334"/>
              <a:ext cx="446961" cy="705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H="1" flipV="1">
              <a:off x="2764343" y="4825918"/>
              <a:ext cx="1951673" cy="10513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87632" y="4941168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27784" y="4077072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0190" y="450912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19872" y="50038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</a:t>
              </a:r>
              <a:endParaRPr lang="ko-KR" altLang="en-US" dirty="0"/>
            </a:p>
          </p:txBody>
        </p:sp>
        <p:pic>
          <p:nvPicPr>
            <p:cNvPr id="28" name="그림 2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912" y="4791835"/>
              <a:ext cx="204190" cy="15085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769" y="5583923"/>
              <a:ext cx="196571" cy="150857"/>
            </a:xfrm>
            <a:prstGeom prst="rect">
              <a:avLst/>
            </a:prstGeom>
          </p:spPr>
        </p:pic>
      </p:grpSp>
      <p:pic>
        <p:nvPicPr>
          <p:cNvPr id="11270" name="그림 1126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293096"/>
            <a:ext cx="3001904" cy="307809"/>
          </a:xfrm>
          <a:prstGeom prst="rect">
            <a:avLst/>
          </a:prstGeom>
        </p:spPr>
      </p:pic>
      <p:pic>
        <p:nvPicPr>
          <p:cNvPr id="11265" name="그림 1126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4" y="3653903"/>
            <a:ext cx="3128380" cy="251429"/>
          </a:xfrm>
          <a:prstGeom prst="rect">
            <a:avLst/>
          </a:prstGeom>
        </p:spPr>
      </p:pic>
      <p:pic>
        <p:nvPicPr>
          <p:cNvPr id="11269" name="그림 112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93" y="3582990"/>
            <a:ext cx="3998476" cy="5622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154" y="5298288"/>
            <a:ext cx="2063238" cy="11550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7660" y="2811813"/>
            <a:ext cx="5424506" cy="3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5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</a:t>
            </a:r>
            <a:br>
              <a:rPr lang="en-US" altLang="ko-KR" dirty="0" smtClean="0"/>
            </a:br>
            <a:r>
              <a:rPr lang="en-US" altLang="ko-KR" dirty="0" smtClean="0"/>
              <a:t>(Single Particle Excitation Model)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9712" y="3713090"/>
            <a:ext cx="8339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DWBA calculation requires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Kinematic info ( incident energy, Q-value)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Initial and Final State, transferred angular momentum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Optical potential between projectile and target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Initial and final Bound state wave function </a:t>
            </a:r>
            <a:r>
              <a:rPr lang="en-US" altLang="ko-KR" dirty="0" smtClean="0">
                <a:sym typeface="Wingdings" panose="05000000000000000000" pitchFamily="2" charset="2"/>
              </a:rPr>
              <a:t> binding interaction, spectroscopic factor</a:t>
            </a:r>
          </a:p>
          <a:p>
            <a:pPr marL="342900" indent="-342900">
              <a:buAutoNum type="arabicParenBoth"/>
            </a:pPr>
            <a:r>
              <a:rPr lang="en-US" altLang="ko-KR" dirty="0" smtClean="0">
                <a:sym typeface="Wingdings" panose="05000000000000000000" pitchFamily="2" charset="2"/>
              </a:rPr>
              <a:t>Inelastic (residual) Potential </a:t>
            </a:r>
          </a:p>
        </p:txBody>
      </p:sp>
      <p:pic>
        <p:nvPicPr>
          <p:cNvPr id="3" name="그림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844824"/>
            <a:ext cx="4187428" cy="3184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40393" y="2410659"/>
            <a:ext cx="317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some code,</a:t>
            </a:r>
          </a:p>
          <a:p>
            <a:r>
              <a:rPr lang="en-US" altLang="ko-KR" dirty="0" smtClean="0"/>
              <a:t>The last two terms are neglected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3840430" cy="576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68990"/>
            <a:ext cx="401523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Transfer reaction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4147" y="1628800"/>
            <a:ext cx="3111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Consider the stripping reaction, </a:t>
            </a:r>
          </a:p>
          <a:p>
            <a:endParaRPr lang="en-US" altLang="ko-KR" dirty="0"/>
          </a:p>
          <a:p>
            <a:r>
              <a:rPr lang="en-US" altLang="ko-KR" dirty="0" smtClean="0"/>
              <a:t>p(=</a:t>
            </a:r>
            <a:r>
              <a:rPr lang="en-US" altLang="ko-KR" dirty="0" err="1" smtClean="0"/>
              <a:t>c+n</a:t>
            </a:r>
            <a:r>
              <a:rPr lang="en-US" altLang="ko-KR" dirty="0" smtClean="0"/>
              <a:t>)+c’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c+t</a:t>
            </a:r>
            <a:r>
              <a:rPr lang="en-US" altLang="ko-KR" dirty="0" smtClean="0">
                <a:sym typeface="Wingdings" panose="05000000000000000000" pitchFamily="2" charset="2"/>
              </a:rPr>
              <a:t>(=</a:t>
            </a:r>
            <a:r>
              <a:rPr lang="en-US" altLang="ko-KR" dirty="0" err="1" smtClean="0">
                <a:sym typeface="Wingdings" panose="05000000000000000000" pitchFamily="2" charset="2"/>
              </a:rPr>
              <a:t>c’+n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0376" y="2828867"/>
            <a:ext cx="4143592" cy="3030202"/>
            <a:chOff x="35497" y="2758654"/>
            <a:chExt cx="4392488" cy="3230257"/>
          </a:xfrm>
        </p:grpSpPr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3315568" y="5559015"/>
              <a:ext cx="9821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2000" dirty="0"/>
                <a:t>t</a:t>
              </a:r>
              <a:r>
                <a:rPr lang="en-US" altLang="ko-KR" sz="2000" dirty="0" smtClean="0"/>
                <a:t>=</a:t>
              </a:r>
              <a:r>
                <a:rPr lang="en-US" altLang="ko-KR" sz="2000" dirty="0" err="1" smtClean="0"/>
                <a:t>n+c</a:t>
              </a:r>
              <a:r>
                <a:rPr lang="en-US" altLang="ko-KR" sz="2000" dirty="0" smtClean="0"/>
                <a:t>’</a:t>
              </a:r>
              <a:endParaRPr lang="en-US" altLang="ko-KR" sz="20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5497" y="2758654"/>
              <a:ext cx="4392488" cy="3230257"/>
              <a:chOff x="35496" y="2758653"/>
              <a:chExt cx="4780710" cy="3525708"/>
            </a:xfrm>
          </p:grpSpPr>
          <p:sp>
            <p:nvSpPr>
              <p:cNvPr id="12" name="Oval 18"/>
              <p:cNvSpPr>
                <a:spLocks noChangeArrowheads="1"/>
              </p:cNvSpPr>
              <p:nvPr/>
            </p:nvSpPr>
            <p:spPr bwMode="auto">
              <a:xfrm rot="20730474">
                <a:off x="3161345" y="2927243"/>
                <a:ext cx="1654861" cy="2875481"/>
              </a:xfrm>
              <a:prstGeom prst="ellipse">
                <a:avLst/>
              </a:prstGeom>
              <a:noFill/>
              <a:ln w="9525">
                <a:solidFill>
                  <a:srgbClr val="33CC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35496" y="2758653"/>
                <a:ext cx="4722574" cy="3525708"/>
                <a:chOff x="35496" y="2758653"/>
                <a:chExt cx="4722574" cy="3525708"/>
              </a:xfrm>
            </p:grpSpPr>
            <p:sp>
              <p:nvSpPr>
                <p:cNvPr id="4" name="Oval 4"/>
                <p:cNvSpPr>
                  <a:spLocks noChangeArrowheads="1"/>
                </p:cNvSpPr>
                <p:nvPr/>
              </p:nvSpPr>
              <p:spPr bwMode="auto">
                <a:xfrm>
                  <a:off x="3715669" y="4717002"/>
                  <a:ext cx="981560" cy="97917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5" name="Oval 5"/>
                <p:cNvSpPr>
                  <a:spLocks noChangeArrowheads="1"/>
                </p:cNvSpPr>
                <p:nvPr/>
              </p:nvSpPr>
              <p:spPr bwMode="auto">
                <a:xfrm>
                  <a:off x="3469603" y="3064813"/>
                  <a:ext cx="369099" cy="36685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" name="Oval 6"/>
                <p:cNvSpPr>
                  <a:spLocks noChangeArrowheads="1"/>
                </p:cNvSpPr>
                <p:nvPr/>
              </p:nvSpPr>
              <p:spPr bwMode="auto">
                <a:xfrm>
                  <a:off x="772342" y="4900428"/>
                  <a:ext cx="551620" cy="550280"/>
                </a:xfrm>
                <a:prstGeom prst="ellipse">
                  <a:avLst/>
                </a:prstGeom>
                <a:solidFill>
                  <a:srgbClr val="0099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7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3653476" y="3248240"/>
                  <a:ext cx="552973" cy="195834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077897" y="3248240"/>
                  <a:ext cx="2575580" cy="189630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7019" y="5700222"/>
                  <a:ext cx="1427723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5435" y="5940295"/>
                  <a:ext cx="1488564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21" name="Oval 34"/>
                <p:cNvSpPr>
                  <a:spLocks noChangeArrowheads="1"/>
                </p:cNvSpPr>
                <p:nvPr/>
              </p:nvSpPr>
              <p:spPr bwMode="auto">
                <a:xfrm rot="19428300">
                  <a:off x="35496" y="3799869"/>
                  <a:ext cx="4354827" cy="979174"/>
                </a:xfrm>
                <a:prstGeom prst="ellipse">
                  <a:avLst/>
                </a:prstGeom>
                <a:noFill/>
                <a:ln w="9525">
                  <a:solidFill>
                    <a:srgbClr val="CC00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22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875583" y="4533575"/>
                  <a:ext cx="2330866" cy="67301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022575" y="5206588"/>
                  <a:ext cx="735495" cy="7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ko-KR" dirty="0"/>
                    <a:t>c</a:t>
                  </a:r>
                  <a:r>
                    <a:rPr lang="en-US" altLang="ko-KR" dirty="0" smtClean="0"/>
                    <a:t>’</a:t>
                  </a:r>
                  <a:endParaRPr lang="en-US" altLang="ko-KR" dirty="0"/>
                </a:p>
              </p:txBody>
            </p:sp>
            <p:sp>
              <p:nvSpPr>
                <p:cNvPr id="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3528" y="5847655"/>
                  <a:ext cx="1201041" cy="4367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2000" dirty="0" smtClean="0"/>
                    <a:t>p=</a:t>
                  </a:r>
                  <a:r>
                    <a:rPr lang="en-US" altLang="ko-KR" sz="2000" dirty="0" err="1" smtClean="0"/>
                    <a:t>c+n</a:t>
                  </a:r>
                  <a:endParaRPr lang="en-US" altLang="ko-KR" sz="2000" dirty="0"/>
                </a:p>
              </p:txBody>
            </p:sp>
            <p:sp>
              <p:nvSpPr>
                <p:cNvPr id="2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772342" y="5023162"/>
                  <a:ext cx="449162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c</a:t>
                  </a:r>
                  <a:endParaRPr lang="en-US" altLang="ko-KR" dirty="0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077897" y="5144547"/>
                  <a:ext cx="3128553" cy="6204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469603" y="2758653"/>
                  <a:ext cx="351523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n</a:t>
                  </a:r>
                  <a:endParaRPr lang="en-US" altLang="ko-KR" dirty="0"/>
                </a:p>
              </p:txBody>
            </p:sp>
            <p:sp>
              <p:nvSpPr>
                <p:cNvPr id="32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1140089" y="4533575"/>
                  <a:ext cx="2882487" cy="6109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34" name="그림 33"/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7744" y="4437112"/>
                  <a:ext cx="182857" cy="178286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75856" y="4384557"/>
                  <a:ext cx="239238" cy="196571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0809" y="3883548"/>
                  <a:ext cx="169143" cy="193524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9752" y="3861048"/>
                  <a:ext cx="105143" cy="114286"/>
                </a:xfrm>
                <a:prstGeom prst="rect">
                  <a:avLst/>
                </a:prstGeom>
              </p:spPr>
            </p:pic>
            <p:pic>
              <p:nvPicPr>
                <p:cNvPr id="40" name="그림 39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0000" y="5301208"/>
                  <a:ext cx="271238" cy="21181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TextBox 40"/>
          <p:cNvSpPr txBox="1"/>
          <p:nvPr/>
        </p:nvSpPr>
        <p:spPr>
          <a:xfrm>
            <a:off x="4882644" y="1628800"/>
            <a:ext cx="365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rearrangement, </a:t>
            </a:r>
          </a:p>
          <a:p>
            <a:r>
              <a:rPr lang="en-US" altLang="ko-KR" dirty="0" smtClean="0"/>
              <a:t>initial and final partition is different. 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17" y="2514138"/>
            <a:ext cx="4511947" cy="96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309" y="4043445"/>
            <a:ext cx="4546762" cy="8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6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Transfer reaction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0376" y="2828867"/>
            <a:ext cx="4143592" cy="3030202"/>
            <a:chOff x="35497" y="2758654"/>
            <a:chExt cx="4392488" cy="3230257"/>
          </a:xfrm>
        </p:grpSpPr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3315568" y="5559015"/>
              <a:ext cx="9821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2000" dirty="0"/>
                <a:t>t</a:t>
              </a:r>
              <a:r>
                <a:rPr lang="en-US" altLang="ko-KR" sz="2000" dirty="0" smtClean="0"/>
                <a:t>=</a:t>
              </a:r>
              <a:r>
                <a:rPr lang="en-US" altLang="ko-KR" sz="2000" dirty="0" err="1" smtClean="0"/>
                <a:t>n+c</a:t>
              </a:r>
              <a:r>
                <a:rPr lang="en-US" altLang="ko-KR" sz="2000" dirty="0" smtClean="0"/>
                <a:t>’</a:t>
              </a:r>
              <a:endParaRPr lang="en-US" altLang="ko-KR" sz="20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5497" y="2758654"/>
              <a:ext cx="4392488" cy="3230257"/>
              <a:chOff x="35496" y="2758653"/>
              <a:chExt cx="4780710" cy="3525708"/>
            </a:xfrm>
          </p:grpSpPr>
          <p:sp>
            <p:nvSpPr>
              <p:cNvPr id="12" name="Oval 18"/>
              <p:cNvSpPr>
                <a:spLocks noChangeArrowheads="1"/>
              </p:cNvSpPr>
              <p:nvPr/>
            </p:nvSpPr>
            <p:spPr bwMode="auto">
              <a:xfrm rot="20730474">
                <a:off x="3161345" y="2927243"/>
                <a:ext cx="1654861" cy="2875481"/>
              </a:xfrm>
              <a:prstGeom prst="ellipse">
                <a:avLst/>
              </a:prstGeom>
              <a:noFill/>
              <a:ln w="9525">
                <a:solidFill>
                  <a:srgbClr val="33CC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35496" y="2758653"/>
                <a:ext cx="4722574" cy="3525708"/>
                <a:chOff x="35496" y="2758653"/>
                <a:chExt cx="4722574" cy="3525708"/>
              </a:xfrm>
            </p:grpSpPr>
            <p:sp>
              <p:nvSpPr>
                <p:cNvPr id="4" name="Oval 4"/>
                <p:cNvSpPr>
                  <a:spLocks noChangeArrowheads="1"/>
                </p:cNvSpPr>
                <p:nvPr/>
              </p:nvSpPr>
              <p:spPr bwMode="auto">
                <a:xfrm>
                  <a:off x="3715669" y="4717002"/>
                  <a:ext cx="981560" cy="97917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5" name="Oval 5"/>
                <p:cNvSpPr>
                  <a:spLocks noChangeArrowheads="1"/>
                </p:cNvSpPr>
                <p:nvPr/>
              </p:nvSpPr>
              <p:spPr bwMode="auto">
                <a:xfrm>
                  <a:off x="3469603" y="3064813"/>
                  <a:ext cx="369099" cy="36685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" name="Oval 6"/>
                <p:cNvSpPr>
                  <a:spLocks noChangeArrowheads="1"/>
                </p:cNvSpPr>
                <p:nvPr/>
              </p:nvSpPr>
              <p:spPr bwMode="auto">
                <a:xfrm>
                  <a:off x="772342" y="4900428"/>
                  <a:ext cx="551620" cy="550280"/>
                </a:xfrm>
                <a:prstGeom prst="ellipse">
                  <a:avLst/>
                </a:prstGeom>
                <a:solidFill>
                  <a:srgbClr val="0099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7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3653476" y="3248240"/>
                  <a:ext cx="552973" cy="195834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077897" y="3248240"/>
                  <a:ext cx="2575580" cy="189630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7019" y="5700222"/>
                  <a:ext cx="1427723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5435" y="5940295"/>
                  <a:ext cx="1488564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21" name="Oval 34"/>
                <p:cNvSpPr>
                  <a:spLocks noChangeArrowheads="1"/>
                </p:cNvSpPr>
                <p:nvPr/>
              </p:nvSpPr>
              <p:spPr bwMode="auto">
                <a:xfrm rot="19428300">
                  <a:off x="35496" y="3799869"/>
                  <a:ext cx="4354827" cy="979174"/>
                </a:xfrm>
                <a:prstGeom prst="ellipse">
                  <a:avLst/>
                </a:prstGeom>
                <a:noFill/>
                <a:ln w="9525">
                  <a:solidFill>
                    <a:srgbClr val="CC00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22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875583" y="4533575"/>
                  <a:ext cx="2330866" cy="67301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022575" y="5206588"/>
                  <a:ext cx="735495" cy="7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ko-KR" dirty="0"/>
                    <a:t>c</a:t>
                  </a:r>
                  <a:r>
                    <a:rPr lang="en-US" altLang="ko-KR" dirty="0" smtClean="0"/>
                    <a:t>’</a:t>
                  </a:r>
                  <a:endParaRPr lang="en-US" altLang="ko-KR" dirty="0"/>
                </a:p>
              </p:txBody>
            </p:sp>
            <p:sp>
              <p:nvSpPr>
                <p:cNvPr id="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3528" y="5847655"/>
                  <a:ext cx="1201041" cy="4367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2000" dirty="0" smtClean="0"/>
                    <a:t>p=</a:t>
                  </a:r>
                  <a:r>
                    <a:rPr lang="en-US" altLang="ko-KR" sz="2000" dirty="0" err="1" smtClean="0"/>
                    <a:t>c+n</a:t>
                  </a:r>
                  <a:endParaRPr lang="en-US" altLang="ko-KR" sz="2000" dirty="0"/>
                </a:p>
              </p:txBody>
            </p:sp>
            <p:sp>
              <p:nvSpPr>
                <p:cNvPr id="2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772342" y="5023162"/>
                  <a:ext cx="449162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c</a:t>
                  </a:r>
                  <a:endParaRPr lang="en-US" altLang="ko-KR" dirty="0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077897" y="5144547"/>
                  <a:ext cx="3128553" cy="6204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469603" y="2758653"/>
                  <a:ext cx="351523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n</a:t>
                  </a:r>
                  <a:endParaRPr lang="en-US" altLang="ko-KR" dirty="0"/>
                </a:p>
              </p:txBody>
            </p:sp>
            <p:sp>
              <p:nvSpPr>
                <p:cNvPr id="32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1140089" y="4533575"/>
                  <a:ext cx="2882487" cy="6109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34" name="그림 33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7744" y="4437112"/>
                  <a:ext cx="182857" cy="178286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75856" y="4384557"/>
                  <a:ext cx="239238" cy="196571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0809" y="3883548"/>
                  <a:ext cx="169143" cy="193524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9752" y="3861048"/>
                  <a:ext cx="105143" cy="114286"/>
                </a:xfrm>
                <a:prstGeom prst="rect">
                  <a:avLst/>
                </a:prstGeom>
              </p:spPr>
            </p:pic>
            <p:pic>
              <p:nvPicPr>
                <p:cNvPr id="40" name="그림 39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0000" y="5301208"/>
                  <a:ext cx="271238" cy="21181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73" y="1628800"/>
            <a:ext cx="4546762" cy="8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374" y="2491924"/>
            <a:ext cx="435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860032" y="3249647"/>
            <a:ext cx="31320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general this coupling gives </a:t>
            </a:r>
          </a:p>
          <a:p>
            <a:r>
              <a:rPr lang="en-US" altLang="ko-KR" dirty="0" smtClean="0"/>
              <a:t>Non-local kernel 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Finite-range transfers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Local approximation of kernel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Zero-range transfers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(treat interaction potential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as approximately zero range )</a:t>
            </a:r>
            <a:endParaRPr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715619"/>
            <a:ext cx="207542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0647"/>
            <a:ext cx="7416824" cy="627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90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20688"/>
            <a:ext cx="5957617" cy="50405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2648" y="1484784"/>
            <a:ext cx="50405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60232" y="1124744"/>
            <a:ext cx="24506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Bound state </a:t>
            </a:r>
          </a:p>
          <a:p>
            <a:r>
              <a:rPr lang="en-US" altLang="ko-KR" dirty="0" smtClean="0"/>
              <a:t>Wave functions </a:t>
            </a:r>
          </a:p>
          <a:p>
            <a:r>
              <a:rPr lang="en-US" altLang="ko-KR" dirty="0" smtClean="0"/>
              <a:t>Are obtained in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Well-depth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Prescription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Always check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Parameters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 automatic </a:t>
            </a:r>
          </a:p>
          <a:p>
            <a:r>
              <a:rPr lang="en-US" altLang="ko-KR" dirty="0" smtClean="0"/>
              <a:t>Determination</a:t>
            </a:r>
          </a:p>
          <a:p>
            <a:r>
              <a:rPr lang="en-US" altLang="ko-KR" dirty="0" smtClean="0"/>
              <a:t>Of potential parameter</a:t>
            </a:r>
          </a:p>
          <a:p>
            <a:r>
              <a:rPr lang="en-US" altLang="ko-KR" dirty="0" smtClean="0"/>
              <a:t>Is Available.</a:t>
            </a:r>
          </a:p>
          <a:p>
            <a:endParaRPr lang="en-US" altLang="ko-KR" dirty="0"/>
          </a:p>
          <a:p>
            <a:r>
              <a:rPr lang="en-US" altLang="ko-KR" dirty="0" smtClean="0"/>
              <a:t>One can export</a:t>
            </a:r>
          </a:p>
          <a:p>
            <a:r>
              <a:rPr lang="en-US" altLang="ko-KR" dirty="0" smtClean="0"/>
              <a:t>The result of DWBA</a:t>
            </a:r>
          </a:p>
          <a:p>
            <a:r>
              <a:rPr lang="en-US" altLang="ko-KR" dirty="0" smtClean="0"/>
              <a:t>Calculation </a:t>
            </a:r>
            <a:r>
              <a:rPr lang="en-US" altLang="ko-KR" dirty="0"/>
              <a:t>as a file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2852936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95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Transfer reaction </a:t>
            </a:r>
            <a:br>
              <a:rPr lang="en-US" altLang="ko-KR" dirty="0" smtClean="0"/>
            </a:br>
            <a:r>
              <a:rPr lang="en-US" altLang="ko-KR" dirty="0" smtClean="0"/>
              <a:t>as a spectroscopic tool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797152"/>
            <a:ext cx="3014095" cy="65523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35" y="1628800"/>
            <a:ext cx="3983360" cy="3064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99992" y="1772816"/>
            <a:ext cx="42845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Transfer reaction cross section is sensitive</a:t>
            </a:r>
          </a:p>
          <a:p>
            <a:r>
              <a:rPr lang="en-US" altLang="ko-KR" dirty="0" smtClean="0"/>
              <a:t>To the transferred angular momentum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(1) By analyzing angular distribution,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one can determine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the transferred orbital angular momentum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The quantum number of </a:t>
            </a:r>
            <a:r>
              <a:rPr lang="en-US" altLang="ko-KR" dirty="0" err="1" smtClean="0">
                <a:sym typeface="Wingdings" panose="05000000000000000000" pitchFamily="2" charset="2"/>
              </a:rPr>
              <a:t>s.p</a:t>
            </a:r>
            <a:r>
              <a:rPr lang="en-US" altLang="ko-KR" dirty="0" smtClean="0">
                <a:sym typeface="Wingdings" panose="05000000000000000000" pitchFamily="2" charset="2"/>
              </a:rPr>
              <a:t>. states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(2) In a </a:t>
            </a:r>
            <a:r>
              <a:rPr lang="en-US" altLang="ko-KR" dirty="0" err="1" smtClean="0">
                <a:sym typeface="Wingdings" panose="05000000000000000000" pitchFamily="2" charset="2"/>
              </a:rPr>
              <a:t>s.p</a:t>
            </a:r>
            <a:r>
              <a:rPr lang="en-US" altLang="ko-KR" dirty="0" smtClean="0">
                <a:sym typeface="Wingdings" panose="05000000000000000000" pitchFamily="2" charset="2"/>
              </a:rPr>
              <a:t>. picture,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one</a:t>
            </a:r>
            <a:r>
              <a:rPr lang="ko-KR" altLang="en-US" dirty="0" smtClean="0"/>
              <a:t> </a:t>
            </a:r>
            <a:r>
              <a:rPr lang="en-US" altLang="ko-KR" dirty="0"/>
              <a:t>can extract S.F. </a:t>
            </a:r>
            <a:r>
              <a:rPr lang="en-US" altLang="ko-KR" dirty="0" smtClean="0"/>
              <a:t> from experiments</a:t>
            </a:r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Spectroscopic information</a:t>
            </a:r>
            <a:endParaRPr lang="ko-KR" altLang="en-US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76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github.com/alphacentaury-github/ReactionGUI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358284"/>
            <a:ext cx="6812687" cy="3737716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5148064" y="3284984"/>
            <a:ext cx="216024" cy="2880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78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Overlap function, </a:t>
            </a:r>
            <a:br>
              <a:rPr lang="en-US" altLang="ko-KR" dirty="0" smtClean="0"/>
            </a:br>
            <a:r>
              <a:rPr lang="en-US" altLang="ko-KR" dirty="0" smtClean="0"/>
              <a:t>Spectroscopic factor, ANC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298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Overlap function:  For B=</a:t>
            </a:r>
            <a:r>
              <a:rPr lang="en-US" altLang="ko-KR" dirty="0" err="1" smtClean="0"/>
              <a:t>A+v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628800"/>
            <a:ext cx="3617524" cy="32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2204864"/>
            <a:ext cx="6118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principle, overlap function comes from many-body calculation. </a:t>
            </a:r>
          </a:p>
          <a:p>
            <a:r>
              <a:rPr lang="en-US" altLang="ko-KR" dirty="0" smtClean="0"/>
              <a:t>It is common to use a simple single-particle picture.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7" y="2996951"/>
            <a:ext cx="3429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2333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75856" y="3645024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Spectroscopic factor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2852936"/>
            <a:ext cx="3802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 be exact, Anti-symmetry </a:t>
            </a:r>
          </a:p>
          <a:p>
            <a:r>
              <a:rPr lang="en-US" altLang="ko-KR" dirty="0" smtClean="0"/>
              <a:t>of wave function have to be considered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7" y="4365104"/>
            <a:ext cx="4943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98" y="5204132"/>
            <a:ext cx="39243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98" y="5877272"/>
            <a:ext cx="1771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57667" y="5229200"/>
            <a:ext cx="240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Spectroscopic amplitude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337225" y="3645024"/>
            <a:ext cx="1627263" cy="2422177"/>
            <a:chOff x="7337225" y="3645024"/>
            <a:chExt cx="1627263" cy="2422177"/>
          </a:xfrm>
        </p:grpSpPr>
        <p:grpSp>
          <p:nvGrpSpPr>
            <p:cNvPr id="13" name="그룹 12"/>
            <p:cNvGrpSpPr/>
            <p:nvPr/>
          </p:nvGrpSpPr>
          <p:grpSpPr>
            <a:xfrm>
              <a:off x="7638325" y="4230241"/>
              <a:ext cx="1080120" cy="1649833"/>
              <a:chOff x="7638325" y="4230241"/>
              <a:chExt cx="1080120" cy="1649833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8100392" y="4365104"/>
                <a:ext cx="77993" cy="9884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타원 8"/>
              <p:cNvSpPr/>
              <p:nvPr/>
            </p:nvSpPr>
            <p:spPr>
              <a:xfrm>
                <a:off x="7956376" y="4230241"/>
                <a:ext cx="288032" cy="27887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38325" y="4827016"/>
                <a:ext cx="1080120" cy="105305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A</a:t>
                </a:r>
                <a:endParaRPr lang="ko-KR" alt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740352" y="450912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337225" y="4005064"/>
              <a:ext cx="1627263" cy="20621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56376" y="36450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Overlap function, </a:t>
            </a:r>
            <a:br>
              <a:rPr lang="en-US" altLang="ko-KR" dirty="0" smtClean="0"/>
            </a:br>
            <a:r>
              <a:rPr lang="en-US" altLang="ko-KR" dirty="0" smtClean="0"/>
              <a:t>Spectroscopic factor, ANC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1772816"/>
            <a:ext cx="456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From the nucleon separation energy, we expect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442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36096" y="2276872"/>
            <a:ext cx="338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Asymptotic Normalization Constant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75" y="3274842"/>
            <a:ext cx="44100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5576" y="2852936"/>
            <a:ext cx="661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we approximate many-body overlap function into </a:t>
            </a:r>
            <a:r>
              <a:rPr lang="en-US" altLang="ko-KR" dirty="0" err="1" smtClean="0"/>
              <a:t>s.p</a:t>
            </a:r>
            <a:r>
              <a:rPr lang="en-US" altLang="ko-KR" dirty="0" smtClean="0"/>
              <a:t>. wave function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3056"/>
            <a:ext cx="3048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298010" y="4005064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Single particle ANC</a:t>
            </a:r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83" y="4581128"/>
            <a:ext cx="46958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444208" y="3358733"/>
            <a:ext cx="2613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Well-depth prescription is </a:t>
            </a:r>
          </a:p>
          <a:p>
            <a:r>
              <a:rPr lang="en-US" altLang="ko-KR" dirty="0" smtClean="0"/>
              <a:t>Commonly used for </a:t>
            </a:r>
            <a:r>
              <a:rPr lang="en-US" altLang="ko-KR" dirty="0" err="1" smtClean="0"/>
              <a:t>s.p.w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1782" y="5597199"/>
            <a:ext cx="3992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Basically, the </a:t>
            </a:r>
            <a:r>
              <a:rPr lang="en-US" altLang="ko-KR" dirty="0" smtClean="0">
                <a:solidFill>
                  <a:srgbClr val="FF0000"/>
                </a:solidFill>
              </a:rPr>
              <a:t>spectroscopic amplitude </a:t>
            </a:r>
            <a:r>
              <a:rPr lang="en-US" altLang="ko-KR" dirty="0" smtClean="0"/>
              <a:t>is square root of </a:t>
            </a:r>
          </a:p>
          <a:p>
            <a:r>
              <a:rPr lang="en-US" altLang="ko-KR" dirty="0" smtClean="0"/>
              <a:t>Spectroscopic factor.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3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Halo nuclei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Deuteron is a weakly bound nuclei. </a:t>
            </a:r>
            <a:r>
              <a:rPr lang="en-US" altLang="ko-KR" dirty="0" smtClean="0">
                <a:sym typeface="Wingdings" panose="05000000000000000000" pitchFamily="2" charset="2"/>
              </a:rPr>
              <a:t> Couplings to break up channel can be important.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Many Rare isotope are weakly bound, Especially Halo nuclei.  Couplings to break up channel can be important.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One of ways to include break up channel effects in transfer reaction is to use ADWBA.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Another way is to use CDCC.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Recently, there are efforts to use ab-initio or </a:t>
            </a:r>
            <a:r>
              <a:rPr lang="en-US" altLang="ko-KR" dirty="0" err="1" smtClean="0">
                <a:sym typeface="Wingdings" panose="05000000000000000000" pitchFamily="2" charset="2"/>
              </a:rPr>
              <a:t>Faddeev</a:t>
            </a:r>
            <a:r>
              <a:rPr lang="en-US" altLang="ko-KR" dirty="0" smtClean="0">
                <a:sym typeface="Wingdings" panose="05000000000000000000" pitchFamily="2" charset="2"/>
              </a:rPr>
              <a:t> method for transfer reaction.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405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 up Channel effects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(elastic scattering example)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3962400" cy="375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4226287" cy="365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91" y="2064909"/>
            <a:ext cx="43624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58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Development of GUI for reaction calculation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Currently, developing a simple GUI program for RAON Users to do reaction calculation. </a:t>
            </a:r>
          </a:p>
          <a:p>
            <a:r>
              <a:rPr lang="en-US" altLang="ko-KR" dirty="0" smtClean="0"/>
              <a:t>At the moment, it is aimed to do DWBA calculation for elastic , in-elastic, transfer reaction in a very simple structure model. </a:t>
            </a:r>
          </a:p>
          <a:p>
            <a:r>
              <a:rPr lang="en-US" altLang="ko-KR" dirty="0" smtClean="0"/>
              <a:t>Later, plan to add radiative capture, fusion reaction and coupled </a:t>
            </a:r>
            <a:r>
              <a:rPr lang="en-US" altLang="ko-KR" smtClean="0"/>
              <a:t>channel methods(also ADWA, CDCC). </a:t>
            </a:r>
            <a:endParaRPr lang="en-US" altLang="ko-KR" dirty="0" smtClean="0"/>
          </a:p>
          <a:p>
            <a:r>
              <a:rPr lang="en-US" altLang="ko-KR" dirty="0" smtClean="0"/>
              <a:t>Also, trying to include several useful functions for the convenience of Users.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58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7224" y="1700808"/>
            <a:ext cx="6696744" cy="499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5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6393"/>
            <a:ext cx="5784729" cy="56308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28184" y="443429"/>
            <a:ext cx="26466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File:</a:t>
            </a:r>
          </a:p>
          <a:p>
            <a:r>
              <a:rPr lang="en-US" altLang="ko-KR" dirty="0" smtClean="0"/>
              <a:t>Save/Load </a:t>
            </a:r>
          </a:p>
          <a:p>
            <a:r>
              <a:rPr lang="en-US" altLang="ko-KR" dirty="0" smtClean="0"/>
              <a:t>Input parameter values</a:t>
            </a:r>
          </a:p>
          <a:p>
            <a:endParaRPr lang="en-US" altLang="ko-KR" dirty="0"/>
          </a:p>
          <a:p>
            <a:r>
              <a:rPr lang="en-US" altLang="ko-KR" dirty="0" smtClean="0"/>
              <a:t>Configure:</a:t>
            </a:r>
          </a:p>
          <a:p>
            <a:r>
              <a:rPr lang="en-US" altLang="ko-KR" dirty="0" smtClean="0"/>
              <a:t>Specify the executable file</a:t>
            </a:r>
          </a:p>
          <a:p>
            <a:r>
              <a:rPr lang="en-US" altLang="ko-KR" dirty="0" smtClean="0"/>
              <a:t>Locations</a:t>
            </a:r>
          </a:p>
          <a:p>
            <a:r>
              <a:rPr lang="en-US" altLang="ko-KR" dirty="0" smtClean="0"/>
              <a:t>(OS other than Windows)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443429"/>
            <a:ext cx="1152128" cy="249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9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Reactions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700808"/>
            <a:ext cx="5561908" cy="41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344" y="2227197"/>
            <a:ext cx="3467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2348880"/>
            <a:ext cx="18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Reaction Q-value: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924944"/>
            <a:ext cx="532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Suppose projectile/target is composed with two particle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68" y="3521646"/>
            <a:ext cx="3846832" cy="185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244050" y="2348880"/>
            <a:ext cx="185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(Released energy)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7616" y="3473128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Traditionally,</a:t>
            </a:r>
          </a:p>
          <a:p>
            <a:r>
              <a:rPr lang="en-US" altLang="ko-KR" dirty="0" smtClean="0"/>
              <a:t>Projectile is light, Target is heavy 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Experiment measure projectile-like particle</a:t>
            </a:r>
          </a:p>
          <a:p>
            <a:endParaRPr lang="en-US" altLang="ko-KR" dirty="0"/>
          </a:p>
          <a:p>
            <a:r>
              <a:rPr lang="en-US" altLang="ko-KR" dirty="0" smtClean="0"/>
              <a:t>‘Pickup/stripping/break up’ are used w.r.t. projectile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6134176"/>
            <a:ext cx="623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Here we only consider </a:t>
            </a:r>
            <a:r>
              <a:rPr lang="en-US" altLang="ko-KR" dirty="0" smtClean="0">
                <a:solidFill>
                  <a:srgbClr val="FF0000"/>
                </a:solidFill>
              </a:rPr>
              <a:t>direct </a:t>
            </a:r>
            <a:r>
              <a:rPr lang="en-US" altLang="ko-KR" dirty="0" smtClean="0"/>
              <a:t>reactions. ( No compound reaction.)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48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Kinematics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5616624" cy="4552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21695" y="6309320"/>
            <a:ext cx="167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Satchler</a:t>
            </a:r>
            <a:r>
              <a:rPr lang="en-US" altLang="ko-KR" dirty="0" smtClean="0"/>
              <a:t> fig2.1)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11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Kinematics</a:t>
            </a:r>
            <a:endParaRPr lang="ko-KR" alt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487" y="2315444"/>
            <a:ext cx="3024336" cy="72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284" y="3111620"/>
            <a:ext cx="2952328" cy="68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589" y="1911906"/>
            <a:ext cx="3744416" cy="27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84802" y="4078813"/>
            <a:ext cx="283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Q= (</a:t>
            </a:r>
            <a:r>
              <a:rPr lang="en-US" altLang="ko-KR" dirty="0" err="1" smtClean="0"/>
              <a:t>mA+mB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mC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mD</a:t>
            </a:r>
            <a:r>
              <a:rPr lang="en-US" altLang="ko-KR" dirty="0" smtClean="0"/>
              <a:t>) c^2, </a:t>
            </a:r>
          </a:p>
          <a:p>
            <a:r>
              <a:rPr lang="en-US" altLang="ko-KR" dirty="0" smtClean="0"/>
              <a:t>Q=0 for elastic scattering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4725144"/>
            <a:ext cx="423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Cross section at lab frame and at CM frame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27" y="5238492"/>
            <a:ext cx="5149826" cy="57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589" y="5975414"/>
            <a:ext cx="1047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72719"/>
            <a:ext cx="14001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99195" y="1938417"/>
            <a:ext cx="3471688" cy="2101779"/>
            <a:chOff x="399195" y="1938417"/>
            <a:chExt cx="3471688" cy="2101779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95" y="1938417"/>
              <a:ext cx="3471688" cy="2101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62159" y="2780928"/>
              <a:ext cx="525465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vcm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11760" y="3131666"/>
              <a:ext cx="590226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vlab</a:t>
              </a:r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3" y="2348880"/>
            <a:ext cx="1289143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83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634.4207"/>
  <p:tag name="LATEXADDIN" val="\documentclass{article}&#10;\usepackage{amsmath}&#10;\pagestyle{empty}&#10;\begin{document}&#10;&#10;&#10;$v_{cm}=\frac{\mu}{m_1}v_0$&#10;&#10;\end{document}"/>
  <p:tag name="IGUANATEXSIZE" val="20"/>
  <p:tag name="IGUANATEXCURSOR" val="1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8.429"/>
  <p:tag name="ORIGINALWIDTH" val="1015.373"/>
  <p:tag name="LATEXADDIN" val="\documentclass{article}&#10;\usepackage{amsmath}&#10;\pagestyle{empty}&#10;\begin{document}&#10;&#10;\begin{eqnarray}&#10;{\vec r}_{vt}&amp;=&amp;{\vec R}+\frac{m_c}{m_p}{\vec r} \nonumber \\&#10;{\vec r}_{ct}&amp;=&amp;{\vec R}-\frac{m_v}{m_p}{\vec r} \nonumber &#10;\end{eqnarray}&#10;&#10;&#10;\end{document}"/>
  <p:tag name="IGUANATEXSIZE" val="20"/>
  <p:tag name="IGUANATEXCURSOR" val="17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24071"/>
  <p:tag name="ORIGINALWIDTH" val="100.4874"/>
  <p:tag name="LATEXADDIN" val="\documentclass{article}&#10;\usepackage{amsmath}&#10;\pagestyle{empty}&#10;\begin{document}&#10;&#10;$r_v$&#10;&#10;&#10;\end{document}"/>
  <p:tag name="IGUANATEXSIZE" val="20"/>
  <p:tag name="IGUANATEXCURSOR" val="8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24071"/>
  <p:tag name="ORIGINALWIDTH" val="96.73788"/>
  <p:tag name="LATEXADDIN" val="\documentclass{article}&#10;\usepackage{amsmath}&#10;\pagestyle{empty}&#10;\begin{document}&#10;&#10;$r_c$&#10;&#10;&#10;\end{document}"/>
  <p:tag name="IGUANATEXSIZE" val="20"/>
  <p:tag name="IGUANATEXCURSOR" val="8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6.7304"/>
  <p:tag name="ORIGINALWIDTH" val="2060.742"/>
  <p:tag name="LATEXADDIN" val="\documentclass{article}&#10;\usepackage{amsmath}&#10;\pagestyle{empty}&#10;\begin{document}&#10;&#10;$W({\vec R},{\vec r})=V_{vt}({\vec r}_v)+V_{ct}({\vec r}_c)-U_{opt}(R)$&#10;&#10;&#10;\end{document}"/>
  <p:tag name="IGUANATEXSIZE" val="20"/>
  <p:tag name="IGUANATEXCURSOR" val="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8.4702"/>
  <p:tag name="ORIGINALWIDTH" val="1589.801"/>
  <p:tag name="LATEXADDIN" val="\documentclass{article}&#10;\usepackage{amsmath}&#10;\pagestyle{empty}&#10;\begin{document}&#10;&#10;\begin{eqnarray}&#10;f^{DW}=-\frac{\mu}{2\pi\hbar^2}\langle \chi^{(-)}_{\vec k_1}&#10;            |W|\chi^{(+)}_{\vec k_0}\rangle \nonumber&#10;\end{eqnarray}&#10;&#10;&#10;\end{document}"/>
  <p:tag name="IGUANATEXSIZE" val="20"/>
  <p:tag name="IGUANATEXCURSOR" val="2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1.7323"/>
  <p:tag name="ORIGINALWIDTH" val="1976.003"/>
  <p:tag name="LATEXADDIN" val="\documentclass{article}&#10;\usepackage{amsmath}&#10;\pagestyle{empty}&#10;\begin{document}&#10;&#10;$W_{nn'}(R)=\int d^3 r \phi^*_n(r) W(R,r) \phi_{n'}(r)$&#10;&#10;&#10;\end{document}"/>
  <p:tag name="IGUANATEXSIZE" val="20"/>
  <p:tag name="IGUANATEXCURSOR" val="1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89.9887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17.7353"/>
  <p:tag name="LATEXADDIN" val="\documentclass{article}&#10;\usepackage{amsmath}&#10;\pagestyle{empty}&#10;\begin{document}&#10;&#10;&#10;$R'$&#10;&#10;\end{document}"/>
  <p:tag name="IGUANATEXSIZE" val="20"/>
  <p:tag name="IGUANATEXCURSOR" val="8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.23811"/>
  <p:tag name="ORIGINALWIDTH" val="83.23961"/>
  <p:tag name="LATEXADDIN" val="\documentclass{article}&#10;\usepackage{amsmath}&#10;\pagestyle{empty}&#10;\begin{document}&#10;&#10;&#10;$r'$&#10;&#10;\end{document}"/>
  <p:tag name="IGUANATEXSIZE" val="20"/>
  <p:tag name="IGUANATEXCURSOR" val="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.7334"/>
  <p:tag name="ORIGINALWIDTH" val="923.1346"/>
  <p:tag name="LATEXADDIN" val="\documentclass{article}&#10;\usepackage{amsmath}&#10;\pagestyle{empty}&#10;\begin{document}&#10;&#10;$|\Psi\rangle=\sum_\alpha |\phi_\alpha\rangle \psi_\alpha$ &#10;&#10;&#10;\end{document}"/>
  <p:tag name="IGUANATEXSIZE" val="20"/>
  <p:tag name="IGUANATEXCURSOR" val="1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3.4833"/>
  <p:tag name="LATEXADDIN" val="\documentclass{article}&#10;\usepackage{amsmath}&#10;\pagestyle{empty}&#10;\begin{document}&#10;&#10;$R_{c}$&#10;&#10;&#10;\end{document}"/>
  <p:tag name="IGUANATEXSIZE" val="20"/>
  <p:tag name="IGUANATEXCURSOR" val="8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1.7323"/>
  <p:tag name="ORIGINALWIDTH" val="1021.372"/>
  <p:tag name="LATEXADDIN" val="\documentclass{article}&#10;\usepackage{amsmath}&#10;\pagestyle{empty}&#10;\begin{document}&#10;&#10;${\cal V}_o \phi({\vec r})\sim D_0 \delta^{(3)}({\vec r}) $&#10;&#10;&#10;\end{document}"/>
  <p:tag name="IGUANATEXSIZE" val="20"/>
  <p:tag name="IGUANATEXCURSOR" val="13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89.9887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17.7353"/>
  <p:tag name="LATEXADDIN" val="\documentclass{article}&#10;\usepackage{amsmath}&#10;\pagestyle{empty}&#10;\begin{document}&#10;&#10;&#10;$R'$&#10;&#10;\end{document}"/>
  <p:tag name="IGUANATEXSIZE" val="20"/>
  <p:tag name="IGUANATEXCURSOR" val="8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.23811"/>
  <p:tag name="ORIGINALWIDTH" val="83.23961"/>
  <p:tag name="LATEXADDIN" val="\documentclass{article}&#10;\usepackage{amsmath}&#10;\pagestyle{empty}&#10;\begin{document}&#10;&#10;&#10;$r'$&#10;&#10;\end{document}"/>
  <p:tag name="IGUANATEXSIZE" val="20"/>
  <p:tag name="IGUANATEXCURSOR" val="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3.4833"/>
  <p:tag name="LATEXADDIN" val="\documentclass{article}&#10;\usepackage{amsmath}&#10;\pagestyle{empty}&#10;\begin{document}&#10;&#10;$R_{c}$&#10;&#10;&#10;\end{document}"/>
  <p:tag name="IGUANATEXSIZE" val="20"/>
  <p:tag name="IGUANATEXCURSOR" val="8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2.4597"/>
  <p:tag name="ORIGINALWIDTH" val="1483.315"/>
  <p:tag name="LATEXADDIN" val="\documentclass{article}&#10;\usepackage{amsmath}&#10;\pagestyle{empty}&#10;\begin{document}&#10;&#10;$$ \left(\frac{d\sigma}{d\Omega}\right)_{exp}&#10;   = S \left(\frac{d\sigma}{d\Omega}\right)_{DWBA}&#10;$$&#10;&#10;&#10;\end{document}"/>
  <p:tag name="IGUANATEXSIZE" val="20"/>
  <p:tag name="IGUANATEXCURSOR" val="17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7.4803"/>
  <p:tag name="ORIGINALWIDTH" val="1780.277"/>
  <p:tag name="LATEXADDIN" val="\documentclass{article}&#10;\usepackage{amsmath}&#10;\pagestyle{empty}&#10;\begin{document}&#10;&#10;$$\phi_{I_A:I_B}({\vec r})=\langle \Phi^A_{I_A}(\xi_A)|&#10;                      \Phi^B_{I_B}(\xi_A,{\vec r})\rangle$$&#10;&#10;&#10;\end{document}"/>
  <p:tag name="IGUANATEXSIZE" val="20"/>
  <p:tag name="IGUANATEXCURSOR" val="19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8.9839"/>
  <p:tag name="ORIGINALWIDTH" val="325.4593"/>
  <p:tag name="LATEXADDIN" val="\documentclass{article}&#10;\usepackage{amsmath}&#10;\pagestyle{empty}&#10;\begin{document}&#10;&#10;$\psi_\beta(R)$&#10;&#10;&#10;\end{document}"/>
  <p:tag name="IGUANATEXSIZE" val="20"/>
  <p:tag name="IGUANATEXCURSOR" val="9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329.2088"/>
  <p:tag name="LATEXADDIN" val="\documentclass{article}&#10;\usepackage{amsmath}&#10;\pagestyle{empty}&#10;\begin{document}&#10;&#10;$\psi_\alpha(R)$&#10;&#10;&#10;\end{document}"/>
  <p:tag name="IGUANATEXSIZE" val="20"/>
  <p:tag name="IGUANATEXCURSOR" val="9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2.216"/>
  <p:tag name="ORIGINALWIDTH" val="2133.483"/>
  <p:tag name="LATEXADDIN" val="\documentclass{article}&#10;\usepackage{amsmath}&#10;\pagestyle{empty}&#10;\begin{document}&#10;&#10;\begin{equation}&#10;B(E\lambda,I_i\to I_f)=&#10;\frac{1}{2I_i+1}|\langle I_f||E\lambda|| I_i\rangle|^2&#10;\nonumber &#10;\end{equation}&#10;&#10;\end{document}"/>
  <p:tag name="IGUANATEXSIZE" val="20"/>
  <p:tag name="IGUANATEXCURSOR" val="16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5.958"/>
  <p:tag name="ORIGINALWIDTH" val="1325.834"/>
  <p:tag name="LATEXADDIN" val="\documentclass{article}&#10;\usepackage{amsmath}&#10;\pagestyle{empty}&#10;\begin{document}&#10;&#10;\begin{equation}&#10;B(Ek\uparrow)=\left(\frac{3Z\beta_k R^k_0}{4\pi}\right)^2 \nonumber&#10;\end{equation}&#10;&#10;&#10;\end{document}"/>
  <p:tag name="IGUANATEXSIZE" val="20"/>
  <p:tag name="IGUANATEXCURSOR" val="16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4811"/>
  <p:tag name="ORIGINALWIDTH" val="1477.315"/>
  <p:tag name="LATEXADDIN" val="\documentclass{article}&#10;\usepackage{amsmath}&#10;\pagestyle{empty}&#10;\begin{document}&#10;&#10;$V({\vec R},{\vec r})=U_{vt}({\vec r}_v)+U_{ct}({\vec r}_c)$&#10;&#10;&#10;\end{document}"/>
  <p:tag name="IGUANATEXSIZE" val="20"/>
  <p:tag name="IGUANATEXCURSOR" val="10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539.558"/>
  <p:tag name="LATEXADDIN" val="\documentclass{article}&#10;\usepackage{amsmath}&#10;\pagestyle{empty}&#10;\begin{document}&#10;&#10;&#10;$[T+V_{cv}(r)]\phi_n(r)=E_n\phi_n(r)$&#10;&#10;\end{document}"/>
  <p:tag name="IGUANATEXSIZE" val="20"/>
  <p:tag name="IGUANATEXCURSOR" val="10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6.7154"/>
  <p:tag name="ORIGINALWIDTH" val="1967.754"/>
  <p:tag name="LATEXADDIN" val="\documentclass{article}&#10;\usepackage{amsmath}&#10;\pagestyle{empty}&#10;\begin{document}&#10;&#10;\begin{equation}&#10;V_{n,n'}(R)=\int d^3 r \phi^*_n({\vec r})V({\vec R},{\vec r})\phi_{n'}({\vec r})&#10;\nonumber&#10;\end{equation}&#10;\end{document}"/>
  <p:tag name="IGUANATEXSIZE" val="20"/>
  <p:tag name="IGUANATEXCURSOR" val="139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4453</TotalTime>
  <Words>1195</Words>
  <Application>Microsoft Office PowerPoint</Application>
  <PresentationFormat>화면 슬라이드 쇼(4:3)</PresentationFormat>
  <Paragraphs>243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HY얕은샘물M</vt:lpstr>
      <vt:lpstr>굴림</vt:lpstr>
      <vt:lpstr>맑은 고딕</vt:lpstr>
      <vt:lpstr>Calibri</vt:lpstr>
      <vt:lpstr>Tw Cen MT</vt:lpstr>
      <vt:lpstr>Wingdings</vt:lpstr>
      <vt:lpstr>Wingdings 2</vt:lpstr>
      <vt:lpstr>가을</vt:lpstr>
      <vt:lpstr>Graphic User interface for easy nuclear reaction calculation</vt:lpstr>
      <vt:lpstr>Introduction</vt:lpstr>
      <vt:lpstr>Introduction</vt:lpstr>
      <vt:lpstr>Installation</vt:lpstr>
      <vt:lpstr>Installation</vt:lpstr>
      <vt:lpstr>PowerPoint 프레젠테이션</vt:lpstr>
      <vt:lpstr>Reactions</vt:lpstr>
      <vt:lpstr>Kinematics</vt:lpstr>
      <vt:lpstr>Kinematics</vt:lpstr>
      <vt:lpstr>PowerPoint 프레젠테이션</vt:lpstr>
      <vt:lpstr>PowerPoint 프레젠테이션</vt:lpstr>
      <vt:lpstr>wave function</vt:lpstr>
      <vt:lpstr>Schrodinger equation</vt:lpstr>
      <vt:lpstr>Elastic scattering: Optical model</vt:lpstr>
      <vt:lpstr>Elastic scattering: Optical model</vt:lpstr>
      <vt:lpstr>Elastic scattering: Optical model</vt:lpstr>
      <vt:lpstr>Elastic scattering: Optical model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LS equation for t-matrix</vt:lpstr>
      <vt:lpstr>Born Series</vt:lpstr>
      <vt:lpstr>Two potential formula </vt:lpstr>
      <vt:lpstr>DWBA</vt:lpstr>
      <vt:lpstr>Inelastic scattering (Rotational Model)</vt:lpstr>
      <vt:lpstr>Inelastic scattering (Rotational Model)</vt:lpstr>
      <vt:lpstr>Inelastic scattering (Rotational Model)</vt:lpstr>
      <vt:lpstr>PowerPoint 프레젠테이션</vt:lpstr>
      <vt:lpstr>PowerPoint 프레젠테이션</vt:lpstr>
      <vt:lpstr>PowerPoint 프레젠테이션</vt:lpstr>
      <vt:lpstr>Inelastic scattering  (Single Particle Excitation Model)</vt:lpstr>
      <vt:lpstr>Inelastic scattering  (Single Particle Excitation Model)</vt:lpstr>
      <vt:lpstr>Transfer reaction</vt:lpstr>
      <vt:lpstr>Transfer reaction</vt:lpstr>
      <vt:lpstr>PowerPoint 프레젠테이션</vt:lpstr>
      <vt:lpstr>PowerPoint 프레젠테이션</vt:lpstr>
      <vt:lpstr>Transfer reaction  as a spectroscopic tool</vt:lpstr>
      <vt:lpstr>Overlap function,  Spectroscopic factor, ANC</vt:lpstr>
      <vt:lpstr>Overlap function,  Spectroscopic factor, ANC</vt:lpstr>
      <vt:lpstr>Halo nuclei</vt:lpstr>
      <vt:lpstr>Break up Channel effects</vt:lpstr>
      <vt:lpstr>Development of GUI for reaction calculation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Scattering Theory</dc:title>
  <dc:creator>Microsoft Corporation</dc:creator>
  <cp:lastModifiedBy>User</cp:lastModifiedBy>
  <cp:revision>175</cp:revision>
  <dcterms:created xsi:type="dcterms:W3CDTF">2006-10-05T04:04:58Z</dcterms:created>
  <dcterms:modified xsi:type="dcterms:W3CDTF">2020-10-09T07:15:28Z</dcterms:modified>
</cp:coreProperties>
</file>