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2" r:id="rId43"/>
    <p:sldId id="301" r:id="rId44"/>
    <p:sldId id="303" r:id="rId45"/>
    <p:sldId id="304" r:id="rId46"/>
    <p:sldId id="305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4674"/>
  </p:normalViewPr>
  <p:slideViewPr>
    <p:cSldViewPr>
      <p:cViewPr varScale="1">
        <p:scale>
          <a:sx n="98" d="100"/>
          <a:sy n="98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F792-F1C3-4C8C-AF1D-E27D49F58C78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B3058-666D-40DC-890A-C1EB2C30C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38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18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80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EB3E9-6DC2-4312-89BA-77819F15A06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8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2020-08-18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notesSlide" Target="../notesSlides/notesSlide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18.png"/><Relationship Id="rId4" Type="http://schemas.openxmlformats.org/officeDocument/2006/relationships/hyperlink" Target="https://www-nds.iaea.org/RIPL-3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32.png"/><Relationship Id="rId5" Type="http://schemas.openxmlformats.org/officeDocument/2006/relationships/tags" Target="../tags/tag18.xml"/><Relationship Id="rId10" Type="http://schemas.openxmlformats.org/officeDocument/2006/relationships/image" Target="../media/image131.png"/><Relationship Id="rId4" Type="http://schemas.openxmlformats.org/officeDocument/2006/relationships/tags" Target="../tags/tag17.xml"/><Relationship Id="rId9" Type="http://schemas.openxmlformats.org/officeDocument/2006/relationships/image" Target="../media/image130.png"/><Relationship Id="rId14" Type="http://schemas.openxmlformats.org/officeDocument/2006/relationships/image" Target="../media/image135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tags" Target="../tags/tag22.xml"/><Relationship Id="rId7" Type="http://schemas.openxmlformats.org/officeDocument/2006/relationships/image" Target="../media/image13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36.png"/><Relationship Id="rId5" Type="http://schemas.openxmlformats.org/officeDocument/2006/relationships/hyperlink" Target="https://people.nscl.msu.edu/~brown/reaction-codes/" TargetMode="Externa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tags" Target="../tags/tag24.xml"/><Relationship Id="rId16" Type="http://schemas.openxmlformats.org/officeDocument/2006/relationships/image" Target="../media/image146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41.png"/><Relationship Id="rId5" Type="http://schemas.openxmlformats.org/officeDocument/2006/relationships/tags" Target="../tags/tag27.xml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4" Type="http://schemas.openxmlformats.org/officeDocument/2006/relationships/tags" Target="../tags/tag26.xml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43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142.png"/><Relationship Id="rId17" Type="http://schemas.openxmlformats.org/officeDocument/2006/relationships/image" Target="../media/image150.png"/><Relationship Id="rId2" Type="http://schemas.openxmlformats.org/officeDocument/2006/relationships/tags" Target="../tags/tag31.xml"/><Relationship Id="rId16" Type="http://schemas.openxmlformats.org/officeDocument/2006/relationships/image" Target="../media/image149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141.png"/><Relationship Id="rId5" Type="http://schemas.openxmlformats.org/officeDocument/2006/relationships/tags" Target="../tags/tag34.xml"/><Relationship Id="rId15" Type="http://schemas.openxmlformats.org/officeDocument/2006/relationships/image" Target="../media/image148.png"/><Relationship Id="rId10" Type="http://schemas.openxmlformats.org/officeDocument/2006/relationships/image" Target="../media/image140.png"/><Relationship Id="rId4" Type="http://schemas.openxmlformats.org/officeDocument/2006/relationships/tags" Target="../tags/tag33.xml"/><Relationship Id="rId9" Type="http://schemas.openxmlformats.org/officeDocument/2006/relationships/image" Target="../media/image139.png"/><Relationship Id="rId14" Type="http://schemas.openxmlformats.org/officeDocument/2006/relationships/image" Target="../media/image1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1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nscl.msu.edu/~brown/reaction-codes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6" Type="http://schemas.openxmlformats.org/officeDocument/2006/relationships/image" Target="../media/image148.png"/><Relationship Id="rId5" Type="http://schemas.openxmlformats.org/officeDocument/2006/relationships/image" Target="../media/image155.png"/><Relationship Id="rId4" Type="http://schemas.openxmlformats.org/officeDocument/2006/relationships/image" Target="../media/image14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5" Type="http://schemas.openxmlformats.org/officeDocument/2006/relationships/hyperlink" Target="https://people.nscl.msu.edu/~brown/reaction-codes/" TargetMode="External"/><Relationship Id="rId4" Type="http://schemas.openxmlformats.org/officeDocument/2006/relationships/image" Target="../media/image16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.xml"/><Relationship Id="rId7" Type="http://schemas.openxmlformats.org/officeDocument/2006/relationships/image" Target="../media/image1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90872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Introduction to </a:t>
            </a:r>
            <a:br>
              <a:rPr lang="en-US" altLang="ko-KR" dirty="0" smtClean="0"/>
            </a:br>
            <a:r>
              <a:rPr lang="en-US" altLang="ko-KR" dirty="0" smtClean="0"/>
              <a:t>Direct nuclear reaction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Y.-H. Song(RISP,IBS)</a:t>
            </a:r>
          </a:p>
          <a:p>
            <a:r>
              <a:rPr lang="en-US" altLang="ko-KR" dirty="0" smtClean="0"/>
              <a:t>2020.Aug.20  </a:t>
            </a:r>
            <a:r>
              <a:rPr lang="ko-KR" altLang="en-US" dirty="0" smtClean="0"/>
              <a:t>라온활용학교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0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Asymptotic Form of scattering wave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4416066"/>
            <a:ext cx="181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Satchler</a:t>
            </a:r>
            <a:r>
              <a:rPr lang="en-US" altLang="ko-KR" dirty="0" smtClean="0"/>
              <a:t> Fig. 3.1)</a:t>
            </a:r>
            <a:endParaRPr lang="ko-KR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" y="1641376"/>
            <a:ext cx="4032448" cy="2774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92080" y="3215737"/>
            <a:ext cx="3109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Incident wave + scattered wave</a:t>
            </a:r>
          </a:p>
          <a:p>
            <a:endParaRPr lang="en-US" altLang="ko-KR" dirty="0"/>
          </a:p>
          <a:p>
            <a:r>
              <a:rPr lang="en-US" altLang="ko-KR" dirty="0" smtClean="0"/>
              <a:t>f : Scattering amplitude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f=0 , if there is no potential</a:t>
            </a:r>
            <a:endParaRPr lang="ko-KR" altLang="en-US" dirty="0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81" y="2313670"/>
            <a:ext cx="4152503" cy="85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6016" y="1667339"/>
            <a:ext cx="3187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interaction have finite range,</a:t>
            </a:r>
          </a:p>
          <a:p>
            <a:r>
              <a:rPr lang="en-US" altLang="ko-KR" dirty="0" smtClean="0"/>
              <a:t>Asymptotic boundary condition 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373216"/>
            <a:ext cx="2016224" cy="865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5210" y="4859868"/>
            <a:ext cx="5202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Then incident flux and scattered flux at large distance </a:t>
            </a:r>
            <a:endParaRPr lang="ko-KR" alt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046" y="5373216"/>
            <a:ext cx="3312367" cy="829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28184" y="6372036"/>
            <a:ext cx="168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(H.W.) show this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220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section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56" y="2157387"/>
            <a:ext cx="7164288" cy="83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0125" y="1691516"/>
            <a:ext cx="4493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section for the scattering into solid angle </a:t>
            </a:r>
            <a:endParaRPr lang="ko-KR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868" y="3284984"/>
            <a:ext cx="3240359" cy="1470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3419708"/>
            <a:ext cx="244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Differential Cross section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Angle Integrated Cross section </a:t>
            </a:r>
            <a:r>
              <a:rPr lang="en-US" altLang="ko-KR" dirty="0" smtClean="0">
                <a:sym typeface="Wingdings" panose="05000000000000000000" pitchFamily="2" charset="2"/>
              </a:rPr>
              <a:t> “total” cross section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We will use “total” cross section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as a sum of elastic cross section and non-elastic cross section.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459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Kinematics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76400"/>
            <a:ext cx="3850058" cy="312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4869160"/>
            <a:ext cx="167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Satchler</a:t>
            </a:r>
            <a:r>
              <a:rPr lang="en-US" altLang="ko-KR" dirty="0" smtClean="0"/>
              <a:t> fig2.1)</a:t>
            </a:r>
            <a:endParaRPr lang="ko-KR" altLang="en-US" dirty="0"/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89" y="5299216"/>
            <a:ext cx="1008112" cy="506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651144"/>
            <a:ext cx="2904753" cy="502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021" y="5449670"/>
            <a:ext cx="980062" cy="29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899" y="4075080"/>
            <a:ext cx="3617987" cy="29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69" y="2206456"/>
            <a:ext cx="3876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69" y="3562627"/>
            <a:ext cx="1400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9057" y="5912405"/>
            <a:ext cx="4735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</a:t>
            </a:r>
            <a:r>
              <a:rPr lang="ko-KR" altLang="en-US" dirty="0" smtClean="0"/>
              <a:t> </a:t>
            </a:r>
            <a:r>
              <a:rPr lang="en-US" altLang="ko-KR" dirty="0" smtClean="0"/>
              <a:t>elastic scattering,  (kinetic) energy is conserved.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9089" y="1700808"/>
            <a:ext cx="156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Before collision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11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Kinematics</a:t>
            </a:r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87" y="2315444"/>
            <a:ext cx="3024336" cy="72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84" y="3111620"/>
            <a:ext cx="2952328" cy="68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89" y="1911906"/>
            <a:ext cx="3744416" cy="27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4802" y="4078813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Q= (</a:t>
            </a:r>
            <a:r>
              <a:rPr lang="en-US" altLang="ko-KR" dirty="0" err="1" smtClean="0"/>
              <a:t>mA+mB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mC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mD</a:t>
            </a:r>
            <a:r>
              <a:rPr lang="en-US" altLang="ko-KR" dirty="0" smtClean="0"/>
              <a:t>) c^2, </a:t>
            </a:r>
          </a:p>
          <a:p>
            <a:r>
              <a:rPr lang="en-US" altLang="ko-KR" dirty="0" smtClean="0"/>
              <a:t>Q=0 for elastic scattering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390" y="5557788"/>
            <a:ext cx="34982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(H.W.) prove the relation between</a:t>
            </a:r>
          </a:p>
          <a:p>
            <a:r>
              <a:rPr lang="en-US" altLang="ko-KR" dirty="0" smtClean="0"/>
              <a:t>Lab angle and CM angle</a:t>
            </a:r>
          </a:p>
          <a:p>
            <a:r>
              <a:rPr lang="en-US" altLang="ko-KR" dirty="0" smtClean="0"/>
              <a:t>(H.W.) relativistic kinematic relations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4725144"/>
            <a:ext cx="42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section at lab frame and at CM frame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27" y="5238492"/>
            <a:ext cx="5149826" cy="57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89" y="5975414"/>
            <a:ext cx="1047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72719"/>
            <a:ext cx="1400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99195" y="1938417"/>
            <a:ext cx="3471688" cy="2101779"/>
            <a:chOff x="399195" y="1938417"/>
            <a:chExt cx="3471688" cy="210177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95" y="1938417"/>
              <a:ext cx="3471688" cy="2101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2159" y="2780928"/>
              <a:ext cx="525465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vcm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131666"/>
              <a:ext cx="59022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vlab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3" y="2348880"/>
            <a:ext cx="1289143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Partial Wave expansion of plane wave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55" y="1700808"/>
            <a:ext cx="8516049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7648" y="3026079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Useful equations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0" y="5932445"/>
            <a:ext cx="4707047" cy="71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3" y="4935567"/>
            <a:ext cx="3409955" cy="99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40" y="4126891"/>
            <a:ext cx="3321378" cy="65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26891"/>
            <a:ext cx="3775481" cy="83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36628"/>
            <a:ext cx="3456384" cy="62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16" y="3427258"/>
            <a:ext cx="2209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04048" y="2708920"/>
            <a:ext cx="24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(H.W.) Prove this relation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59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S-matrix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16" y="1626468"/>
            <a:ext cx="5116473" cy="167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53136"/>
            <a:ext cx="3774132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0501" y="3933056"/>
            <a:ext cx="48016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Thus, the effect of scattering may be expressed as</a:t>
            </a:r>
          </a:p>
          <a:p>
            <a:r>
              <a:rPr lang="en-US" altLang="ko-KR" dirty="0"/>
              <a:t>(</a:t>
            </a:r>
            <a:r>
              <a:rPr lang="en-US" altLang="ko-KR" dirty="0" smtClean="0"/>
              <a:t>Complex)</a:t>
            </a:r>
            <a:r>
              <a:rPr lang="ko-KR" altLang="en-US" dirty="0" smtClean="0"/>
              <a:t> </a:t>
            </a:r>
            <a:r>
              <a:rPr lang="en-US" altLang="ko-KR" dirty="0" smtClean="0"/>
              <a:t>S-matrix to the outgoing wave part</a:t>
            </a:r>
            <a:endParaRPr lang="ko-KR" altLang="en-US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452" y="5157192"/>
            <a:ext cx="4451243" cy="94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01776" y="3301504"/>
            <a:ext cx="5252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Incident wave contains both ingoing and outgoing wave</a:t>
            </a:r>
          </a:p>
          <a:p>
            <a:r>
              <a:rPr lang="en-US" altLang="ko-KR" dirty="0" smtClean="0"/>
              <a:t>Scattered wave should only contain outgoing wave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3851920" y="5373216"/>
            <a:ext cx="356369" cy="447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139952" y="6237312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Unitarity</a:t>
            </a:r>
            <a:r>
              <a:rPr lang="en-US" altLang="ko-KR" dirty="0" smtClean="0"/>
              <a:t> implies |S|=1</a:t>
            </a:r>
            <a:endParaRPr lang="ko-KR" alt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102491"/>
            <a:ext cx="1872208" cy="49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430461"/>
            <a:ext cx="2190683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042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Phase shift, S-matrix,</a:t>
            </a:r>
            <a:br>
              <a:rPr lang="en-US" altLang="ko-KR" dirty="0" smtClean="0"/>
            </a:br>
            <a:r>
              <a:rPr lang="en-US" altLang="ko-KR" dirty="0" smtClean="0"/>
              <a:t>Scattering amplitude and Cross section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65" y="1628800"/>
            <a:ext cx="8280920" cy="2772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88511" y="4521894"/>
            <a:ext cx="6431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Using this relation,  we can relate the S-matrix (phase shift) with the </a:t>
            </a:r>
          </a:p>
          <a:p>
            <a:r>
              <a:rPr lang="en-US" altLang="ko-KR" dirty="0" smtClean="0"/>
              <a:t>Asymptotic form of wave function, scattering amplitude </a:t>
            </a:r>
          </a:p>
          <a:p>
            <a:r>
              <a:rPr lang="en-US" altLang="ko-KR" dirty="0" smtClean="0"/>
              <a:t>And finally cross section.  </a:t>
            </a:r>
            <a:endParaRPr lang="ko-KR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33" y="5589240"/>
            <a:ext cx="6192688" cy="102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1214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Coulomb functions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017" y="1772816"/>
            <a:ext cx="245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Coulomb-Hankel function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700808"/>
            <a:ext cx="39909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95" y="2852936"/>
            <a:ext cx="6867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00144" y="2420888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Asymptotic Forms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60" y="3473048"/>
            <a:ext cx="47434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3160" y="4653136"/>
            <a:ext cx="71901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For the moment, let us ignore Coulomb interaction, eta=0. </a:t>
            </a:r>
          </a:p>
          <a:p>
            <a:r>
              <a:rPr lang="en-US" altLang="ko-KR" dirty="0" smtClean="0"/>
              <a:t>Thus, Coulomb functions and Coulomb-Hankel functions simply corresponds to</a:t>
            </a:r>
            <a:endParaRPr lang="en-US" altLang="ko-KR" dirty="0"/>
          </a:p>
          <a:p>
            <a:r>
              <a:rPr lang="en-US" altLang="ko-KR" dirty="0" smtClean="0"/>
              <a:t>Spherical Bessel functions and (ingoing, outgoing waves). </a:t>
            </a:r>
          </a:p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48987" y="393305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Coulomb phase 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292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Reaction(absorption) Cross section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766528"/>
            <a:ext cx="79928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In fact, the optical theorem holds even when the phase shift is complex  ( |s|&lt;1,  thus disappearing flux ) , if we define 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(total cross section)=(elastic cross section)+(reaction cross section) </a:t>
            </a:r>
          </a:p>
          <a:p>
            <a:endParaRPr lang="en-US" altLang="ko-KR" sz="2000" dirty="0"/>
          </a:p>
          <a:p>
            <a:r>
              <a:rPr lang="en-US" altLang="ko-KR" sz="2000" dirty="0" smtClean="0"/>
              <a:t>(reaction cross section) describe the disappearance of flux ~ absorption </a:t>
            </a:r>
          </a:p>
          <a:p>
            <a:r>
              <a:rPr lang="en-US" altLang="ko-KR" sz="2000" dirty="0"/>
              <a:t> </a:t>
            </a:r>
            <a:r>
              <a:rPr lang="en-US" altLang="ko-KR" sz="2000" dirty="0" smtClean="0"/>
              <a:t>                                                                         ~ Complex potential </a:t>
            </a:r>
            <a:endParaRPr lang="ko-KR" altLang="en-US" sz="20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49080"/>
            <a:ext cx="5904656" cy="58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779748"/>
            <a:ext cx="2561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Total flux into the sphere: 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661248"/>
            <a:ext cx="4248472" cy="96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301208"/>
            <a:ext cx="7129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Reaction cross section = ratio between (incident flux) and (disappeared flux)</a:t>
            </a:r>
            <a:endParaRPr lang="ko-KR" altLang="en-US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1" y="4725144"/>
            <a:ext cx="3167415" cy="56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Formal theory of scattering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1062"/>
            <a:ext cx="54578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74" y="2564904"/>
            <a:ext cx="73152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790" y="3688222"/>
            <a:ext cx="2401683" cy="36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166" y="4227183"/>
            <a:ext cx="1872208" cy="2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81" y="3625401"/>
            <a:ext cx="5119734" cy="854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99" y="4585717"/>
            <a:ext cx="56292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236576" y="4996363"/>
            <a:ext cx="293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Lippmann-Schwinger equation</a:t>
            </a:r>
            <a:endParaRPr lang="ko-KR" altLang="en-US" dirty="0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73" y="5872810"/>
            <a:ext cx="7572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827584" y="5651956"/>
            <a:ext cx="3491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 Coordinate space representation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54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Disclaimer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This is an introduction to direct nuclear reaction theory</a:t>
            </a:r>
          </a:p>
          <a:p>
            <a:r>
              <a:rPr lang="en-US" altLang="ko-KR" dirty="0" smtClean="0"/>
              <a:t>Also, I will introduce briefly the GUI code which is under development. </a:t>
            </a:r>
          </a:p>
          <a:p>
            <a:r>
              <a:rPr lang="en-US" altLang="ko-KR" dirty="0" smtClean="0"/>
              <a:t>The aim of the code is to make it easy and intuitive to do a simple nuclear reaction calculation. </a:t>
            </a:r>
          </a:p>
        </p:txBody>
      </p:sp>
    </p:spTree>
    <p:extLst>
      <p:ext uri="{BB962C8B-B14F-4D97-AF65-F5344CB8AC3E}">
        <p14:creationId xmlns:p14="http://schemas.microsoft.com/office/powerpoint/2010/main" val="217518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 equation for t-matrix</a:t>
            </a:r>
            <a:endParaRPr lang="ko-KR" alt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9" y="1556793"/>
            <a:ext cx="5387416" cy="11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207"/>
            <a:ext cx="2943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19" y="3140968"/>
            <a:ext cx="2028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7" y="2780928"/>
            <a:ext cx="11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T-operator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861048"/>
            <a:ext cx="5810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78" y="5410861"/>
            <a:ext cx="4407743" cy="76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33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Born Series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676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79" y="2708920"/>
            <a:ext cx="59531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5" y="4530216"/>
            <a:ext cx="582759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5811746"/>
            <a:ext cx="6114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potential is strong, the born series may have bad convergence.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Distorted Wave Born Approximation can be used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( Non-perturbative treatment of part of interaction)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533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potential formula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25198"/>
            <a:ext cx="56292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67" y="3355466"/>
            <a:ext cx="44958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2467" y="1628800"/>
            <a:ext cx="522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Suppose there are strong potential and weak potential</a:t>
            </a:r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989165"/>
            <a:ext cx="2038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99" y="5589240"/>
            <a:ext cx="5724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206084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(Plane wave)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2492896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(Distorted Wave)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2924944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(Full scattering wave)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7538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potential formula </a:t>
            </a:r>
            <a:endParaRPr lang="ko-KR" altLang="en-US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5724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2348880"/>
            <a:ext cx="6718895" cy="125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21" y="3760837"/>
            <a:ext cx="64293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93890"/>
            <a:ext cx="601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1929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potential formula </a:t>
            </a:r>
            <a:endParaRPr lang="ko-KR" alt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601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676525"/>
            <a:ext cx="8001000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77" y="4663628"/>
            <a:ext cx="2838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9777" y="4258907"/>
            <a:ext cx="330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Thus we get two-potential formula</a:t>
            </a:r>
            <a:endParaRPr lang="ko-KR" alt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11" y="5805264"/>
            <a:ext cx="5810837" cy="94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327667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Distorted Wave Born Approximation(DWBA)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376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section</a:t>
            </a:r>
            <a:endParaRPr lang="ko-KR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00808"/>
            <a:ext cx="8382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44100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2564904"/>
            <a:ext cx="2219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S-matrix (for reaction)</a:t>
            </a:r>
            <a:endParaRPr lang="ko-KR" alt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7" y="4156859"/>
            <a:ext cx="4104456" cy="866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44216" y="3787527"/>
            <a:ext cx="267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section (for reactions)</a:t>
            </a:r>
            <a:endParaRPr lang="ko-KR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077072"/>
            <a:ext cx="335280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4" y="5085184"/>
            <a:ext cx="41243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025" y="5169307"/>
            <a:ext cx="4293471" cy="128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66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Cross section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649605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1628800"/>
            <a:ext cx="406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Unpolarized</a:t>
            </a:r>
            <a:r>
              <a:rPr lang="en-US" altLang="ko-KR" dirty="0" smtClean="0"/>
              <a:t> (spin averaged) cross section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387" y="4149080"/>
            <a:ext cx="428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How to compute the channel wave function?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8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Coupled Reaction Channel equation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6792"/>
            <a:ext cx="20669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5791" y="1700808"/>
            <a:ext cx="274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space wave function </a:t>
            </a:r>
            <a:endParaRPr lang="ko-KR" alt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700808"/>
            <a:ext cx="155257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005708"/>
            <a:ext cx="5457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29000"/>
            <a:ext cx="36099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419437"/>
            <a:ext cx="4457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2278613"/>
            <a:ext cx="484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Suppose we separate full many-body Hamiltonian </a:t>
            </a:r>
          </a:p>
          <a:p>
            <a:r>
              <a:rPr lang="en-US" altLang="ko-KR" dirty="0" smtClean="0"/>
              <a:t>Into (projectile)+(target)+(relative)</a:t>
            </a:r>
            <a:endParaRPr lang="ko-KR" altLang="en-US" dirty="0"/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70" y="5229200"/>
            <a:ext cx="60579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97970" y="4797152"/>
            <a:ext cx="2550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Expand for each channels</a:t>
            </a:r>
            <a:endParaRPr lang="ko-KR" altLang="en-US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1" y="5934050"/>
            <a:ext cx="447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1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Coupled Reaction Channel equation</a:t>
            </a:r>
            <a:endParaRPr lang="ko-KR" alt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700808"/>
            <a:ext cx="91059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00075"/>
            <a:ext cx="630555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605" y="4335726"/>
            <a:ext cx="7261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Couplings involve an integration of bound state wave functions and potential </a:t>
            </a:r>
          </a:p>
          <a:p>
            <a:r>
              <a:rPr lang="en-US" altLang="ko-KR" dirty="0" smtClean="0"/>
              <a:t>Over internal coordinates.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0068" y="5229200"/>
            <a:ext cx="63192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By solving Coupled Reaction Channel equation, </a:t>
            </a:r>
          </a:p>
          <a:p>
            <a:r>
              <a:rPr lang="en-US" altLang="ko-KR" dirty="0" smtClean="0"/>
              <a:t>We get the channel wave functions, and thus reaction cross section. </a:t>
            </a:r>
          </a:p>
          <a:p>
            <a:endParaRPr lang="en-US" altLang="ko-KR" dirty="0"/>
          </a:p>
          <a:p>
            <a:r>
              <a:rPr lang="en-US" altLang="ko-KR" dirty="0" smtClean="0"/>
              <a:t>However, it is quite complicate equations </a:t>
            </a:r>
            <a:r>
              <a:rPr lang="en-US" altLang="ko-KR" dirty="0" smtClean="0">
                <a:sym typeface="Wingdings" panose="05000000000000000000" pitchFamily="2" charset="2"/>
              </a:rPr>
              <a:t> Simplification?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                                           Optical potential 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849261"/>
            <a:ext cx="2029714" cy="2620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3885461"/>
            <a:ext cx="2142476" cy="2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Optical Potential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27241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51137"/>
            <a:ext cx="39147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963188" y="1667971"/>
            <a:ext cx="195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Projection operator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76475"/>
            <a:ext cx="4000494" cy="33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4" y="2708920"/>
            <a:ext cx="49339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82591"/>
            <a:ext cx="48387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55576" y="3717032"/>
            <a:ext cx="211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Effective Hamiltonian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83176" y="3717032"/>
            <a:ext cx="3309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Acts only on P(model space)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Complex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Negative imaginary potential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</a:t>
            </a:r>
            <a:r>
              <a:rPr lang="en-US" altLang="ko-KR" dirty="0" smtClean="0"/>
              <a:t> loss of a probability flux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from model space</a:t>
            </a:r>
          </a:p>
          <a:p>
            <a:r>
              <a:rPr lang="en-US" altLang="ko-KR" dirty="0" smtClean="0"/>
              <a:t>4. non-local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5518973"/>
            <a:ext cx="544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Theoretically we may compute effective Hamiltonian. </a:t>
            </a:r>
          </a:p>
          <a:p>
            <a:r>
              <a:rPr lang="en-US" altLang="ko-KR" dirty="0" smtClean="0"/>
              <a:t>In practice, effective potential are fitted to experiments.  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6228020"/>
            <a:ext cx="7969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Optical potential in elastic channel simulates the neglected model space contributions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7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Partition, Channel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00808"/>
            <a:ext cx="5561908" cy="41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44" y="2227197"/>
            <a:ext cx="346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2348880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Reaction Q-value: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924944"/>
            <a:ext cx="4359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Suppose target is composed with two particle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44" y="3429001"/>
            <a:ext cx="3846832" cy="185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72000" y="3428999"/>
            <a:ext cx="4464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(Mass) partition : projectile (Z,A)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and target (Z,A) combination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Channels : projectile and target quantum states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(spin, parity, excited states 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44050" y="2348880"/>
            <a:ext cx="185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(Released energy)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5373216"/>
            <a:ext cx="7286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many-body problem , (</a:t>
            </a:r>
            <a:r>
              <a:rPr lang="en-US" altLang="ko-KR" dirty="0" err="1" smtClean="0"/>
              <a:t>Ap+At</a:t>
            </a:r>
            <a:r>
              <a:rPr lang="en-US" altLang="ko-KR" dirty="0" smtClean="0"/>
              <a:t>)-system. </a:t>
            </a:r>
          </a:p>
          <a:p>
            <a:r>
              <a:rPr lang="en-US" altLang="ko-KR" dirty="0" smtClean="0"/>
              <a:t>Many different reaction channels. </a:t>
            </a:r>
          </a:p>
          <a:p>
            <a:r>
              <a:rPr lang="en-US" altLang="ko-KR" dirty="0" smtClean="0"/>
              <a:t>We have to use approximations/simplification. </a:t>
            </a:r>
          </a:p>
          <a:p>
            <a:r>
              <a:rPr lang="en-US" altLang="ko-KR" dirty="0" smtClean="0"/>
              <a:t>( reduce the problem into few-body problem, reduce relevant channels, etc.  )</a:t>
            </a:r>
          </a:p>
        </p:txBody>
      </p:sp>
    </p:spTree>
    <p:extLst>
      <p:ext uri="{BB962C8B-B14F-4D97-AF65-F5344CB8AC3E}">
        <p14:creationId xmlns:p14="http://schemas.microsoft.com/office/powerpoint/2010/main" val="1510481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 (Optical Model)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580599"/>
            <a:ext cx="76431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Complex optical potential are usually fitted to reproduce elastic scattering data.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In optical model of elastic scattering, </a:t>
            </a:r>
          </a:p>
          <a:p>
            <a:r>
              <a:rPr lang="en-US" altLang="ko-KR" dirty="0"/>
              <a:t>we approximate all other reaction channel effects </a:t>
            </a:r>
          </a:p>
          <a:p>
            <a:r>
              <a:rPr lang="en-US" altLang="ko-KR" dirty="0"/>
              <a:t>into a complex optical potential.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Woods-Saxon Form is commonly used for parametrization</a:t>
            </a:r>
          </a:p>
          <a:p>
            <a:endParaRPr lang="en-US" altLang="ko-KR" dirty="0"/>
          </a:p>
          <a:p>
            <a:r>
              <a:rPr lang="en-US" altLang="ko-KR" dirty="0" smtClean="0"/>
              <a:t>Optical potentials </a:t>
            </a:r>
          </a:p>
        </p:txBody>
      </p:sp>
      <p:pic>
        <p:nvPicPr>
          <p:cNvPr id="6" name="그림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91" y="4257691"/>
            <a:ext cx="4323047" cy="2514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4787860"/>
            <a:ext cx="67281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Surface potential, spin-spin interaction and so on…</a:t>
            </a:r>
          </a:p>
          <a:p>
            <a:endParaRPr lang="en-US" altLang="ko-KR" dirty="0"/>
          </a:p>
          <a:p>
            <a:r>
              <a:rPr lang="en-US" altLang="ko-KR" dirty="0" smtClean="0"/>
              <a:t>Negative imaginary potential implies reduction in flux in elastic channel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Absorption cross section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5" y="6076987"/>
            <a:ext cx="5443047" cy="6643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0192" y="5615322"/>
            <a:ext cx="2844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(H.W.) prove this is the same </a:t>
            </a:r>
          </a:p>
          <a:p>
            <a:r>
              <a:rPr lang="en-US" altLang="ko-KR" dirty="0" smtClean="0"/>
              <a:t>As the reaction cross section</a:t>
            </a:r>
          </a:p>
          <a:p>
            <a:r>
              <a:rPr lang="en-US" altLang="ko-KR" dirty="0" smtClean="0"/>
              <a:t>For spherical potential</a:t>
            </a:r>
          </a:p>
          <a:p>
            <a:r>
              <a:rPr lang="en-US" altLang="ko-KR" dirty="0" smtClean="0"/>
              <a:t>(hint) Use Schrodinger eq.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70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 (Optical Model)</a:t>
            </a:r>
            <a:endParaRPr lang="ko-KR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61" y="3559397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59" y="3586901"/>
            <a:ext cx="20288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425852" y="3739098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a: diffuseness </a:t>
            </a:r>
            <a:endParaRPr lang="ko-KR" altLang="en-US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561" y="4492724"/>
            <a:ext cx="29908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215" y="2957017"/>
            <a:ext cx="19431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79512" y="4725144"/>
            <a:ext cx="1575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Imaginary part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11560" y="4011835"/>
            <a:ext cx="104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Real part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893" y="162880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Coulomb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393" y="1613992"/>
            <a:ext cx="57626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51520" y="5723964"/>
            <a:ext cx="2102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Spin-orbit interaction</a:t>
            </a:r>
            <a:endParaRPr lang="ko-KR" alt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93" y="5426546"/>
            <a:ext cx="49244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1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 (Optical Model)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5575" y="1628800"/>
            <a:ext cx="71870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Typical values are </a:t>
            </a:r>
            <a:r>
              <a:rPr lang="en-US" altLang="ko-KR" dirty="0" err="1" smtClean="0"/>
              <a:t>Vr</a:t>
            </a:r>
            <a:r>
              <a:rPr lang="en-US" altLang="ko-KR" dirty="0" smtClean="0"/>
              <a:t>~ 40-50 MeV, Vi~ 10-20 MeV, </a:t>
            </a:r>
            <a:r>
              <a:rPr lang="en-US" altLang="ko-KR" dirty="0" err="1" smtClean="0"/>
              <a:t>Vso</a:t>
            </a:r>
            <a:r>
              <a:rPr lang="en-US" altLang="ko-KR" dirty="0" smtClean="0"/>
              <a:t>~ 5-8 MeV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</a:t>
            </a:r>
            <a:r>
              <a:rPr lang="en-US" altLang="ko-KR" dirty="0"/>
              <a:t> </a:t>
            </a:r>
            <a:r>
              <a:rPr lang="en-US" altLang="ko-KR" dirty="0" smtClean="0"/>
              <a:t>r ~ 1.2 </a:t>
            </a:r>
            <a:r>
              <a:rPr lang="en-US" altLang="ko-KR" dirty="0" err="1" smtClean="0"/>
              <a:t>fm</a:t>
            </a:r>
            <a:r>
              <a:rPr lang="en-US" altLang="ko-KR" dirty="0" smtClean="0"/>
              <a:t>, a~ 0.6 </a:t>
            </a:r>
            <a:r>
              <a:rPr lang="en-US" altLang="ko-KR" dirty="0" err="1" smtClean="0"/>
              <a:t>fm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Parameters depends on projectile, target and energy</a:t>
            </a:r>
          </a:p>
          <a:p>
            <a:endParaRPr lang="en-US" altLang="ko-KR" dirty="0"/>
          </a:p>
          <a:p>
            <a:r>
              <a:rPr lang="en-US" altLang="ko-KR" dirty="0" smtClean="0"/>
              <a:t>Sometimes global optical potential available or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one can use folding potential </a:t>
            </a:r>
          </a:p>
          <a:p>
            <a:endParaRPr lang="en-US" altLang="ko-KR" dirty="0"/>
          </a:p>
          <a:p>
            <a:r>
              <a:rPr lang="en-US" altLang="ko-KR" dirty="0" smtClean="0"/>
              <a:t>Global </a:t>
            </a:r>
            <a:r>
              <a:rPr lang="en-US" altLang="ko-KR" dirty="0"/>
              <a:t>Optical Potentials: </a:t>
            </a:r>
            <a:r>
              <a:rPr lang="en-US" altLang="ko-KR" dirty="0" smtClean="0"/>
              <a:t>RIPL-3  </a:t>
            </a:r>
            <a:r>
              <a:rPr lang="en-US" altLang="ko-KR" dirty="0" smtClean="0">
                <a:hlinkClick r:id="rId4"/>
              </a:rPr>
              <a:t>https</a:t>
            </a:r>
            <a:r>
              <a:rPr lang="en-US" altLang="ko-KR" dirty="0">
                <a:hlinkClick r:id="rId4"/>
              </a:rPr>
              <a:t>://www-nds.iaea.org/RIPL-3</a:t>
            </a:r>
            <a:r>
              <a:rPr lang="en-US" altLang="ko-KR" dirty="0" smtClean="0">
                <a:hlinkClick r:id="rId4"/>
              </a:rPr>
              <a:t>/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Folded potential: nuclear density + effective NN interaction(M3Y , JLM etc. 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single folding or double folding                                    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517264"/>
            <a:ext cx="55512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 (Optical Model)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24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Nuclear Reaction Video (NRV) provides easy access to some nuclear reaction calculation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916832"/>
            <a:ext cx="2162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http://nrv.jinr.ru/nrv/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43" y="2321052"/>
            <a:ext cx="6670327" cy="413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04248" y="6237312"/>
            <a:ext cx="2073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(A.M. Moro’s lecture)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48264" y="2420888"/>
            <a:ext cx="2090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Typical </a:t>
            </a:r>
          </a:p>
          <a:p>
            <a:r>
              <a:rPr lang="en-US" altLang="ko-KR" dirty="0" smtClean="0"/>
              <a:t>energy dependence </a:t>
            </a:r>
          </a:p>
        </p:txBody>
      </p:sp>
    </p:spTree>
    <p:extLst>
      <p:ext uri="{BB962C8B-B14F-4D97-AF65-F5344CB8AC3E}">
        <p14:creationId xmlns:p14="http://schemas.microsoft.com/office/powerpoint/2010/main" val="42851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91" y="1628800"/>
            <a:ext cx="78962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0191" y="2492896"/>
            <a:ext cx="63460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Coupling to inelastic channel requires </a:t>
            </a:r>
            <a:r>
              <a:rPr lang="en-US" altLang="ko-KR" dirty="0" smtClean="0">
                <a:solidFill>
                  <a:srgbClr val="FF0000"/>
                </a:solidFill>
              </a:rPr>
              <a:t>structure information (models)</a:t>
            </a:r>
          </a:p>
          <a:p>
            <a:endParaRPr lang="en-US" altLang="ko-KR" dirty="0"/>
          </a:p>
          <a:p>
            <a:r>
              <a:rPr lang="en-US" altLang="ko-KR" dirty="0" smtClean="0"/>
              <a:t>For inelastic scattering: Commonly used models are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Collective Excitation  Model : Rotational or Vibrational </a:t>
            </a:r>
          </a:p>
          <a:p>
            <a:r>
              <a:rPr lang="en-US" altLang="ko-KR" dirty="0" smtClean="0"/>
              <a:t>Or </a:t>
            </a:r>
          </a:p>
          <a:p>
            <a:r>
              <a:rPr lang="en-US" altLang="ko-KR" dirty="0" smtClean="0"/>
              <a:t>Single Particle Excitation Model </a:t>
            </a:r>
            <a:endParaRPr lang="ko-KR" altLang="en-US" dirty="0"/>
          </a:p>
        </p:txBody>
      </p:sp>
      <p:sp>
        <p:nvSpPr>
          <p:cNvPr id="17" name="Овал 14"/>
          <p:cNvSpPr/>
          <p:nvPr/>
        </p:nvSpPr>
        <p:spPr>
          <a:xfrm>
            <a:off x="1410079" y="5162893"/>
            <a:ext cx="600860" cy="57157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E1"/>
              </a:solidFill>
            </a:endParaRPr>
          </a:p>
        </p:txBody>
      </p:sp>
      <p:sp>
        <p:nvSpPr>
          <p:cNvPr id="18" name="Овал 15"/>
          <p:cNvSpPr/>
          <p:nvPr/>
        </p:nvSpPr>
        <p:spPr>
          <a:xfrm rot="1983552">
            <a:off x="4231848" y="5234401"/>
            <a:ext cx="928694" cy="1285884"/>
          </a:xfrm>
          <a:prstGeom prst="ellipse">
            <a:avLst/>
          </a:prstGeom>
          <a:solidFill>
            <a:srgbClr val="00B0F0"/>
          </a:solidFill>
        </p:spPr>
        <p:style>
          <a:lnRef idx="0">
            <a:schemeClr val="accent1"/>
          </a:lnRef>
          <a:fillRef idx="1003">
            <a:schemeClr val="dk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E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5264013"/>
            <a:ext cx="17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Rotational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23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6 -3.7037E-6 C 0.09027 0.01019 0.18055 0.01991 0.25781 -0.01759 C 0.33506 -0.05509 0.42951 -0.19074 0.46319 -0.22454 " pathEditMode="relative" ptsTypes="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Rot by="43200000">
                                      <p:cBhvr>
                                        <p:cTn id="8" dur="4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564904"/>
            <a:ext cx="2492871" cy="5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68997" y="3222268"/>
            <a:ext cx="357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: spin of nuclei</a:t>
            </a:r>
          </a:p>
          <a:p>
            <a:r>
              <a:rPr lang="en-US" altLang="ko-KR" dirty="0" smtClean="0"/>
              <a:t>K: </a:t>
            </a:r>
            <a:r>
              <a:rPr lang="en-US" altLang="ko-KR" dirty="0" err="1" smtClean="0"/>
              <a:t>bandhead</a:t>
            </a:r>
            <a:r>
              <a:rPr lang="en-US" altLang="ko-KR" dirty="0" smtClean="0"/>
              <a:t> , </a:t>
            </a:r>
          </a:p>
          <a:p>
            <a:r>
              <a:rPr lang="en-US" altLang="ko-KR" dirty="0" smtClean="0"/>
              <a:t>Spin projection  at body-fixed frame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916832"/>
            <a:ext cx="3134368" cy="1377444"/>
            <a:chOff x="6766224" y="3140968"/>
            <a:chExt cx="3134368" cy="1377444"/>
          </a:xfrm>
        </p:grpSpPr>
        <p:sp>
          <p:nvSpPr>
            <p:cNvPr id="3" name="타원 2"/>
            <p:cNvSpPr/>
            <p:nvPr/>
          </p:nvSpPr>
          <p:spPr>
            <a:xfrm>
              <a:off x="6766224" y="3645024"/>
              <a:ext cx="1550192" cy="864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41320" y="4077072"/>
              <a:ext cx="130426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541320" y="3140968"/>
              <a:ext cx="0" cy="93610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7541320" y="3429000"/>
              <a:ext cx="652132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541320" y="4077072"/>
              <a:ext cx="61323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44408" y="321297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344" y="40770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K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72610" y="4149080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Symmetry axis</a:t>
              </a:r>
              <a:endParaRPr lang="ko-KR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499992" y="1844824"/>
            <a:ext cx="3608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Rotational Energy of deformed nuclei</a:t>
            </a:r>
          </a:p>
          <a:p>
            <a:r>
              <a:rPr lang="en-US" altLang="ko-KR" dirty="0" smtClean="0"/>
              <a:t>(even-even or odd-odd Nuclei case)</a:t>
            </a:r>
            <a:endParaRPr lang="ko-KR" altLang="en-US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01" y="4597499"/>
            <a:ext cx="4105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11560" y="423745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Nucleus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666" y="4660469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z’-axis, R0(1+beta)</a:t>
            </a:r>
            <a:endParaRPr lang="ko-KR" altLang="en-US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87" y="4643705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841826"/>
            <a:ext cx="447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654039" y="537321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potential </a:t>
            </a:r>
            <a:endParaRPr lang="ko-KR" altLang="en-US" dirty="0"/>
          </a:p>
        </p:txBody>
      </p:sp>
      <p:grpSp>
        <p:nvGrpSpPr>
          <p:cNvPr id="10249" name="그룹 10248"/>
          <p:cNvGrpSpPr/>
          <p:nvPr/>
        </p:nvGrpSpPr>
        <p:grpSpPr>
          <a:xfrm>
            <a:off x="5010479" y="5085184"/>
            <a:ext cx="4026017" cy="1728192"/>
            <a:chOff x="5010479" y="5085184"/>
            <a:chExt cx="4026017" cy="1728192"/>
          </a:xfrm>
        </p:grpSpPr>
        <p:sp>
          <p:nvSpPr>
            <p:cNvPr id="30" name="Овал 14"/>
            <p:cNvSpPr/>
            <p:nvPr/>
          </p:nvSpPr>
          <p:spPr>
            <a:xfrm>
              <a:off x="5010479" y="5378775"/>
              <a:ext cx="600860" cy="57157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sp>
          <p:nvSpPr>
            <p:cNvPr id="31" name="Овал 15"/>
            <p:cNvSpPr/>
            <p:nvPr/>
          </p:nvSpPr>
          <p:spPr>
            <a:xfrm rot="1983552">
              <a:off x="7832248" y="5450283"/>
              <a:ext cx="92869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310909" y="5664561"/>
              <a:ext cx="2985686" cy="428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0" name="직선 연결선 10239"/>
            <p:cNvCxnSpPr/>
            <p:nvPr/>
          </p:nvCxnSpPr>
          <p:spPr>
            <a:xfrm flipH="1">
              <a:off x="7740352" y="5085184"/>
              <a:ext cx="1296144" cy="17281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5" name="직선 연결선 10244"/>
            <p:cNvCxnSpPr/>
            <p:nvPr/>
          </p:nvCxnSpPr>
          <p:spPr>
            <a:xfrm flipH="1" flipV="1">
              <a:off x="7668344" y="5664561"/>
              <a:ext cx="1296144" cy="86078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8" name="TextBox 10247"/>
          <p:cNvSpPr txBox="1"/>
          <p:nvPr/>
        </p:nvSpPr>
        <p:spPr>
          <a:xfrm>
            <a:off x="6228184" y="5867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143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785" y="1628800"/>
            <a:ext cx="65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Axially deformed case : deformation length, fractional deformation  </a:t>
            </a:r>
            <a:endParaRPr lang="ko-KR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84" y="3250743"/>
            <a:ext cx="3657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2853731"/>
            <a:ext cx="659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Skipping calculation of transition matrix for change of rotational state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309262"/>
            <a:ext cx="398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simple rotational model,</a:t>
            </a:r>
          </a:p>
          <a:p>
            <a:r>
              <a:rPr lang="en-US" altLang="ko-KR" dirty="0" smtClean="0"/>
              <a:t>Deformation length(or beta) is an input.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" y="5778419"/>
            <a:ext cx="3867694" cy="4934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758503"/>
            <a:ext cx="2694095" cy="6826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1560" y="4293096"/>
            <a:ext cx="3736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Deformation </a:t>
            </a:r>
            <a:r>
              <a:rPr lang="en-US" altLang="ko-KR" dirty="0" smtClean="0">
                <a:sym typeface="Wingdings" panose="05000000000000000000" pitchFamily="2" charset="2"/>
              </a:rPr>
              <a:t> Coulomb and Nuclear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                    (may differ)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Reduced transition probability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24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</a:t>
            </a:r>
            <a:br>
              <a:rPr lang="en-US" altLang="ko-KR" dirty="0" smtClean="0"/>
            </a:br>
            <a:r>
              <a:rPr lang="en-US" altLang="ko-KR" dirty="0" smtClean="0"/>
              <a:t>(Single Particle Excitation Model)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91516"/>
            <a:ext cx="7281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the bound state of a nucleus as (core)+(valence particle)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Bound state is characterized by (valence particle wave function)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Inelastic excitation corresponds to the change in bound state wave function </a:t>
            </a:r>
            <a:endParaRPr lang="en-US" altLang="ko-KR" dirty="0"/>
          </a:p>
        </p:txBody>
      </p:sp>
      <p:grpSp>
        <p:nvGrpSpPr>
          <p:cNvPr id="11267" name="그룹 11266"/>
          <p:cNvGrpSpPr/>
          <p:nvPr/>
        </p:nvGrpSpPr>
        <p:grpSpPr>
          <a:xfrm>
            <a:off x="2087632" y="4033830"/>
            <a:ext cx="3060432" cy="2275490"/>
            <a:chOff x="2087632" y="4033830"/>
            <a:chExt cx="3060432" cy="2275490"/>
          </a:xfrm>
        </p:grpSpPr>
        <p:sp>
          <p:nvSpPr>
            <p:cNvPr id="4" name="타원 3"/>
            <p:cNvSpPr/>
            <p:nvPr/>
          </p:nvSpPr>
          <p:spPr>
            <a:xfrm>
              <a:off x="4283968" y="5445224"/>
              <a:ext cx="864096" cy="8640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411760" y="4033830"/>
              <a:ext cx="648072" cy="1584176"/>
              <a:chOff x="2411760" y="4033830"/>
              <a:chExt cx="648072" cy="1584176"/>
            </a:xfrm>
          </p:grpSpPr>
          <p:sp>
            <p:nvSpPr>
              <p:cNvPr id="7" name="타원 6"/>
              <p:cNvSpPr/>
              <p:nvPr/>
            </p:nvSpPr>
            <p:spPr>
              <a:xfrm rot="1802716">
                <a:off x="2501770" y="4033830"/>
                <a:ext cx="540060" cy="15841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2411760" y="5013176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915816" y="4365104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>
            <a:xfrm>
              <a:off x="2591780" y="5193196"/>
              <a:ext cx="2124236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6" idx="1"/>
            </p:cNvCxnSpPr>
            <p:nvPr/>
          </p:nvCxnSpPr>
          <p:spPr>
            <a:xfrm>
              <a:off x="2936907" y="4386195"/>
              <a:ext cx="1779109" cy="1491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540863" y="4473334"/>
              <a:ext cx="446961" cy="705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 flipV="1">
              <a:off x="2764343" y="4825918"/>
              <a:ext cx="1951673" cy="1051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7632" y="4941168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7784" y="4077072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0190" y="450912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19872" y="5003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pic>
          <p:nvPicPr>
            <p:cNvPr id="28" name="그림 2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4791835"/>
              <a:ext cx="204190" cy="15085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769" y="5583923"/>
              <a:ext cx="196571" cy="150857"/>
            </a:xfrm>
            <a:prstGeom prst="rect">
              <a:avLst/>
            </a:prstGeom>
          </p:spPr>
        </p:pic>
      </p:grpSp>
      <p:pic>
        <p:nvPicPr>
          <p:cNvPr id="11270" name="그림 1126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93096"/>
            <a:ext cx="3001904" cy="307809"/>
          </a:xfrm>
          <a:prstGeom prst="rect">
            <a:avLst/>
          </a:prstGeom>
        </p:spPr>
      </p:pic>
      <p:pic>
        <p:nvPicPr>
          <p:cNvPr id="11265" name="그림 1126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4" y="3653903"/>
            <a:ext cx="3128380" cy="251429"/>
          </a:xfrm>
          <a:prstGeom prst="rect">
            <a:avLst/>
          </a:prstGeom>
        </p:spPr>
      </p:pic>
      <p:pic>
        <p:nvPicPr>
          <p:cNvPr id="11269" name="그림 112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93" y="3582990"/>
            <a:ext cx="3998476" cy="5622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54" y="5298288"/>
            <a:ext cx="2063238" cy="1155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660" y="2811813"/>
            <a:ext cx="5424506" cy="3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</a:t>
            </a:r>
            <a:br>
              <a:rPr lang="en-US" altLang="ko-KR" dirty="0" smtClean="0"/>
            </a:br>
            <a:r>
              <a:rPr lang="en-US" altLang="ko-KR" dirty="0" smtClean="0"/>
              <a:t>(Single Particle Excitation Model)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7909" y="3429000"/>
            <a:ext cx="82623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calculation requires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Kinematic info ( incident energy, Q-value)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State, transferred angular momentum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Optical potential between projectile and target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Bound state wave function </a:t>
            </a:r>
            <a:r>
              <a:rPr lang="en-US" altLang="ko-KR" dirty="0" smtClean="0">
                <a:sym typeface="Wingdings" panose="05000000000000000000" pitchFamily="2" charset="2"/>
              </a:rPr>
              <a:t> binding interaction, spectroscopic factor</a:t>
            </a:r>
          </a:p>
          <a:p>
            <a:pPr marL="342900" indent="-342900">
              <a:buAutoNum type="arabicParenBoth"/>
            </a:pPr>
            <a:r>
              <a:rPr lang="en-US" altLang="ko-KR" dirty="0" smtClean="0">
                <a:sym typeface="Wingdings" panose="05000000000000000000" pitchFamily="2" charset="2"/>
              </a:rPr>
              <a:t>Inelastic (residual) Potential </a:t>
            </a:r>
          </a:p>
          <a:p>
            <a:pPr marL="342900" indent="-342900">
              <a:buAutoNum type="arabicParenBoth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DWBA codes are available: DWUCK, TWOSTP, …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en-US" altLang="ko-KR" dirty="0" smtClean="0">
                <a:sym typeface="Wingdings" panose="05000000000000000000" pitchFamily="2" charset="2"/>
                <a:hlinkClick r:id="rId5"/>
              </a:rPr>
              <a:t>https</a:t>
            </a:r>
            <a:r>
              <a:rPr lang="en-US" altLang="ko-KR" dirty="0">
                <a:sym typeface="Wingdings" panose="05000000000000000000" pitchFamily="2" charset="2"/>
                <a:hlinkClick r:id="rId5"/>
              </a:rPr>
              <a:t>://people.nscl.msu.edu/~brown/reaction-codes</a:t>
            </a:r>
            <a:r>
              <a:rPr lang="en-US" altLang="ko-KR" dirty="0" smtClean="0">
                <a:sym typeface="Wingdings" panose="05000000000000000000" pitchFamily="2" charset="2"/>
                <a:hlinkClick r:id="rId5"/>
              </a:rPr>
              <a:t>/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44824"/>
            <a:ext cx="4187428" cy="318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0393" y="2410659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some code,</a:t>
            </a:r>
          </a:p>
          <a:p>
            <a:r>
              <a:rPr lang="en-US" altLang="ko-KR" dirty="0" smtClean="0"/>
              <a:t>The last two terms are neglected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840430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68990"/>
            <a:ext cx="40152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147" y="1628800"/>
            <a:ext cx="3111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the stripping reaction, </a:t>
            </a:r>
          </a:p>
          <a:p>
            <a:endParaRPr lang="en-US" altLang="ko-KR" dirty="0"/>
          </a:p>
          <a:p>
            <a:r>
              <a:rPr lang="en-US" altLang="ko-KR" dirty="0" smtClean="0"/>
              <a:t>p(=</a:t>
            </a:r>
            <a:r>
              <a:rPr lang="en-US" altLang="ko-KR" dirty="0" err="1" smtClean="0"/>
              <a:t>c+n</a:t>
            </a:r>
            <a:r>
              <a:rPr lang="en-US" altLang="ko-KR" dirty="0" smtClean="0"/>
              <a:t>)+c’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c+t</a:t>
            </a:r>
            <a:r>
              <a:rPr lang="en-US" altLang="ko-KR" dirty="0" smtClean="0">
                <a:sym typeface="Wingdings" panose="05000000000000000000" pitchFamily="2" charset="2"/>
              </a:rPr>
              <a:t>(=</a:t>
            </a:r>
            <a:r>
              <a:rPr lang="en-US" altLang="ko-KR" dirty="0" err="1" smtClean="0">
                <a:sym typeface="Wingdings" panose="05000000000000000000" pitchFamily="2" charset="2"/>
              </a:rPr>
              <a:t>c’+n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TextBox 40"/>
          <p:cNvSpPr txBox="1"/>
          <p:nvPr/>
        </p:nvSpPr>
        <p:spPr>
          <a:xfrm>
            <a:off x="4882644" y="1628800"/>
            <a:ext cx="365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rearrangement, </a:t>
            </a:r>
          </a:p>
          <a:p>
            <a:r>
              <a:rPr lang="en-US" altLang="ko-KR" dirty="0" smtClean="0"/>
              <a:t>initial and final partition is different.  </a:t>
            </a:r>
            <a:endParaRPr lang="ko-KR" altLang="en-US" dirty="0"/>
          </a:p>
        </p:txBody>
      </p:sp>
      <p:pic>
        <p:nvPicPr>
          <p:cNvPr id="42" name="그림 4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22" y="2421082"/>
            <a:ext cx="4060952" cy="26209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573" y="2828866"/>
            <a:ext cx="4131049" cy="25295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17" y="3427659"/>
            <a:ext cx="4511947" cy="96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871" y="4593309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229" y="6011778"/>
            <a:ext cx="435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20072" y="5700222"/>
            <a:ext cx="179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Need to evaluate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6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Conservation laws in nuclear reaction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700808"/>
            <a:ext cx="525637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3200" dirty="0" smtClean="0"/>
              <a:t>Baryon Number</a:t>
            </a:r>
          </a:p>
          <a:p>
            <a:pPr marL="342900" indent="-342900">
              <a:buAutoNum type="arabicPeriod"/>
            </a:pPr>
            <a:r>
              <a:rPr lang="en-US" altLang="ko-KR" sz="3200" dirty="0" smtClean="0"/>
              <a:t>Charge </a:t>
            </a:r>
          </a:p>
          <a:p>
            <a:pPr marL="342900" indent="-342900">
              <a:buAutoNum type="arabicPeriod"/>
            </a:pPr>
            <a:r>
              <a:rPr lang="en-US" altLang="ko-KR" sz="3200" dirty="0" smtClean="0"/>
              <a:t>Energy and linear momentum</a:t>
            </a:r>
          </a:p>
          <a:p>
            <a:pPr marL="342900" indent="-342900">
              <a:buAutoNum type="arabicPeriod"/>
            </a:pPr>
            <a:r>
              <a:rPr lang="en-US" altLang="ko-KR" sz="3200" dirty="0" smtClean="0"/>
              <a:t>Total angular momentum</a:t>
            </a:r>
          </a:p>
          <a:p>
            <a:pPr marL="342900" indent="-342900">
              <a:buAutoNum type="arabicPeriod"/>
            </a:pPr>
            <a:r>
              <a:rPr lang="en-US" altLang="ko-KR" sz="3200" dirty="0" smtClean="0"/>
              <a:t>Parity</a:t>
            </a:r>
          </a:p>
          <a:p>
            <a:pPr marL="342900" indent="-342900">
              <a:buAutoNum type="arabicPeriod"/>
            </a:pPr>
            <a:r>
              <a:rPr lang="en-US" altLang="ko-KR" sz="3200" dirty="0" smtClean="0"/>
              <a:t>(approximate) Isospin</a:t>
            </a:r>
            <a:endParaRPr lang="ko-KR" altLang="en-US" sz="3200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870" y="1856525"/>
            <a:ext cx="229552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302737"/>
            <a:ext cx="4644571" cy="347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83786" y="5723964"/>
            <a:ext cx="6307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initial S-wave capture </a:t>
            </a:r>
            <a:r>
              <a:rPr lang="en-US" altLang="ko-KR" dirty="0" smtClean="0">
                <a:sym typeface="Wingdings" panose="05000000000000000000" pitchFamily="2" charset="2"/>
              </a:rPr>
              <a:t>  L=2,3,4 final states  ,  parity imply L=3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39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3" y="1628800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74" y="2491924"/>
            <a:ext cx="435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그림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6241511"/>
            <a:ext cx="3524571" cy="29561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4860032" y="3249647"/>
            <a:ext cx="31320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general this coupling gives </a:t>
            </a:r>
          </a:p>
          <a:p>
            <a:r>
              <a:rPr lang="en-US" altLang="ko-KR" dirty="0" smtClean="0"/>
              <a:t>Non-local kernel 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Finite-range transfers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Local approximation of kernel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Zero-range transfers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(treat interaction potential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as approximately zero range )</a:t>
            </a:r>
            <a:endParaRPr lang="ko-KR" altLang="en-US" dirty="0"/>
          </a:p>
        </p:txBody>
      </p:sp>
      <p:pic>
        <p:nvPicPr>
          <p:cNvPr id="31" name="그림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589240"/>
            <a:ext cx="1796571" cy="29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pic>
        <p:nvPicPr>
          <p:cNvPr id="36" name="그림 3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289302"/>
            <a:ext cx="3524571" cy="2956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2914" y="3789040"/>
            <a:ext cx="338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can change the variables, into </a:t>
            </a:r>
            <a:endParaRPr lang="ko-KR" altLang="en-US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21" y="2814231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71" y="2214156"/>
            <a:ext cx="435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1844824"/>
            <a:ext cx="706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amplitude involves integration of kernel with channel wave functions,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1837" y="4869160"/>
            <a:ext cx="746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 that the kernel can be calculated by the integration over angles of R and R’ 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373216"/>
            <a:ext cx="4210286" cy="31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9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 (Zero range)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5103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some case, 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When remnant terms are negligible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Wave function are all s-waves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Interaction potential is approximately zero range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56" y="2996952"/>
            <a:ext cx="2075428" cy="28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33" y="3573016"/>
            <a:ext cx="6324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7833" y="4449886"/>
            <a:ext cx="5806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some code using ZR approximation, </a:t>
            </a:r>
          </a:p>
          <a:p>
            <a:r>
              <a:rPr lang="en-US" altLang="ko-KR" dirty="0" smtClean="0"/>
              <a:t>input becomes D0 </a:t>
            </a:r>
          </a:p>
          <a:p>
            <a:r>
              <a:rPr lang="en-US" altLang="ko-KR" dirty="0" smtClean="0"/>
              <a:t>instead of transition potential and bound state wave function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6156012"/>
            <a:ext cx="2593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Typical value for deuteron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003" y="6260201"/>
            <a:ext cx="2709333" cy="26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8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07909" y="3429000"/>
            <a:ext cx="826232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calculation requires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Kinematic info ( incident energy, Q-value)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State, transferred angular momentum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Optical potential between projectile and target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Bound state wave function </a:t>
            </a:r>
            <a:r>
              <a:rPr lang="en-US" altLang="ko-KR" dirty="0" smtClean="0">
                <a:sym typeface="Wingdings" panose="05000000000000000000" pitchFamily="2" charset="2"/>
              </a:rPr>
              <a:t> binding interaction, spectroscopic factor</a:t>
            </a:r>
          </a:p>
          <a:p>
            <a:pPr marL="342900" indent="-342900">
              <a:buAutoNum type="arabicParenBoth"/>
            </a:pPr>
            <a:r>
              <a:rPr lang="en-US" altLang="ko-KR" dirty="0" smtClean="0">
                <a:sym typeface="Wingdings" panose="05000000000000000000" pitchFamily="2" charset="2"/>
              </a:rPr>
              <a:t>Transition Potential </a:t>
            </a:r>
          </a:p>
          <a:p>
            <a:pPr marL="342900" indent="-342900">
              <a:buAutoNum type="arabicParenBoth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arenBoth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DWBA codes are available: DWUCK, TWOSTP, …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</a:t>
            </a:r>
            <a:r>
              <a:rPr lang="en-US" altLang="ko-KR" dirty="0" smtClean="0">
                <a:sym typeface="Wingdings" panose="05000000000000000000" pitchFamily="2" charset="2"/>
                <a:hlinkClick r:id="rId3"/>
              </a:rPr>
              <a:t>https</a:t>
            </a:r>
            <a:r>
              <a:rPr lang="en-US" altLang="ko-KR" dirty="0">
                <a:sym typeface="Wingdings" panose="05000000000000000000" pitchFamily="2" charset="2"/>
                <a:hlinkClick r:id="rId3"/>
              </a:rPr>
              <a:t>://people.nscl.msu.edu/~brown/reaction-codes</a:t>
            </a:r>
            <a:r>
              <a:rPr lang="en-US" altLang="ko-KR" dirty="0" smtClean="0">
                <a:sym typeface="Wingdings" panose="05000000000000000000" pitchFamily="2" charset="2"/>
                <a:hlinkClick r:id="rId3"/>
              </a:rPr>
              <a:t>/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91160" y="2564904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some code,</a:t>
            </a:r>
          </a:p>
          <a:p>
            <a:r>
              <a:rPr lang="en-US" altLang="ko-KR" dirty="0" smtClean="0"/>
              <a:t>The last two terms are neglected</a:t>
            </a:r>
            <a:endParaRPr lang="ko-KR" altLang="en-US" dirty="0"/>
          </a:p>
        </p:txBody>
      </p:sp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97" y="1700808"/>
            <a:ext cx="3705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그림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230476" cy="484571"/>
          </a:xfrm>
          <a:prstGeom prst="rect">
            <a:avLst/>
          </a:prstGeom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20888"/>
            <a:ext cx="435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2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Overlap function, </a:t>
            </a:r>
            <a:br>
              <a:rPr lang="en-US" altLang="ko-KR" dirty="0" smtClean="0"/>
            </a:br>
            <a:r>
              <a:rPr lang="en-US" altLang="ko-KR" dirty="0" smtClean="0"/>
              <a:t>Spectroscopic factor, ANC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298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Overlap function:  For B=</a:t>
            </a:r>
            <a:r>
              <a:rPr lang="en-US" altLang="ko-KR" dirty="0" err="1" smtClean="0"/>
              <a:t>A+v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28800"/>
            <a:ext cx="3617524" cy="3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2204864"/>
            <a:ext cx="6118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principle, overlap function comes from many-body calculation. </a:t>
            </a:r>
          </a:p>
          <a:p>
            <a:r>
              <a:rPr lang="en-US" altLang="ko-KR" dirty="0" smtClean="0"/>
              <a:t>It is common to use a simple single-particle picture.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7" y="2996951"/>
            <a:ext cx="3429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2333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5856" y="3645024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Spectroscopic factor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2852936"/>
            <a:ext cx="3802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be exact, Anti-symmetry </a:t>
            </a:r>
          </a:p>
          <a:p>
            <a:r>
              <a:rPr lang="en-US" altLang="ko-KR" dirty="0" smtClean="0"/>
              <a:t>of wave function have to be considered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" y="4365104"/>
            <a:ext cx="4943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8" y="5204132"/>
            <a:ext cx="39243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8" y="5877272"/>
            <a:ext cx="177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57667" y="5229200"/>
            <a:ext cx="240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Spectroscopic amplitude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37225" y="3645024"/>
            <a:ext cx="1627263" cy="2422177"/>
            <a:chOff x="7337225" y="3645024"/>
            <a:chExt cx="1627263" cy="2422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7638325" y="4230241"/>
              <a:ext cx="1080120" cy="1649833"/>
              <a:chOff x="7638325" y="4230241"/>
              <a:chExt cx="1080120" cy="1649833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8100392" y="4365104"/>
                <a:ext cx="77993" cy="9884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7956376" y="4230241"/>
                <a:ext cx="288032" cy="27887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38325" y="4827016"/>
                <a:ext cx="1080120" cy="105305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740352" y="450912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337225" y="4005064"/>
              <a:ext cx="1627263" cy="20621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56376" y="36450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Overlap function, </a:t>
            </a:r>
            <a:br>
              <a:rPr lang="en-US" altLang="ko-KR" dirty="0" smtClean="0"/>
            </a:br>
            <a:r>
              <a:rPr lang="en-US" altLang="ko-KR" dirty="0" smtClean="0"/>
              <a:t>Spectroscopic factor, ANC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1772816"/>
            <a:ext cx="456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 the nucleon separation energy, we expect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442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36096" y="2276872"/>
            <a:ext cx="338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Asymptotic Normalization Constant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5" y="3274842"/>
            <a:ext cx="4410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5576" y="2852936"/>
            <a:ext cx="661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we approximate many-body overlap function into </a:t>
            </a:r>
            <a:r>
              <a:rPr lang="en-US" altLang="ko-KR" dirty="0" err="1" smtClean="0"/>
              <a:t>s.p</a:t>
            </a:r>
            <a:r>
              <a:rPr lang="en-US" altLang="ko-KR" dirty="0" smtClean="0"/>
              <a:t>. wave function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3048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98010" y="4005064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 particle ANC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83" y="4581128"/>
            <a:ext cx="46958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44208" y="3358733"/>
            <a:ext cx="261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Well-depth prescription is </a:t>
            </a:r>
          </a:p>
          <a:p>
            <a:r>
              <a:rPr lang="en-US" altLang="ko-KR" dirty="0" smtClean="0"/>
              <a:t>Commonly used for </a:t>
            </a:r>
            <a:r>
              <a:rPr lang="en-US" altLang="ko-KR" dirty="0" err="1" smtClean="0"/>
              <a:t>s.p.w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3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Transfer reaction </a:t>
            </a:r>
            <a:br>
              <a:rPr lang="en-US" altLang="ko-KR" dirty="0" smtClean="0"/>
            </a:br>
            <a:r>
              <a:rPr lang="en-US" altLang="ko-KR" dirty="0" smtClean="0"/>
              <a:t>as a spectroscopic tool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797152"/>
            <a:ext cx="3014095" cy="6552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35" y="1628800"/>
            <a:ext cx="3983360" cy="306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99992" y="1772816"/>
            <a:ext cx="42845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Transfer reaction cross section is sensitive</a:t>
            </a:r>
          </a:p>
          <a:p>
            <a:r>
              <a:rPr lang="en-US" altLang="ko-KR" dirty="0" smtClean="0"/>
              <a:t>To the transferred angular momentum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(1) By analyzing angular distribution,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one can determine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the transferred orbital angular momentum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The quantum number of </a:t>
            </a:r>
            <a:r>
              <a:rPr lang="en-US" altLang="ko-KR" dirty="0" err="1" smtClean="0">
                <a:sym typeface="Wingdings" panose="05000000000000000000" pitchFamily="2" charset="2"/>
              </a:rPr>
              <a:t>s.p</a:t>
            </a:r>
            <a:r>
              <a:rPr lang="en-US" altLang="ko-KR" dirty="0" smtClean="0">
                <a:sym typeface="Wingdings" panose="05000000000000000000" pitchFamily="2" charset="2"/>
              </a:rPr>
              <a:t>. states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(2) In a </a:t>
            </a:r>
            <a:r>
              <a:rPr lang="en-US" altLang="ko-KR" dirty="0" err="1" smtClean="0">
                <a:sym typeface="Wingdings" panose="05000000000000000000" pitchFamily="2" charset="2"/>
              </a:rPr>
              <a:t>s.p</a:t>
            </a:r>
            <a:r>
              <a:rPr lang="en-US" altLang="ko-KR" dirty="0" smtClean="0">
                <a:sym typeface="Wingdings" panose="05000000000000000000" pitchFamily="2" charset="2"/>
              </a:rPr>
              <a:t>. picture,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one</a:t>
            </a:r>
            <a:r>
              <a:rPr lang="ko-KR" altLang="en-US" dirty="0" smtClean="0"/>
              <a:t> </a:t>
            </a:r>
            <a:r>
              <a:rPr lang="en-US" altLang="ko-KR" dirty="0"/>
              <a:t>can extract S.F. </a:t>
            </a:r>
            <a:r>
              <a:rPr lang="en-US" altLang="ko-KR" dirty="0" smtClean="0"/>
              <a:t> from experiments</a:t>
            </a:r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Spectroscopic information</a:t>
            </a:r>
            <a:endParaRPr lang="ko-KR" altLang="en-US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95536" y="5949280"/>
            <a:ext cx="6552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DWBA codes are available: DWUCK, TWOSTP, …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  </a:t>
            </a:r>
            <a:r>
              <a:rPr lang="en-US" altLang="ko-KR" dirty="0">
                <a:sym typeface="Wingdings" panose="05000000000000000000" pitchFamily="2" charset="2"/>
                <a:hlinkClick r:id="rId5"/>
              </a:rPr>
              <a:t>https://people.nscl.msu.edu/~brown/reaction-codes/</a:t>
            </a: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37644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Halo nuclei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Deuteron is a weakly bound nuclei. </a:t>
            </a:r>
            <a:r>
              <a:rPr lang="en-US" altLang="ko-KR" dirty="0" smtClean="0">
                <a:sym typeface="Wingdings" panose="05000000000000000000" pitchFamily="2" charset="2"/>
              </a:rPr>
              <a:t> Couplings to break up channel can be important.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Many Rare isotope are weakly bound, Especially Halo nuclei.  Couplings to break up channel can be important.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One of ways to include break up channel effects in transfer reaction is to use ADWBA.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Another way is to use CDCC.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Recently, there are efforts to use ab-initio or </a:t>
            </a:r>
            <a:r>
              <a:rPr lang="en-US" altLang="ko-KR" dirty="0" err="1" smtClean="0">
                <a:sym typeface="Wingdings" panose="05000000000000000000" pitchFamily="2" charset="2"/>
              </a:rPr>
              <a:t>Faddeev</a:t>
            </a:r>
            <a:r>
              <a:rPr lang="en-US" altLang="ko-KR" dirty="0" smtClean="0">
                <a:sym typeface="Wingdings" panose="05000000000000000000" pitchFamily="2" charset="2"/>
              </a:rPr>
              <a:t> method for transfer reaction.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4055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up Channel effects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(elastic scattering example)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962400" cy="375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226287" cy="365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1" y="2064909"/>
            <a:ext cx="43624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58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Development of GUI for reaction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Currently, developing a simple GUI program for RAON Users to do reaction calculation. </a:t>
            </a:r>
          </a:p>
          <a:p>
            <a:r>
              <a:rPr lang="en-US" altLang="ko-KR" dirty="0" smtClean="0"/>
              <a:t>At the moment, it is aimed to do DWBA calculation for elastic , in-elastic, transfer reaction in a very simple structure model. </a:t>
            </a:r>
          </a:p>
          <a:p>
            <a:r>
              <a:rPr lang="en-US" altLang="ko-KR" dirty="0" smtClean="0"/>
              <a:t>Later, plan to add radiative capture, fusion reaction and coupled </a:t>
            </a:r>
            <a:r>
              <a:rPr lang="en-US" altLang="ko-KR" smtClean="0"/>
              <a:t>channel methods(also ADWA, CDCC). </a:t>
            </a:r>
            <a:endParaRPr lang="en-US" altLang="ko-KR" dirty="0" smtClean="0"/>
          </a:p>
          <a:p>
            <a:r>
              <a:rPr lang="en-US" altLang="ko-KR" dirty="0" smtClean="0"/>
              <a:t>Also, trying to include several useful functions for the convenience of Users.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58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Direct reaction and </a:t>
            </a:r>
            <a:br>
              <a:rPr lang="en-US" altLang="ko-KR" dirty="0" smtClean="0"/>
            </a:br>
            <a:r>
              <a:rPr lang="en-US" altLang="ko-KR" dirty="0" smtClean="0"/>
              <a:t>Compound Nucleus reaction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5879"/>
            <a:ext cx="5510414" cy="364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36097" y="1556792"/>
            <a:ext cx="36724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Direct reaction(D) and</a:t>
            </a:r>
          </a:p>
          <a:p>
            <a:r>
              <a:rPr lang="en-US" altLang="ko-KR" dirty="0" smtClean="0"/>
              <a:t>Compound nucleus(CN) reaction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Reaction time: D   </a:t>
            </a:r>
            <a:r>
              <a:rPr lang="en-US" altLang="ko-KR" dirty="0" smtClean="0">
                <a:sym typeface="Wingdings" panose="05000000000000000000" pitchFamily="2" charset="2"/>
              </a:rPr>
              <a:t>    </a:t>
            </a:r>
            <a:r>
              <a:rPr lang="en-US" altLang="ko-KR" dirty="0" smtClean="0"/>
              <a:t>short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CN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long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Contact: </a:t>
            </a:r>
            <a:r>
              <a:rPr lang="en-US" altLang="ko-KR" dirty="0"/>
              <a:t>D</a:t>
            </a:r>
            <a:r>
              <a:rPr lang="en-US" altLang="ko-KR" dirty="0">
                <a:sym typeface="Wingdings" panose="05000000000000000000" pitchFamily="2" charset="2"/>
              </a:rPr>
              <a:t> glancing </a:t>
            </a:r>
            <a:r>
              <a:rPr lang="en-US" altLang="ko-KR" dirty="0" smtClean="0">
                <a:sym typeface="Wingdings" panose="05000000000000000000" pitchFamily="2" charset="2"/>
              </a:rPr>
              <a:t>contact (surface)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        CN involve whole </a:t>
            </a:r>
            <a:r>
              <a:rPr lang="en-US" altLang="ko-KR" dirty="0" smtClean="0">
                <a:sym typeface="Wingdings" panose="05000000000000000000" pitchFamily="2" charset="2"/>
              </a:rPr>
              <a:t>nucleus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Angular distribution: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D</a:t>
            </a:r>
            <a:r>
              <a:rPr lang="en-US" altLang="ko-KR" dirty="0" smtClean="0">
                <a:sym typeface="Wingdings" panose="05000000000000000000" pitchFamily="2" charset="2"/>
              </a:rPr>
              <a:t> forward peak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CN isotropic</a:t>
            </a:r>
            <a:endParaRPr lang="en-US" altLang="ko-KR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563888" y="5867980"/>
            <a:ext cx="389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Independence hypothesis of CN reaction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780112"/>
            <a:ext cx="1914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45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wave function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55222"/>
            <a:ext cx="5338453" cy="73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6428" y="1646898"/>
            <a:ext cx="6287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Simplification of many-body wave function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sum of channel wave functions </a:t>
            </a:r>
          </a:p>
          <a:p>
            <a:r>
              <a:rPr lang="en-US" altLang="ko-KR" dirty="0" smtClean="0"/>
              <a:t>    (bound state wave functions of projectile and target)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and (wave function for relative motion)  </a:t>
            </a:r>
          </a:p>
          <a:p>
            <a:endParaRPr lang="en-US" altLang="ko-KR" dirty="0"/>
          </a:p>
          <a:p>
            <a:r>
              <a:rPr lang="en-US" altLang="ko-KR" dirty="0" smtClean="0"/>
              <a:t>Suppose Bound-state wave function is known from structure model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Relative wave function determine the flux  </a:t>
            </a:r>
            <a:r>
              <a:rPr lang="en-US" altLang="ko-KR" dirty="0" smtClean="0">
                <a:sym typeface="Wingdings" panose="05000000000000000000" pitchFamily="2" charset="2"/>
              </a:rPr>
              <a:t> cross section 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4427984" y="5301208"/>
            <a:ext cx="504056" cy="446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267744" y="4941168"/>
            <a:ext cx="1944216" cy="1440160"/>
            <a:chOff x="1691680" y="4941168"/>
            <a:chExt cx="1944216" cy="144016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871700" y="5121188"/>
              <a:ext cx="1428933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/>
            <p:cNvSpPr/>
            <p:nvPr/>
          </p:nvSpPr>
          <p:spPr>
            <a:xfrm>
              <a:off x="1691680" y="494116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2965370" y="5733256"/>
              <a:ext cx="67052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pic>
          <p:nvPicPr>
            <p:cNvPr id="17" name="그림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816" y="5661248"/>
              <a:ext cx="668952" cy="251429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5148064" y="4725144"/>
            <a:ext cx="1733592" cy="1763385"/>
            <a:chOff x="6092029" y="4632244"/>
            <a:chExt cx="1733592" cy="176338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6427292" y="4812264"/>
              <a:ext cx="1205048" cy="1259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7452320" y="4632244"/>
              <a:ext cx="360040" cy="36004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6092029" y="5747557"/>
              <a:ext cx="670526" cy="64807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pic>
          <p:nvPicPr>
            <p:cNvPr id="18" name="그림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5471161"/>
              <a:ext cx="661333" cy="262095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55" y="2060847"/>
            <a:ext cx="1875810" cy="2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67" y="2067111"/>
            <a:ext cx="7884368" cy="215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5536" y="1619508"/>
            <a:ext cx="727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Wave function of a channel with specific total angular momentum : J= </a:t>
            </a:r>
            <a:r>
              <a:rPr lang="en-US" altLang="ko-KR" dirty="0" err="1" smtClean="0"/>
              <a:t>L+Ip+It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221088"/>
            <a:ext cx="71655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J-basis (LS ) scheme : add  (orbital angular momentum)+(projectile spin) first </a:t>
            </a:r>
          </a:p>
          <a:p>
            <a:r>
              <a:rPr lang="en-US" altLang="ko-KR" dirty="0" smtClean="0"/>
              <a:t>                 </a:t>
            </a:r>
            <a:r>
              <a:rPr lang="en-US" altLang="ko-KR" dirty="0" smtClean="0">
                <a:sym typeface="Wingdings" panose="05000000000000000000" pitchFamily="2" charset="2"/>
              </a:rPr>
              <a:t> Diagonal for the (projectile) spin-orbit interaction.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S-basis (JJ ) scheme : add  (projectile spin)+(target spin)  first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918343"/>
            <a:ext cx="5572571" cy="3108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3568" y="6093296"/>
            <a:ext cx="4690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Conversion between the two scheme can be done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7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728680"/>
            <a:ext cx="8424936" cy="870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61" y="3645024"/>
            <a:ext cx="8604448" cy="80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556792"/>
            <a:ext cx="6316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Partial wave expansion of scattering wave: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Scattering wave function with incident momentum k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and initial spin states of projectile and target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38" y="4509120"/>
            <a:ext cx="6480720" cy="767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1560" y="4653136"/>
            <a:ext cx="72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Recall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498068"/>
            <a:ext cx="8613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rgbClr val="0070C0"/>
                </a:solidFill>
              </a:rPr>
              <a:t>Our Object: obtain (relative) wave function in each channel</a:t>
            </a:r>
          </a:p>
          <a:p>
            <a:r>
              <a:rPr lang="en-US" altLang="ko-KR" sz="2800" dirty="0">
                <a:solidFill>
                  <a:srgbClr val="0070C0"/>
                </a:solidFill>
              </a:rPr>
              <a:t> </a:t>
            </a:r>
            <a:r>
              <a:rPr lang="en-US" altLang="ko-KR" sz="2800" dirty="0" smtClean="0">
                <a:solidFill>
                  <a:srgbClr val="0070C0"/>
                </a:solidFill>
              </a:rPr>
              <a:t>                and compute the cross section in each channel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83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Current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2427" y="1556792"/>
            <a:ext cx="383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 continuity eq. and Schrodinger eq.</a:t>
            </a:r>
            <a:endParaRPr lang="ko-KR" altLang="en-US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03061"/>
            <a:ext cx="2528361" cy="63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88840"/>
            <a:ext cx="2049928" cy="638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14" y="2849446"/>
            <a:ext cx="2362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53" y="3424871"/>
            <a:ext cx="6937885" cy="86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2" y="5573963"/>
            <a:ext cx="7473368" cy="66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08573" y="6372036"/>
            <a:ext cx="37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Plane wave Case :  (density)*(velocity)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0753" y="5147900"/>
            <a:ext cx="204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Free Current density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72" y="4110902"/>
            <a:ext cx="59912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51920" y="4797152"/>
            <a:ext cx="5185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The last term vanishes for local Hermitian interaction.</a:t>
            </a:r>
          </a:p>
          <a:p>
            <a:r>
              <a:rPr lang="en-US" altLang="ko-KR" dirty="0" smtClean="0">
                <a:solidFill>
                  <a:srgbClr val="00B050"/>
                </a:solidFill>
              </a:rPr>
              <a:t>In general, interactions are non-local. 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92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70.9787"/>
  <p:tag name="ORIGINALWIDTH" val="2285.714"/>
  <p:tag name="LATEXADDIN" val="\documentclass{article}&#10;\usepackage{amsmath}&#10;\pagestyle{empty}&#10;\begin{document}&#10;&#10;$^{10}B(3^{+})+^4He(0^{+})\to ^1H(\frac{1}{2}^{+})+^{13}C(\frac{1}{2}^{-})$&#10;&#10;&#10;\end{document}"/>
  <p:tag name="IGUANATEXSIZE" val="20"/>
  <p:tag name="IGUANATEXCURSOR" val="1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6.9591"/>
  <p:tag name="ORIGINALWIDTH" val="2678.665"/>
  <p:tag name="LATEXADDIN" val="\documentclass{article}&#10;\usepackage{amsmath}&#10;\pagestyle{empty}&#10;\begin{document}&#10;&#10;$$\sigma_A=\frac{2}{\hbar v}\frac{4\pi}{k^2}&#10;   \sum_{L} (2L+1)\int_0^\infty [-W(R)]|\chi_L(R)|^2 dR&#10;$$&#10;&#10;&#10;\end{document}"/>
  <p:tag name="IGUANATEXSIZE" val="20"/>
  <p:tag name="IGUANATEXCURSOR" val="1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2731.908"/>
  <p:tag name="LATEXADDIN" val="\documentclass{article}&#10;\usepackage{amsmath}&#10;\pagestyle{empty}&#10;\begin{document}&#10;&#10;$U_{pt}({\vec r})=\int d^3 r_t\int d^3 r_p &#10;   \rho_t({\vec r}_t)\rho_p({\vec r}_p)V_{NN}({\vec r}+{\vec r}_p-{\vec r}_t)&#10;$&#10;&#10;\end{document}"/>
  <p:tag name="IGUANATEXSIZE" val="20"/>
  <p:tag name="IGUANATEXCURSOR" val="9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216"/>
  <p:tag name="ORIGINALWIDTH" val="2133.483"/>
  <p:tag name="LATEXADDIN" val="\documentclass{article}&#10;\usepackage{amsmath}&#10;\pagestyle{empty}&#10;\begin{document}&#10;&#10;\begin{equation}&#10;B(E\lambda,I_i\to I_f)=&#10;\frac{1}{2I_i+1}|\langle I_f||E\lambda|| I_i\rangle|^2&#10;\nonumber &#10;\end{equation}&#10;&#10;\end{document}"/>
  <p:tag name="IGUANATEXSIZE" val="20"/>
  <p:tag name="IGUANATEXCURSOR" val="1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958"/>
  <p:tag name="ORIGINALWIDTH" val="1325.834"/>
  <p:tag name="LATEXADDIN" val="\documentclass{article}&#10;\usepackage{amsmath}&#10;\pagestyle{empty}&#10;\begin{document}&#10;&#10;\begin{equation}&#10;B(Ek\uparrow)=\left(\frac{3Z\beta_k R^k_0}{4\pi}\right)^2 \nonumber&#10;\end{equation}&#10;&#10;&#10;\end{document}"/>
  <p:tag name="IGUANATEXSIZE" val="20"/>
  <p:tag name="IGUANATEXCURSOR" val="1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477.315"/>
  <p:tag name="LATEXADDIN" val="\documentclass{article}&#10;\usepackage{amsmath}&#10;\pagestyle{empty}&#10;\begin{document}&#10;&#10;$V({\vec R},{\vec r})=U_{vt}({\vec r}_v)+U_{ct}({\vec r}_c)$&#10;&#10;&#10;\end{document}"/>
  <p:tag name="IGUANATEXSIZE" val="20"/>
  <p:tag name="IGUANATEXCURSOR" val="10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39.558"/>
  <p:tag name="LATEXADDIN" val="\documentclass{article}&#10;\usepackage{amsmath}&#10;\pagestyle{empty}&#10;\begin{document}&#10;&#10;&#10;$[T+V_{cv}(r)]\phi_n(r)=E_n\phi_n(r)$&#10;&#10;\end{document}"/>
  <p:tag name="IGUANATEXSIZE" val="20"/>
  <p:tag name="IGUANATEXCURSOR" val="1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.7154"/>
  <p:tag name="ORIGINALWIDTH" val="1967.754"/>
  <p:tag name="LATEXADDIN" val="\documentclass{article}&#10;\usepackage{amsmath}&#10;\pagestyle{empty}&#10;\begin{document}&#10;&#10;\begin{equation}&#10;V_{n,n'}(R)=\int d^3 r \phi^*_n({\vec r})V({\vec R},{\vec r})\phi_{n'}({\vec r})&#10;\nonumber&#10;\end{equation}&#10;\end{document}"/>
  <p:tag name="IGUANATEXSIZE" val="20"/>
  <p:tag name="IGUANATEXCURSOR" val="13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8.429"/>
  <p:tag name="ORIGINALWIDTH" val="1015.373"/>
  <p:tag name="LATEXADDIN" val="\documentclass{article}&#10;\usepackage{amsmath}&#10;\pagestyle{empty}&#10;\begin{document}&#10;&#10;\begin{eqnarray}&#10;{\vec r}_{vt}&amp;=&amp;{\vec R}+\frac{m_c}{m_p}{\vec r} \nonumber \\&#10;{\vec r}_{ct}&amp;=&amp;{\vec R}-\frac{m_v}{m_p}{\vec r} \nonumber &#10;\end{eqnarray}&#10;&#10;&#10;\end{document}"/>
  <p:tag name="IGUANATEXSIZE" val="20"/>
  <p:tag name="IGUANATEXCURSOR" val="1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100.4874"/>
  <p:tag name="LATEXADDIN" val="\documentclass{article}&#10;\usepackage{amsmath}&#10;\pagestyle{empty}&#10;\begin{document}&#10;&#10;$r_v$&#10;&#10;&#10;\end{document}"/>
  <p:tag name="IGUANATEXSIZE" val="20"/>
  <p:tag name="IGUANATEXCURSOR" val="8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96.73788"/>
  <p:tag name="LATEXADDIN" val="\documentclass{article}&#10;\usepackage{amsmath}&#10;\pagestyle{empty}&#10;\begin{document}&#10;&#10;$r_c$&#10;&#10;&#10;\end{document}"/>
  <p:tag name="IGUANATEXSIZE" val="20"/>
  <p:tag name="IGUANATEXCURSOR" val="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7334"/>
  <p:tag name="ORIGINALWIDTH" val="923.1346"/>
  <p:tag name="LATEXADDIN" val="\documentclass{article}&#10;\usepackage{amsmath}&#10;\pagestyle{empty}&#10;\begin{document}&#10;&#10;$|\Psi\rangle=\sum_\alpha |\phi_\alpha\rangle \psi_\alpha$ &#10;&#10;&#10;\end{document}"/>
  <p:tag name="IGUANATEXSIZE" val="20"/>
  <p:tag name="IGUANATEXCURSOR" val="1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6.7304"/>
  <p:tag name="ORIGINALWIDTH" val="2060.742"/>
  <p:tag name="LATEXADDIN" val="\documentclass{article}&#10;\usepackage{amsmath}&#10;\pagestyle{empty}&#10;\begin{document}&#10;&#10;$W({\vec R},{\vec r})=V_{vt}({\vec r}_v)+V_{ct}({\vec r}_c)-U_{opt}(R)$&#10;&#10;&#10;\end{document}"/>
  <p:tag name="IGUANATEXSIZE" val="20"/>
  <p:tag name="IGUANATEXCURSOR" val="8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8.4702"/>
  <p:tag name="ORIGINALWIDTH" val="1589.801"/>
  <p:tag name="LATEXADDIN" val="\documentclass{article}&#10;\usepackage{amsmath}&#10;\pagestyle{empty}&#10;\begin{document}&#10;&#10;\begin{eqnarray}&#10;f^{DW}=-\frac{\mu}{2\pi\hbar^2}\langle \chi^{(-)}_{\vec k_1}&#10;            |W|\chi^{(+)}_{\vec k_0}\rangle \nonumber&#10;\end{eqnarray}&#10;&#10;&#10;\end{document}"/>
  <p:tag name="IGUANATEXSIZE" val="20"/>
  <p:tag name="IGUANATEXCURSOR" val="2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1976.003"/>
  <p:tag name="LATEXADDIN" val="\documentclass{article}&#10;\usepackage{amsmath}&#10;\pagestyle{empty}&#10;\begin{document}&#10;&#10;$W_{nn'}(R)=\int d^3 r \phi^*_n(r) W(R,r) \phi_{n'}(r)$&#10;&#10;&#10;\end{document}"/>
  <p:tag name="IGUANATEXSIZE" val="20"/>
  <p:tag name="IGUANATEXCURSOR" val="1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839"/>
  <p:tag name="ORIGINALWIDTH" val="1998.5"/>
  <p:tag name="LATEXADDIN" val="\documentclass{article}&#10;\usepackage{amsmath}&#10;\pagestyle{empty}&#10;\begin{document}&#10;&#10;&#10;$[H_p-\epsilon_p]\phi_p(r)=0\quad H_p=T_r+V_p(r)$&#10;&#10;\end{document}"/>
  <p:tag name="IGUANATEXSIZE" val="20"/>
  <p:tag name="IGUANATEXCURSOR" val="13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4844"/>
  <p:tag name="ORIGINALWIDTH" val="2032.996"/>
  <p:tag name="LATEXADDIN" val="\documentclass{article}&#10;\usepackage{amsmath}&#10;\pagestyle{empty}&#10;\begin{document}&#10;&#10;&#10;$[H_t-\epsilon_t]\phi_t(r')=0\quad H_t=T_{r'}+V_t(r')$&#10;&#10;\end{document}"/>
  <p:tag name="IGUANATEXSIZE" val="20"/>
  <p:tag name="IGUANATEXCURSOR" val="10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839"/>
  <p:tag name="ORIGINALWIDTH" val="325.4593"/>
  <p:tag name="LATEXADDIN" val="\documentclass{article}&#10;\usepackage{amsmath}&#10;\pagestyle{empty}&#10;\begin{document}&#10;&#10;$\psi_\beta(R)$&#10;&#10;&#10;\end{document}"/>
  <p:tag name="IGUANATEXSIZE" val="20"/>
  <p:tag name="IGUANATEXCURSOR" val="9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5.4818"/>
  <p:tag name="ORIGINALWIDTH" val="1734.533"/>
  <p:tag name="LATEXADDIN" val="\documentclass{article}&#10;\usepackage{amsmath}&#10;\pagestyle{empty}&#10;\begin{document}&#10;&#10;&#10;$$ {\vec r}=p{\vec R}'+q{\vec R},\quad &#10;    {\vec r}'=p'{\vec R}'+q'{\vec R}&#10;$$&#10;&#10;\end{document}"/>
  <p:tag name="IGUANATEXSIZE" val="20"/>
  <p:tag name="IGUANATEXCURSOR" val="15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4.7319"/>
  <p:tag name="ORIGINALWIDTH" val="884.1395"/>
  <p:tag name="LATEXADDIN" val="\documentclass{article}&#10;\usepackage{amsmath}&#10;\pagestyle{empty}&#10;\begin{document}&#10;&#10;&#10;${\vec r}\to 0,\quad {\vec R'}\propto {\vec R}$&#10;&#10;\end{document}"/>
  <p:tag name="IGUANATEXSIZE" val="20"/>
  <p:tag name="IGUANATEXCURSOR" val="12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5.4818"/>
  <p:tag name="ORIGINALWIDTH" val="1734.533"/>
  <p:tag name="LATEXADDIN" val="\documentclass{article}&#10;\usepackage{amsmath}&#10;\pagestyle{empty}&#10;\begin{document}&#10;&#10;&#10;$$ {\vec r}=p{\vec R}'+q{\vec R},\quad &#10;    {\vec r}'=p'{\vec R}'+q'{\vec R}&#10;$$&#10;&#10;\end{document}"/>
  <p:tag name="IGUANATEXSIZE" val="20"/>
  <p:tag name="IGUANATEXCURSOR" val="15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5.9805"/>
  <p:tag name="ORIGINALWIDTH" val="2071.991"/>
  <p:tag name="LATEXADDIN" val="\documentclass{article}&#10;\usepackage{amsmath}&#10;\pagestyle{empty}&#10;\begin{document}&#10;&#10;$\int d^3 r' d^3 R' (...)\to \int dR dR' d^2 \hat{R} d^2 \hat{R}' (...)&#10;$&#10;&#10;&#10;\end{document}"/>
  <p:tag name="IGUANATEXSIZE" val="20"/>
  <p:tag name="IGUANATEXCURSOR" val="15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1021.372"/>
  <p:tag name="LATEXADDIN" val="\documentclass{article}&#10;\usepackage{amsmath}&#10;\pagestyle{empty}&#10;\begin{document}&#10;&#10;${\cal V}_o \phi({\vec r})\sim D_0 \delta^{(3)}({\vec r}) $&#10;&#10;&#10;\end{document}"/>
  <p:tag name="IGUANATEXSIZE" val="20"/>
  <p:tag name="IGUANATEXCURSOR" val="13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329.2088"/>
  <p:tag name="LATEXADDIN" val="\documentclass{article}&#10;\usepackage{amsmath}&#10;\pagestyle{empty}&#10;\begin{document}&#10;&#10;$\psi_\alpha(R)$&#10;&#10;&#10;\end{document}"/>
  <p:tag name="IGUANATEXSIZE" val="20"/>
  <p:tag name="IGUANATEXCURSOR" val="97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0.4837"/>
  <p:tag name="ORIGINALWIDTH" val="1333.333"/>
  <p:tag name="LATEXADDIN" val="\documentclass{article}&#10;\usepackage{amsmath}&#10;\pagestyle{empty}&#10;\begin{document}&#10;&#10;&#10;$D_0\simeq -122.5$ MeV fm$^{3/2}$&#10;&#10;\end{document}"/>
  <p:tag name="IGUANATEXSIZE" val="20"/>
  <p:tag name="IGUANATEXCURSOR" val="1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8.4702"/>
  <p:tag name="ORIGINALWIDTH" val="1589.801"/>
  <p:tag name="LATEXADDIN" val="\documentclass{article}&#10;\usepackage{amsmath}&#10;\pagestyle{empty}&#10;\begin{document}&#10;&#10;\begin{eqnarray}&#10;f^{DW}=-\frac{\mu}{2\pi\hbar^2}\langle \chi^{(-)}_{\vec k_1}&#10;            |W|\chi^{(+)}_{\vec k_0}\rangle \nonumber&#10;\end{eqnarray}&#10;&#10;&#10;\end{document}"/>
  <p:tag name="IGUANATEXSIZE" val="20"/>
  <p:tag name="IGUANATEXCURSOR" val="2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7.4803"/>
  <p:tag name="ORIGINALWIDTH" val="1780.277"/>
  <p:tag name="LATEXADDIN" val="\documentclass{article}&#10;\usepackage{amsmath}&#10;\pagestyle{empty}&#10;\begin{document}&#10;&#10;$$\phi_{I_A:I_B}({\vec r})=\langle \Phi^A_{I_A}(\xi_A)|&#10;                      \Phi^B_{I_B}(\xi_A,{\vec r})\rangle$$&#10;&#10;&#10;\end{document}"/>
  <p:tag name="IGUANATEXSIZE" val="20"/>
  <p:tag name="IGUANATEXCURSOR" val="19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2.4597"/>
  <p:tag name="ORIGINALWIDTH" val="1483.315"/>
  <p:tag name="LATEXADDIN" val="\documentclass{article}&#10;\usepackage{amsmath}&#10;\pagestyle{empty}&#10;\begin{document}&#10;&#10;$$ \left(\frac{d\sigma}{d\Omega}\right)_{exp}&#10;   = S \left(\frac{d\sigma}{d\Omega}\right)_{DWBA}&#10;$$&#10;&#10;&#10;\end{document}"/>
  <p:tag name="IGUANATEXSIZE" val="20"/>
  <p:tag name="IGUANATEXCURSOR" val="17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2.9809"/>
  <p:tag name="ORIGINALWIDTH" val="2742.407"/>
  <p:tag name="LATEXADDIN" val="\documentclass{article}&#10;\usepackage{amsmath}&#10;\pagestyle{empty}&#10;\begin{document}&#10;&#10;&#10;$2{\vec l}\cdot{\vec s}={\vec j}^2-{\vec l}^2-{\vec s}^2&#10;=j(j+1)-l(l+1)-s(s+1)$&#10;&#10;\end{document}"/>
  <p:tag name="IGUANATEXSIZE" val="20"/>
  <p:tag name="IGUANATEXCURSOR" val="1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634.4207"/>
  <p:tag name="LATEXADDIN" val="\documentclass{article}&#10;\usepackage{amsmath}&#10;\pagestyle{empty}&#10;\begin{document}&#10;&#10;&#10;$v_{cm}=\frac{\mu}{m_1}v_0$&#10;&#10;\end{document}"/>
  <p:tag name="IGUANATEXSIZE" val="20"/>
  <p:tag name="IGUANATEXCURSOR" val="10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839"/>
  <p:tag name="ORIGINALWIDTH" val="998.8751"/>
  <p:tag name="LATEXADDIN" val="\documentclass{article}&#10;\usepackage{amsmath}&#10;\pagestyle{empty}&#10;\begin{document}&#10;&#10;$V_i=V_i(R_i,\xi_{pi},\xi_{ti})$&#10;&#10;&#10;\end{document}"/>
  <p:tag name="IGUANATEXSIZE" val="20"/>
  <p:tag name="IGUANATEXCURSOR" val="1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9.7338"/>
  <p:tag name="ORIGINALWIDTH" val="1054.368"/>
  <p:tag name="LATEXADDIN" val="\documentclass{article}&#10;\usepackage{amsmath}&#10;\pagestyle{empty}&#10;\begin{document}&#10;&#10;$V_j=V_j(R_j,\xi_{pj},\xi_{tj})$&#10;&#10;&#10;\end{document}"/>
  <p:tag name="IGUANATEXSIZE" val="20"/>
  <p:tag name="IGUANATEXCURSOR" val="1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2127.484"/>
  <p:tag name="LATEXADDIN" val="\documentclass{article}&#10;\usepackage{amsmath}&#10;\pagestyle{empty}&#10;\begin{document}&#10;&#10;$U(R)=V(R)+i W(R)+V_C(R)+V_{SO}$&#10;&#10;&#10;\end{document}"/>
  <p:tag name="IGUANATEXSIZE" val="20"/>
  <p:tag name="IGUANATEXCURSOR" val="8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3552</TotalTime>
  <Words>2128</Words>
  <Application>Microsoft Office PowerPoint</Application>
  <PresentationFormat>화면 슬라이드 쇼(4:3)</PresentationFormat>
  <Paragraphs>380</Paragraphs>
  <Slides>49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7" baseType="lpstr">
      <vt:lpstr>HY얕은샘물M</vt:lpstr>
      <vt:lpstr>굴림</vt:lpstr>
      <vt:lpstr>맑은 고딕</vt:lpstr>
      <vt:lpstr>Calibri</vt:lpstr>
      <vt:lpstr>Tw Cen MT</vt:lpstr>
      <vt:lpstr>Wingdings</vt:lpstr>
      <vt:lpstr>Wingdings 2</vt:lpstr>
      <vt:lpstr>가을</vt:lpstr>
      <vt:lpstr>Introduction to  Direct nuclear reaction</vt:lpstr>
      <vt:lpstr>Disclaimer</vt:lpstr>
      <vt:lpstr>Partition, Channel</vt:lpstr>
      <vt:lpstr>Conservation laws in nuclear reaction</vt:lpstr>
      <vt:lpstr>Direct reaction and  Compound Nucleus reaction</vt:lpstr>
      <vt:lpstr>wave function</vt:lpstr>
      <vt:lpstr>Wave function</vt:lpstr>
      <vt:lpstr>Wave function</vt:lpstr>
      <vt:lpstr>Current</vt:lpstr>
      <vt:lpstr>Asymptotic Form of scattering wave </vt:lpstr>
      <vt:lpstr>Cross section</vt:lpstr>
      <vt:lpstr>Kinematics</vt:lpstr>
      <vt:lpstr>Kinematics</vt:lpstr>
      <vt:lpstr>Partial Wave expansion of plane wave</vt:lpstr>
      <vt:lpstr>S-matrix</vt:lpstr>
      <vt:lpstr>Phase shift, S-matrix, Scattering amplitude and Cross section</vt:lpstr>
      <vt:lpstr>Coulomb functions</vt:lpstr>
      <vt:lpstr>Reaction(absorption) Cross section</vt:lpstr>
      <vt:lpstr>Formal theory of scattering</vt:lpstr>
      <vt:lpstr>LS equation for t-matrix</vt:lpstr>
      <vt:lpstr>Born Series</vt:lpstr>
      <vt:lpstr>Two potential formula </vt:lpstr>
      <vt:lpstr>Two potential formula </vt:lpstr>
      <vt:lpstr>Two potential formula </vt:lpstr>
      <vt:lpstr>Cross section</vt:lpstr>
      <vt:lpstr>Cross section</vt:lpstr>
      <vt:lpstr>Coupled Reaction Channel equation</vt:lpstr>
      <vt:lpstr>Coupled Reaction Channel equation</vt:lpstr>
      <vt:lpstr>Optical Potential</vt:lpstr>
      <vt:lpstr>Elastic scattering (Optical Model)</vt:lpstr>
      <vt:lpstr>Elastic scattering (Optical Model)</vt:lpstr>
      <vt:lpstr>Elastic scattering (Optical Model)</vt:lpstr>
      <vt:lpstr>Elastic scattering (Optical Model)</vt:lpstr>
      <vt:lpstr>Inelastic scattering (Rotational Model)</vt:lpstr>
      <vt:lpstr>Inelastic scattering (Rotational Model)</vt:lpstr>
      <vt:lpstr>Inelastic scattering (Rotational Model)</vt:lpstr>
      <vt:lpstr>Inelastic scattering  (Single Particle Excitation Model)</vt:lpstr>
      <vt:lpstr>Inelastic scattering  (Single Particle Excitation Model)</vt:lpstr>
      <vt:lpstr>Transfer reaction</vt:lpstr>
      <vt:lpstr>Transfer reaction</vt:lpstr>
      <vt:lpstr>Transfer reaction</vt:lpstr>
      <vt:lpstr>Transfer reaction (Zero range)</vt:lpstr>
      <vt:lpstr>Transfer reaction</vt:lpstr>
      <vt:lpstr>Overlap function,  Spectroscopic factor, ANC</vt:lpstr>
      <vt:lpstr>Overlap function,  Spectroscopic factor, ANC</vt:lpstr>
      <vt:lpstr>Transfer reaction  as a spectroscopic tool</vt:lpstr>
      <vt:lpstr>Halo nuclei</vt:lpstr>
      <vt:lpstr>Break up Channel effects</vt:lpstr>
      <vt:lpstr>Development of GUI for reaction calculation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Scattering Theory</dc:title>
  <dc:creator>Microsoft Corporation</dc:creator>
  <cp:lastModifiedBy>user</cp:lastModifiedBy>
  <cp:revision>154</cp:revision>
  <dcterms:created xsi:type="dcterms:W3CDTF">2006-10-05T04:04:58Z</dcterms:created>
  <dcterms:modified xsi:type="dcterms:W3CDTF">2020-08-18T09:15:51Z</dcterms:modified>
</cp:coreProperties>
</file>