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9" r:id="rId3"/>
    <p:sldId id="355" r:id="rId4"/>
    <p:sldId id="356" r:id="rId5"/>
    <p:sldId id="357" r:id="rId6"/>
    <p:sldId id="358" r:id="rId7"/>
    <p:sldId id="342" r:id="rId8"/>
    <p:sldId id="343" r:id="rId9"/>
    <p:sldId id="313" r:id="rId10"/>
    <p:sldId id="361" r:id="rId11"/>
    <p:sldId id="362" r:id="rId12"/>
    <p:sldId id="382" r:id="rId13"/>
    <p:sldId id="383" r:id="rId14"/>
    <p:sldId id="373" r:id="rId15"/>
    <p:sldId id="384" r:id="rId16"/>
    <p:sldId id="385" r:id="rId17"/>
    <p:sldId id="344" r:id="rId18"/>
    <p:sldId id="363" r:id="rId19"/>
    <p:sldId id="366" r:id="rId20"/>
    <p:sldId id="364" r:id="rId21"/>
    <p:sldId id="365" r:id="rId22"/>
    <p:sldId id="368" r:id="rId23"/>
    <p:sldId id="335" r:id="rId24"/>
    <p:sldId id="338" r:id="rId25"/>
    <p:sldId id="340" r:id="rId26"/>
    <p:sldId id="369" r:id="rId27"/>
    <p:sldId id="370" r:id="rId28"/>
    <p:sldId id="346" r:id="rId29"/>
    <p:sldId id="372" r:id="rId30"/>
    <p:sldId id="348" r:id="rId31"/>
    <p:sldId id="375" r:id="rId32"/>
    <p:sldId id="376" r:id="rId33"/>
    <p:sldId id="377" r:id="rId34"/>
    <p:sldId id="349" r:id="rId35"/>
    <p:sldId id="378" r:id="rId36"/>
    <p:sldId id="379" r:id="rId37"/>
    <p:sldId id="380" r:id="rId38"/>
    <p:sldId id="381" r:id="rId39"/>
    <p:sldId id="284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9" autoAdjust="0"/>
    <p:restoredTop sz="94660"/>
  </p:normalViewPr>
  <p:slideViewPr>
    <p:cSldViewPr>
      <p:cViewPr varScale="1">
        <p:scale>
          <a:sx n="98" d="100"/>
          <a:sy n="98" d="100"/>
        </p:scale>
        <p:origin x="74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8305800" cy="1927225"/>
          </a:xfrm>
        </p:spPr>
        <p:txBody>
          <a:bodyPr>
            <a:noAutofit/>
          </a:bodyPr>
          <a:lstStyle/>
          <a:p>
            <a:r>
              <a:rPr lang="en-US" sz="4400" dirty="0"/>
              <a:t>Quantum Many-Body Calculations using Body-Centered Cubic Lattices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Young-Ho Song</a:t>
            </a:r>
          </a:p>
          <a:p>
            <a:r>
              <a:rPr lang="en-US" dirty="0" smtClean="0"/>
              <a:t>(RISP, Institute for Basic Science)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64825" y="6324600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</a:t>
            </a:r>
            <a:r>
              <a:rPr lang="en-US" altLang="ko-KR" b="1" baseline="30000" dirty="0" smtClean="0"/>
              <a:t>st</a:t>
            </a:r>
            <a:r>
              <a:rPr lang="en-US" altLang="ko-KR" b="1" dirty="0" smtClean="0"/>
              <a:t> OMEG,   </a:t>
            </a:r>
            <a:r>
              <a:rPr lang="en-US" b="1" dirty="0" smtClean="0">
                <a:solidFill>
                  <a:srgbClr val="00B0F0"/>
                </a:solidFill>
              </a:rPr>
              <a:t>2021.10.02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25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Chiral Effective Field Theory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76" y="1524000"/>
            <a:ext cx="7468247" cy="479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78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Chiral Effective Field Theory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8383806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096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81000"/>
            <a:ext cx="8113233" cy="632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34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43000"/>
            <a:ext cx="8198268" cy="535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086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Low energy constants in lattice EFT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All LECs(parameters in the Hamiltonian) are fixed in A&lt;=3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(They have to be fixed for given lattice regularization)</a:t>
            </a:r>
          </a:p>
          <a:p>
            <a:r>
              <a:rPr lang="en-US" altLang="ko-KR" dirty="0" smtClean="0"/>
              <a:t>N-P scattering phase shifts, Deuteron binding energy</a:t>
            </a:r>
          </a:p>
          <a:p>
            <a:r>
              <a:rPr lang="en-US" altLang="ko-KR" dirty="0" smtClean="0"/>
              <a:t>Triton binding energy, Triton beta decay.</a:t>
            </a:r>
            <a:endParaRPr lang="en-US" altLang="ko-KR" dirty="0"/>
          </a:p>
          <a:p>
            <a:r>
              <a:rPr lang="en-US" altLang="ko-KR" dirty="0" smtClean="0"/>
              <a:t>Scattering phase shifts on the Lattice: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995766"/>
            <a:ext cx="7924800" cy="259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629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1000"/>
            <a:ext cx="8076396" cy="57904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26322" y="6324600"/>
            <a:ext cx="5891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Determine LECs by fitting phase shifts of N-N scattering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0331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47" y="1981200"/>
            <a:ext cx="862570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880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Applications of NLEFT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Has been successfully applied to </a:t>
            </a:r>
          </a:p>
          <a:p>
            <a:pPr lvl="1"/>
            <a:r>
              <a:rPr lang="en-US" altLang="ko-KR" dirty="0" smtClean="0"/>
              <a:t>Nuclear matter, Cold atom, dilute fermion system</a:t>
            </a:r>
          </a:p>
          <a:p>
            <a:pPr lvl="1"/>
            <a:r>
              <a:rPr lang="en-US" altLang="ko-KR" dirty="0" smtClean="0"/>
              <a:t>Finite nuclei (A&lt;=50) </a:t>
            </a:r>
          </a:p>
          <a:p>
            <a:pPr lvl="1"/>
            <a:r>
              <a:rPr lang="en-US" altLang="ko-KR" dirty="0" smtClean="0"/>
              <a:t>First ab-initio calculation of Hoyle state</a:t>
            </a:r>
          </a:p>
          <a:p>
            <a:pPr lvl="1"/>
            <a:r>
              <a:rPr lang="en-US" altLang="ko-KR" dirty="0" smtClean="0"/>
              <a:t>Cluster structure of </a:t>
            </a:r>
            <a:r>
              <a:rPr lang="en-US" altLang="ko-KR" baseline="30000" dirty="0"/>
              <a:t>12</a:t>
            </a:r>
            <a:r>
              <a:rPr lang="en-US" altLang="ko-KR" dirty="0"/>
              <a:t>C </a:t>
            </a:r>
            <a:r>
              <a:rPr lang="en-US" altLang="ko-KR" dirty="0" smtClean="0"/>
              <a:t>and </a:t>
            </a:r>
            <a:r>
              <a:rPr lang="en-US" altLang="ko-KR" baseline="30000" dirty="0" smtClean="0"/>
              <a:t>16</a:t>
            </a:r>
            <a:r>
              <a:rPr lang="en-US" altLang="ko-KR" dirty="0" smtClean="0"/>
              <a:t>O</a:t>
            </a:r>
          </a:p>
          <a:p>
            <a:pPr lvl="1"/>
            <a:r>
              <a:rPr lang="en-US" altLang="ko-KR" dirty="0" smtClean="0"/>
              <a:t>NN scattering, N-D scattering</a:t>
            </a:r>
          </a:p>
          <a:p>
            <a:pPr lvl="1"/>
            <a:r>
              <a:rPr lang="en-US" altLang="ko-KR" dirty="0" smtClean="0"/>
              <a:t>Alpha-alpha scattering</a:t>
            </a:r>
          </a:p>
          <a:p>
            <a:pPr lvl="1"/>
            <a:r>
              <a:rPr lang="en-US" altLang="ko-KR" dirty="0" smtClean="0"/>
              <a:t>radiative capture, fusion </a:t>
            </a:r>
          </a:p>
          <a:p>
            <a:pPr lvl="1"/>
            <a:r>
              <a:rPr lang="en-US" altLang="ko-KR" dirty="0" smtClean="0"/>
              <a:t>Etc. 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379" y="2872469"/>
            <a:ext cx="1773316" cy="205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799" y="4926521"/>
            <a:ext cx="3038475" cy="464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00800" y="2477441"/>
            <a:ext cx="20762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The first ab-initio calculation of </a:t>
            </a:r>
          </a:p>
          <a:p>
            <a:r>
              <a:rPr lang="en-US" altLang="ko-KR" sz="1100" dirty="0" smtClean="0"/>
              <a:t>Hoyle state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76996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5982535" cy="11622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905000"/>
            <a:ext cx="3072096" cy="3962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522" y="2057400"/>
            <a:ext cx="2194254" cy="2286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600" y="1656701"/>
            <a:ext cx="2632860" cy="497318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6206136"/>
            <a:ext cx="1493649" cy="381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62020" y="4596722"/>
            <a:ext cx="196720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Pinhole algorithm</a:t>
            </a:r>
          </a:p>
        </p:txBody>
      </p:sp>
    </p:spTree>
    <p:extLst>
      <p:ext uri="{BB962C8B-B14F-4D97-AF65-F5344CB8AC3E}">
        <p14:creationId xmlns:p14="http://schemas.microsoft.com/office/powerpoint/2010/main" val="2090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533400"/>
            <a:ext cx="6849431" cy="14384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1532" y="2133600"/>
            <a:ext cx="8028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Changing the range and locality of nuclear force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 smtClean="0">
                <a:sym typeface="Wingdings" panose="05000000000000000000" pitchFamily="2" charset="2"/>
              </a:rPr>
              <a:t>Quantum phase transition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between a nuclear liquid and a Bose-Einstein condensate of alpha clusters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248348"/>
            <a:ext cx="4267200" cy="33721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76800" y="3505200"/>
            <a:ext cx="41344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two N-N interaction </a:t>
            </a:r>
          </a:p>
          <a:p>
            <a:r>
              <a:rPr lang="en-US" altLang="ko-KR" dirty="0" smtClean="0"/>
              <a:t>which reproduce phase shifts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 smtClean="0">
                <a:sym typeface="Wingdings" panose="05000000000000000000" pitchFamily="2" charset="2"/>
              </a:rPr>
              <a:t>Can give very different alpha-alpha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interaction depending the range and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(non)locality of force.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6806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Introduction</a:t>
            </a:r>
          </a:p>
          <a:p>
            <a:pPr lvl="1"/>
            <a:r>
              <a:rPr lang="en-US" sz="2800" dirty="0" smtClean="0"/>
              <a:t>Nuclear Lattice Effective Field Theory  </a:t>
            </a:r>
          </a:p>
          <a:p>
            <a:pPr lvl="1"/>
            <a:r>
              <a:rPr lang="en-US" altLang="ko-KR" sz="2800" dirty="0" smtClean="0"/>
              <a:t>BCC lattice</a:t>
            </a:r>
            <a:endParaRPr lang="en-US" altLang="ko-KR" sz="2800" dirty="0"/>
          </a:p>
          <a:p>
            <a:pPr lvl="1"/>
            <a:r>
              <a:rPr lang="en-US" altLang="ko-KR" sz="2800" dirty="0" smtClean="0"/>
              <a:t>Unitary Fermion Gas 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Formalism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More details of NLEFT method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Details of UFG in BCC lattice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Results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Discussion</a:t>
            </a:r>
          </a:p>
          <a:p>
            <a:pPr lvl="1"/>
            <a:endParaRPr lang="en-US" sz="2800" dirty="0" smtClean="0"/>
          </a:p>
          <a:p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051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533400"/>
            <a:ext cx="5158363" cy="1828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514600"/>
            <a:ext cx="3508661" cy="58057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4495800"/>
            <a:ext cx="3405663" cy="21148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200" y="1600200"/>
            <a:ext cx="2450649" cy="20068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2408" y="3962400"/>
            <a:ext cx="2667000" cy="24409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931" y="3095170"/>
            <a:ext cx="2895600" cy="4550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5107" y="3645434"/>
            <a:ext cx="1733792" cy="39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46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9557" y="6292572"/>
            <a:ext cx="25442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Pinhole trace algorithm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57400"/>
            <a:ext cx="3124200" cy="39014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319" y="2209800"/>
            <a:ext cx="4146166" cy="2581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24400" y="4876800"/>
            <a:ext cx="423064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determine the location of the critical point </a:t>
            </a:r>
            <a:endParaRPr lang="en-US" altLang="ko-KR" sz="1400" dirty="0" smtClean="0"/>
          </a:p>
          <a:p>
            <a:r>
              <a:rPr lang="en-US" altLang="ko-KR" sz="1400" dirty="0" smtClean="0"/>
              <a:t>and </a:t>
            </a:r>
            <a:r>
              <a:rPr lang="en-US" altLang="ko-KR" sz="1400" dirty="0"/>
              <a:t>the liquid-vapor coexistence </a:t>
            </a:r>
            <a:r>
              <a:rPr lang="en-US" altLang="ko-KR" sz="1400" dirty="0" smtClean="0"/>
              <a:t>line</a:t>
            </a:r>
          </a:p>
          <a:p>
            <a:r>
              <a:rPr lang="en-US" altLang="ko-KR" sz="1400" dirty="0" smtClean="0"/>
              <a:t> </a:t>
            </a:r>
            <a:r>
              <a:rPr lang="en-US" altLang="ko-KR" sz="1400" dirty="0"/>
              <a:t>for symmetric nuclear matter </a:t>
            </a:r>
            <a:endParaRPr lang="en-US" altLang="ko-KR" sz="1400" dirty="0" smtClean="0"/>
          </a:p>
          <a:p>
            <a:r>
              <a:rPr lang="en-US" altLang="ko-KR" sz="1400" dirty="0" smtClean="0"/>
              <a:t>with </a:t>
            </a:r>
            <a:r>
              <a:rPr lang="en-US" altLang="ko-KR" sz="1400" dirty="0"/>
              <a:t>equal numbers of protons and neutrons. 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the </a:t>
            </a:r>
            <a:r>
              <a:rPr lang="en-US" altLang="ko-KR" sz="1400" dirty="0"/>
              <a:t>first </a:t>
            </a:r>
            <a:r>
              <a:rPr lang="en-US" altLang="ko-KR" sz="1400" i="1" dirty="0"/>
              <a:t>ab initio</a:t>
            </a:r>
            <a:r>
              <a:rPr lang="en-US" altLang="ko-KR" sz="1400" dirty="0"/>
              <a:t> study of the density </a:t>
            </a:r>
            <a:endParaRPr lang="en-US" altLang="ko-KR" sz="1400" dirty="0" smtClean="0"/>
          </a:p>
          <a:p>
            <a:r>
              <a:rPr lang="en-US" altLang="ko-KR" sz="1400" dirty="0" smtClean="0"/>
              <a:t>and </a:t>
            </a:r>
            <a:r>
              <a:rPr lang="en-US" altLang="ko-KR" sz="1400" dirty="0"/>
              <a:t>temperature dependence of nuclear clustering.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23" y="479732"/>
            <a:ext cx="6286677" cy="138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506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BCC </a:t>
            </a:r>
            <a:r>
              <a:rPr lang="en-US" altLang="ko-KR" dirty="0" smtClean="0"/>
              <a:t>lattice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Because of convenience, all NLEFT calculation has been done on cubic lattice </a:t>
            </a:r>
          </a:p>
          <a:p>
            <a:r>
              <a:rPr lang="en-US" altLang="ko-KR" dirty="0"/>
              <a:t>Physical result should not depends on the specific lattice</a:t>
            </a:r>
          </a:p>
          <a:p>
            <a:pPr marL="0" indent="0">
              <a:buNone/>
            </a:pPr>
            <a:r>
              <a:rPr lang="en-US" altLang="ko-KR" dirty="0"/>
              <a:t>  structure. (lattice size, spacing, type)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3576935"/>
            <a:ext cx="400629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BCC lattice is constructed as </a:t>
            </a:r>
          </a:p>
          <a:p>
            <a:r>
              <a:rPr lang="en-US" altLang="ko-KR" dirty="0" smtClean="0"/>
              <a:t>Two cubic lattice</a:t>
            </a:r>
          </a:p>
          <a:p>
            <a:r>
              <a:rPr lang="en-US" altLang="ko-KR" dirty="0" smtClean="0"/>
              <a:t>(shifted by (1/2,1/2,1/2) in lattice unit)</a:t>
            </a:r>
          </a:p>
          <a:p>
            <a:endParaRPr lang="en-US" altLang="ko-KR" dirty="0"/>
          </a:p>
          <a:p>
            <a:r>
              <a:rPr lang="en-US" altLang="ko-KR" dirty="0" smtClean="0"/>
              <a:t>Lattice spacing a=1/100 MeV^-1</a:t>
            </a:r>
          </a:p>
          <a:p>
            <a:r>
              <a:rPr lang="en-US" altLang="ko-KR" dirty="0" smtClean="0"/>
              <a:t>Lattice Time step at = 1/1000 MeV^-1</a:t>
            </a:r>
          </a:p>
          <a:p>
            <a:r>
              <a:rPr lang="en-US" altLang="ko-KR" dirty="0" smtClean="0"/>
              <a:t>(For outer region at’=1/200 MeV^-1)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464668"/>
            <a:ext cx="3265356" cy="308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2474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Unitary </a:t>
            </a:r>
            <a:r>
              <a:rPr lang="en-US" altLang="ko-KR" dirty="0" smtClean="0"/>
              <a:t>Fermi </a:t>
            </a:r>
            <a:r>
              <a:rPr lang="en-US" altLang="ko-KR" dirty="0" smtClean="0"/>
              <a:t>Gas in BCC lattice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Studying the bulk properties of many nucleon system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 relation between realistic nuclear interaction and symmetric/asymmetric nuclear matter EOS.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 requires very accurate nuclear force which reproduce both few-body system(NN scattering, binding energies)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  And infinite nuclear matter (nuclear matter saturation )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792" y="4114800"/>
            <a:ext cx="319156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8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Unitary Fermion Gas in BCC lattice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Physically Interesting multi-fermion system which is easier to approach </a:t>
                </a:r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 Unitary limit fermion system: a strongly coupled conformal system. </a:t>
                </a:r>
              </a:p>
              <a:p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p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cot</m:t>
                        </m:r>
                      </m:fName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𝛿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r>
                  <a:rPr lang="en-US" altLang="ko-KR" dirty="0" smtClean="0">
                    <a:sym typeface="Wingdings" panose="05000000000000000000" pitchFamily="2" charset="2"/>
                  </a:rPr>
                  <a:t> : Unitary limit </a:t>
                </a:r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largest possible scattering amplitude </a:t>
                </a:r>
              </a:p>
              <a:p>
                <a:pPr lvl="1"/>
                <a:r>
                  <a:rPr lang="en-US" altLang="ko-KR" dirty="0" smtClean="0">
                    <a:sym typeface="Wingdings" panose="05000000000000000000" pitchFamily="2" charset="2"/>
                  </a:rPr>
                  <a:t>Infinite </a:t>
                </a:r>
                <a:r>
                  <a:rPr lang="en-US" altLang="ko-KR" dirty="0">
                    <a:sym typeface="Wingdings" panose="05000000000000000000" pitchFamily="2" charset="2"/>
                  </a:rPr>
                  <a:t>scattering length. </a:t>
                </a:r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ko-KR" dirty="0" smtClean="0">
                    <a:sym typeface="Wingdings" panose="05000000000000000000" pitchFamily="2" charset="2"/>
                  </a:rPr>
                  <a:t>Zero </a:t>
                </a:r>
                <a:r>
                  <a:rPr lang="en-US" altLang="ko-KR" dirty="0">
                    <a:sym typeface="Wingdings" panose="05000000000000000000" pitchFamily="2" charset="2"/>
                  </a:rPr>
                  <a:t>effective range. </a:t>
                </a:r>
              </a:p>
              <a:p>
                <a:pPr marL="0" indent="0">
                  <a:buNone/>
                </a:pPr>
                <a:r>
                  <a:rPr lang="en-US" altLang="ko-KR" sz="2000" dirty="0">
                    <a:sym typeface="Wingdings" panose="05000000000000000000" pitchFamily="2" charset="2"/>
                  </a:rPr>
                  <a:t>    ( Realistic nuclear force </a:t>
                </a:r>
                <a:r>
                  <a:rPr lang="en-US" altLang="ko-KR" sz="2000" dirty="0" smtClean="0">
                    <a:sym typeface="Wingdings" panose="05000000000000000000" pitchFamily="2" charset="2"/>
                  </a:rPr>
                  <a:t>is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close to unitary limit</a:t>
                </a:r>
                <a:r>
                  <a:rPr lang="en-US" altLang="ko-KR" sz="2000" dirty="0" smtClean="0">
                    <a:sym typeface="Wingdings" panose="05000000000000000000" pitchFamily="2" charset="2"/>
                  </a:rPr>
                  <a:t>.) </a:t>
                </a:r>
              </a:p>
              <a:p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625" r="-19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276600"/>
            <a:ext cx="6706536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178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Unitary Fermion Gas in BCC lattice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77" y="3499925"/>
            <a:ext cx="4683215" cy="16670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524000"/>
            <a:ext cx="2133600" cy="177619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1488767"/>
            <a:ext cx="1828800" cy="15712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83513" y="1488767"/>
            <a:ext cx="28648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Universality</a:t>
            </a:r>
            <a:r>
              <a:rPr lang="en-US" altLang="ko-KR" dirty="0" smtClean="0"/>
              <a:t> of unitary limit</a:t>
            </a:r>
          </a:p>
          <a:p>
            <a:r>
              <a:rPr lang="en-US" altLang="ko-KR" dirty="0" smtClean="0"/>
              <a:t>Of many fermion system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err="1" smtClean="0">
                <a:sym typeface="Wingdings" panose="05000000000000000000" pitchFamily="2" charset="2"/>
              </a:rPr>
              <a:t>Bertsch</a:t>
            </a:r>
            <a:r>
              <a:rPr lang="en-US" altLang="ko-KR" dirty="0" smtClean="0">
                <a:sym typeface="Wingdings" panose="05000000000000000000" pitchFamily="2" charset="2"/>
              </a:rPr>
              <a:t> Parameter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38800" y="3499925"/>
            <a:ext cx="3276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Experiment in</a:t>
            </a:r>
          </a:p>
          <a:p>
            <a:r>
              <a:rPr lang="en-US" altLang="ko-KR" dirty="0" err="1" smtClean="0"/>
              <a:t>Ultracold</a:t>
            </a:r>
            <a:r>
              <a:rPr lang="en-US" altLang="ko-KR" dirty="0" smtClean="0"/>
              <a:t> trapped atoms</a:t>
            </a:r>
          </a:p>
          <a:p>
            <a:r>
              <a:rPr lang="en-US" altLang="ko-KR" dirty="0" smtClean="0"/>
              <a:t>(</a:t>
            </a:r>
            <a:r>
              <a:rPr lang="en-US" altLang="ko-KR" dirty="0"/>
              <a:t>M. J. H. </a:t>
            </a:r>
            <a:r>
              <a:rPr lang="en-US" altLang="ko-KR" dirty="0" smtClean="0"/>
              <a:t>Ku et al, </a:t>
            </a:r>
            <a:r>
              <a:rPr lang="en-US" altLang="ko-KR" dirty="0"/>
              <a:t>Science 335, 563-567 (2012</a:t>
            </a:r>
            <a:r>
              <a:rPr lang="en-US" altLang="ko-KR" dirty="0" smtClean="0"/>
              <a:t>).)</a:t>
            </a:r>
          </a:p>
          <a:p>
            <a:r>
              <a:rPr lang="en-US" altLang="ko-KR" dirty="0" err="1" smtClean="0"/>
              <a:t>Bertch</a:t>
            </a:r>
            <a:r>
              <a:rPr lang="en-US" altLang="ko-KR" dirty="0" smtClean="0"/>
              <a:t> parameter ~ 0.376(4)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07751" y="5455142"/>
            <a:ext cx="57204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Many theoretical calculation exists including NLEFT.</a:t>
            </a:r>
          </a:p>
          <a:p>
            <a:r>
              <a:rPr lang="en-US" altLang="ko-KR" dirty="0" smtClean="0"/>
              <a:t>Previous NLEFT calculation was done in cubic lattice. </a:t>
            </a:r>
          </a:p>
          <a:p>
            <a:r>
              <a:rPr lang="en-US" altLang="ko-KR" dirty="0" smtClean="0"/>
              <a:t>Here we applied NLEFT in BCC lattice 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7700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4584785" cy="16764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181600" y="1219200"/>
            <a:ext cx="335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(M. J. H. Ku et al, Science 335, 563-567 (2012).)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362200"/>
            <a:ext cx="6177982" cy="38627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" y="6224999"/>
            <a:ext cx="6707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Chemical potential</a:t>
            </a:r>
            <a:r>
              <a:rPr lang="en-US" altLang="ko-KR" dirty="0" smtClean="0"/>
              <a:t>, energy, </a:t>
            </a:r>
            <a:r>
              <a:rPr lang="en-US" altLang="ko-KR" dirty="0" smtClean="0">
                <a:solidFill>
                  <a:srgbClr val="00B050"/>
                </a:solidFill>
              </a:rPr>
              <a:t>free energy </a:t>
            </a:r>
            <a:r>
              <a:rPr lang="en-US" altLang="ko-KR" dirty="0" smtClean="0"/>
              <a:t>and Entropy per particle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054693" y="4724400"/>
            <a:ext cx="3089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Bertch</a:t>
            </a:r>
            <a:r>
              <a:rPr lang="en-US" altLang="ko-KR" dirty="0"/>
              <a:t> parameter ~ 0.376(4)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46364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1" y="533400"/>
            <a:ext cx="3429000" cy="20150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957" y="1848271"/>
            <a:ext cx="2362200" cy="140033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33" y="3463046"/>
            <a:ext cx="5756324" cy="23281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" y="6096000"/>
            <a:ext cx="8258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Simple scaling behavior of nuclear reactions </a:t>
            </a:r>
          </a:p>
          <a:p>
            <a:r>
              <a:rPr lang="en-US" altLang="ko-KR" sz="1600" dirty="0" smtClean="0"/>
              <a:t>involving emission of several loosely bound neutrons  (approximate conformal symmetry)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288104" y="5230025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Fig. from </a:t>
            </a:r>
          </a:p>
          <a:p>
            <a:r>
              <a:rPr lang="en-US" altLang="ko-KR" sz="1200" dirty="0" err="1" smtClean="0"/>
              <a:t>arXiv</a:t>
            </a:r>
            <a:r>
              <a:rPr lang="en-US" altLang="ko-KR" sz="1200" dirty="0" smtClean="0"/>
              <a:t>: 2109.06924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1" y="2667282"/>
            <a:ext cx="3200400" cy="71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1014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Unitary limit Hamiltonian in BCC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40213"/>
            <a:ext cx="1905000" cy="180184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419600" y="1425470"/>
            <a:ext cx="400629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BCC lattice is constructed as </a:t>
            </a:r>
          </a:p>
          <a:p>
            <a:r>
              <a:rPr lang="en-US" altLang="ko-KR" dirty="0" smtClean="0"/>
              <a:t>Two cubic lattice</a:t>
            </a:r>
          </a:p>
          <a:p>
            <a:r>
              <a:rPr lang="en-US" altLang="ko-KR" dirty="0" smtClean="0"/>
              <a:t>(shifted by (1/2,1/2,1/2) in lattice unit)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 L^3 lattice points </a:t>
            </a:r>
          </a:p>
          <a:p>
            <a:endParaRPr lang="en-US" altLang="ko-KR" dirty="0"/>
          </a:p>
          <a:p>
            <a:r>
              <a:rPr lang="en-US" altLang="ko-KR" dirty="0" smtClean="0"/>
              <a:t>Lattice spacing a=1/100 MeV^-1</a:t>
            </a:r>
          </a:p>
          <a:p>
            <a:r>
              <a:rPr lang="en-US" altLang="ko-KR" dirty="0" smtClean="0"/>
              <a:t>Lattice Time step at = 1/1000 MeV^-1</a:t>
            </a:r>
          </a:p>
          <a:p>
            <a:r>
              <a:rPr lang="en-US" altLang="ko-KR" dirty="0" smtClean="0"/>
              <a:t>(For outer region at’=1/200 MeV^-1)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456795"/>
            <a:ext cx="2257740" cy="87642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4267201"/>
            <a:ext cx="4419600" cy="115741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111" y="5779035"/>
            <a:ext cx="1848255" cy="61244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8200" y="5825877"/>
            <a:ext cx="3229821" cy="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6287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Unitary limit Hamiltonian in BCC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19136"/>
            <a:ext cx="4419600" cy="115741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94" y="2819400"/>
            <a:ext cx="2514600" cy="72693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239" y="3689182"/>
            <a:ext cx="4980561" cy="14376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5562600"/>
            <a:ext cx="5474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Our choice is valid up to O(p^6) : f(p) = p^2 +O(p^6)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2720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457200"/>
            <a:ext cx="8241145" cy="60604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65005" y="6409145"/>
            <a:ext cx="661399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At each scale, there are effective </a:t>
            </a:r>
            <a:r>
              <a:rPr lang="en-US" altLang="ko-KR" dirty="0" err="1" smtClean="0"/>
              <a:t>d.o.f</a:t>
            </a:r>
            <a:r>
              <a:rPr lang="en-US" altLang="ko-KR" dirty="0" smtClean="0"/>
              <a:t>. and effective interaction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Unitary limit Hamiltonian in BCC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24000"/>
            <a:ext cx="2524477" cy="68589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600200"/>
            <a:ext cx="2924583" cy="150516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420208"/>
            <a:ext cx="3439090" cy="251660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886200" y="3623359"/>
            <a:ext cx="403187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1S0 NN scattering phase shift is fitted</a:t>
            </a:r>
          </a:p>
          <a:p>
            <a:r>
              <a:rPr lang="en-US" altLang="ko-KR" dirty="0" smtClean="0"/>
              <a:t>For unitary limit .</a:t>
            </a:r>
          </a:p>
          <a:p>
            <a:endParaRPr lang="en-US" altLang="ko-KR" dirty="0"/>
          </a:p>
          <a:p>
            <a:r>
              <a:rPr lang="en-US" altLang="ko-KR" dirty="0" smtClean="0"/>
              <a:t>C0= -0.7449172 [</a:t>
            </a:r>
            <a:r>
              <a:rPr lang="en-US" altLang="ko-KR" dirty="0" err="1" smtClean="0"/>
              <a:t>l.u</a:t>
            </a:r>
            <a:r>
              <a:rPr lang="en-US" altLang="ko-KR" dirty="0" smtClean="0"/>
              <a:t>.]</a:t>
            </a:r>
          </a:p>
          <a:p>
            <a:r>
              <a:rPr lang="en-US" altLang="ko-KR" dirty="0" err="1" smtClean="0"/>
              <a:t>sNL</a:t>
            </a:r>
            <a:r>
              <a:rPr lang="en-US" altLang="ko-KR" dirty="0" smtClean="0"/>
              <a:t> = - 0.0009533729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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a</a:t>
            </a:r>
            <a:r>
              <a:rPr lang="en-US" altLang="ko-KR" dirty="0" smtClean="0">
                <a:sym typeface="Wingdings" panose="05000000000000000000" pitchFamily="2" charset="2"/>
              </a:rPr>
              <a:t>0 = 125658 </a:t>
            </a:r>
            <a:r>
              <a:rPr lang="en-US" altLang="ko-KR" dirty="0" err="1" smtClean="0">
                <a:sym typeface="Wingdings" panose="05000000000000000000" pitchFamily="2" charset="2"/>
              </a:rPr>
              <a:t>fm</a:t>
            </a:r>
            <a:r>
              <a:rPr lang="en-US" altLang="ko-KR" dirty="0" smtClean="0">
                <a:sym typeface="Wingdings" panose="05000000000000000000" pitchFamily="2" charset="2"/>
              </a:rPr>
              <a:t>, r0 = 0.110 </a:t>
            </a:r>
            <a:r>
              <a:rPr lang="en-US" altLang="ko-KR" dirty="0" err="1" smtClean="0">
                <a:sym typeface="Wingdings" panose="05000000000000000000" pitchFamily="2" charset="2"/>
              </a:rPr>
              <a:t>fm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Spherical Wall Method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25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Auxiliary Field Monte Carlo 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056" y="1704975"/>
            <a:ext cx="4114800" cy="1402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603" y="2945824"/>
            <a:ext cx="4335094" cy="3533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107748"/>
            <a:ext cx="4083862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556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2000"/>
            <a:ext cx="7984519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966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09600"/>
            <a:ext cx="4563112" cy="7430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8289" y="1447800"/>
            <a:ext cx="680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Outer region uses 1.6 stronger interaction for faster convergence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96" y="3342706"/>
            <a:ext cx="4038600" cy="8643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4224890"/>
            <a:ext cx="2590800" cy="7916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460" y="1981792"/>
            <a:ext cx="7162800" cy="995970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194" y="3810000"/>
            <a:ext cx="3211072" cy="2617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59687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N=66 neutrons (33 spin up, 33 spin down)</a:t>
            </a:r>
          </a:p>
          <a:p>
            <a:r>
              <a:rPr lang="en-US" altLang="ko-KR" dirty="0" smtClean="0"/>
              <a:t>L = 4,…, 10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590800"/>
            <a:ext cx="1952898" cy="63826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710005"/>
            <a:ext cx="3801005" cy="101931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1655" y="3790392"/>
            <a:ext cx="3715417" cy="85854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3409777"/>
            <a:ext cx="685896" cy="55252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4876255"/>
            <a:ext cx="5115639" cy="108600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7000" y="5562600"/>
            <a:ext cx="1857634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771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09600"/>
            <a:ext cx="2638793" cy="8192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14310"/>
            <a:ext cx="3915321" cy="12098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21" y="1752600"/>
            <a:ext cx="2486372" cy="95263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584" y="4191000"/>
            <a:ext cx="4229690" cy="9145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6085" y="3593068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Infinite Euclidian time extrapolation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2032" y="5272079"/>
            <a:ext cx="7118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 performed Simultaneous fits using asymptotic form , if available,</a:t>
            </a:r>
          </a:p>
          <a:p>
            <a:r>
              <a:rPr lang="en-US" altLang="ko-KR" dirty="0" smtClean="0"/>
              <a:t>With different Lt’ results.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2049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09600"/>
            <a:ext cx="8496300" cy="29576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" y="3602960"/>
            <a:ext cx="84201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719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609600"/>
            <a:ext cx="8001000" cy="26709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3741904"/>
            <a:ext cx="2741877" cy="30374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019" y="3761359"/>
            <a:ext cx="3837981" cy="256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4681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09600"/>
            <a:ext cx="3991532" cy="87642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542915"/>
            <a:ext cx="2867425" cy="100979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458460"/>
            <a:ext cx="5852281" cy="39056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5486400"/>
            <a:ext cx="1828800" cy="4784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1800" y="5554587"/>
            <a:ext cx="1838497" cy="34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5955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We confirm the regularization independence of NLEFT calculation for Unitary Fermi Gas. </a:t>
            </a:r>
          </a:p>
          <a:p>
            <a:r>
              <a:rPr lang="en-US" altLang="ko-KR" dirty="0" err="1" smtClean="0"/>
              <a:t>Bertsch</a:t>
            </a:r>
            <a:r>
              <a:rPr lang="en-US" altLang="ko-KR" dirty="0" smtClean="0"/>
              <a:t> parameter of UFG estimated 0.369(2) </a:t>
            </a:r>
            <a:r>
              <a:rPr lang="en-US" altLang="ko-KR" dirty="0"/>
              <a:t>,</a:t>
            </a:r>
            <a:r>
              <a:rPr lang="en-US" altLang="ko-KR" dirty="0" smtClean="0"/>
              <a:t> 0.371(2)</a:t>
            </a:r>
          </a:p>
          <a:p>
            <a:r>
              <a:rPr lang="en-US" altLang="ko-KR" dirty="0" smtClean="0"/>
              <a:t>Consistent with Previous Cubic Lattice Calculation:</a:t>
            </a:r>
          </a:p>
          <a:p>
            <a:pPr marL="0" indent="0">
              <a:buNone/>
            </a:pPr>
            <a:r>
              <a:rPr lang="en-US" altLang="ko-KR" dirty="0"/>
              <a:t>   [He et al., Phys. Rev. A 101, 063615 (2020)].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0.369(2), 0.372(2).</a:t>
            </a:r>
          </a:p>
          <a:p>
            <a:r>
              <a:rPr lang="en-US" altLang="ko-KR" dirty="0" smtClean="0"/>
              <a:t>Good agreement with other theoretical calculations</a:t>
            </a:r>
            <a:endParaRPr lang="en-US" altLang="ko-KR" dirty="0"/>
          </a:p>
          <a:p>
            <a:r>
              <a:rPr lang="en-US" altLang="ko-KR" dirty="0" smtClean="0"/>
              <a:t>Good agreement with the </a:t>
            </a:r>
            <a:r>
              <a:rPr lang="en-US" altLang="ko-KR" dirty="0"/>
              <a:t>experimental measurement </a:t>
            </a:r>
            <a:r>
              <a:rPr lang="en-US" altLang="ko-KR" dirty="0" smtClean="0"/>
              <a:t>0.376(4).</a:t>
            </a:r>
          </a:p>
          <a:p>
            <a:r>
              <a:rPr lang="en-US" altLang="ko-KR" dirty="0" smtClean="0"/>
              <a:t>BCC lattice calculation shows faster convergence between </a:t>
            </a:r>
            <a:r>
              <a:rPr lang="en-US" altLang="ko-KR" dirty="0" err="1" smtClean="0"/>
              <a:t>beta^few</a:t>
            </a:r>
            <a:r>
              <a:rPr lang="en-US" altLang="ko-KR" dirty="0" smtClean="0"/>
              <a:t> and </a:t>
            </a:r>
            <a:r>
              <a:rPr lang="en-US" altLang="ko-KR" dirty="0" err="1" smtClean="0"/>
              <a:t>beta^therm</a:t>
            </a:r>
            <a:r>
              <a:rPr lang="en-US" altLang="ko-KR" dirty="0" smtClean="0"/>
              <a:t>. BCC lattice requires larger number of lattice points for the same lattice size. However, for the similar number of lattice points, computational cost is similar for BCC and cubic lattice. </a:t>
            </a:r>
          </a:p>
          <a:p>
            <a:r>
              <a:rPr lang="en-US" altLang="ko-KR" dirty="0" smtClean="0"/>
              <a:t>Plan for nuclear system with realistic interaction.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341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457200"/>
            <a:ext cx="8241145" cy="6060411"/>
          </a:xfrm>
          <a:prstGeom prst="rect">
            <a:avLst/>
          </a:prstGeom>
        </p:spPr>
      </p:pic>
      <p:sp>
        <p:nvSpPr>
          <p:cNvPr id="7" name="오른쪽 중괄호 6"/>
          <p:cNvSpPr/>
          <p:nvPr/>
        </p:nvSpPr>
        <p:spPr>
          <a:xfrm>
            <a:off x="8001000" y="2895600"/>
            <a:ext cx="457200" cy="3276600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338113" y="4268926"/>
            <a:ext cx="729687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Ab initio</a:t>
            </a:r>
          </a:p>
          <a:p>
            <a:r>
              <a:rPr lang="en-US" altLang="ko-KR" sz="1200" dirty="0" smtClean="0"/>
              <a:t>Nuclear</a:t>
            </a:r>
          </a:p>
          <a:p>
            <a:r>
              <a:rPr lang="en-US" altLang="ko-KR" sz="1200" dirty="0" smtClean="0"/>
              <a:t>Theory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6604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Ab-initio method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0" y="1600200"/>
            <a:ext cx="4114800" cy="5257800"/>
          </a:xfrm>
        </p:spPr>
        <p:txBody>
          <a:bodyPr>
            <a:normAutofit lnSpcReduction="10000"/>
          </a:bodyPr>
          <a:lstStyle/>
          <a:p>
            <a:r>
              <a:rPr lang="en-US" altLang="ko-KR" i="1" dirty="0" smtClean="0"/>
              <a:t>Ab-initio</a:t>
            </a:r>
            <a:r>
              <a:rPr lang="en-US" altLang="ko-KR" dirty="0" smtClean="0"/>
              <a:t> can mean many different things. </a:t>
            </a:r>
          </a:p>
          <a:p>
            <a:r>
              <a:rPr lang="en-US" altLang="ko-KR" i="1" dirty="0" smtClean="0"/>
              <a:t>ab-initio</a:t>
            </a:r>
            <a:r>
              <a:rPr lang="en-US" altLang="ko-KR" dirty="0" smtClean="0"/>
              <a:t> in my definition</a:t>
            </a:r>
          </a:p>
          <a:p>
            <a:pPr marL="274320" lvl="1" indent="0">
              <a:buNone/>
            </a:pPr>
            <a:r>
              <a:rPr lang="en-US" altLang="ko-KR" dirty="0" smtClean="0"/>
              <a:t>(1) nucleon degrees of freedom</a:t>
            </a:r>
          </a:p>
          <a:p>
            <a:pPr marL="274320" lvl="1" indent="0">
              <a:buNone/>
            </a:pPr>
            <a:r>
              <a:rPr lang="en-US" altLang="ko-KR" dirty="0" smtClean="0"/>
              <a:t>(2) nucleon-nucleon interaction</a:t>
            </a:r>
          </a:p>
          <a:p>
            <a:pPr marL="274320" lvl="1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Goal: predict nuclear phenomena (without parameter fitting) from fundamental nuclear interaction.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 rare isotopes, dripline,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r-process, 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extreme conditions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11746"/>
            <a:ext cx="4114800" cy="385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24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Non-perturbative many-body 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Nuclear many body problem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Requires Non-perturbative method.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Ab-initio nuclear many body methods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Greens function Monte Carlo(GFMC)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No-core shell model(NCSM)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Coupled Cluster (CC)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IM-SRG, VS-SRG </a:t>
            </a:r>
          </a:p>
          <a:p>
            <a:pPr lvl="2"/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Nuclear Lattice Effective Field Theory(NLEFT)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With recent progress in ab-initio methods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Binding energies for wide range of nuclei 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Some reaction calculation in light nuclei.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002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Nuclear Lattice Effective Field Theory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One of ab initio method for many fermion system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24075"/>
            <a:ext cx="300037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2409825"/>
            <a:ext cx="53244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594" y="3228975"/>
            <a:ext cx="4052336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801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Characters of NLEFT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NLEFT is not a molecular dynamics</a:t>
            </a:r>
          </a:p>
          <a:p>
            <a:pPr marL="0" indent="0">
              <a:buNone/>
            </a:pPr>
            <a:r>
              <a:rPr lang="en-US" altLang="ko-KR" sz="3200" dirty="0">
                <a:sym typeface="Wingdings" panose="05000000000000000000" pitchFamily="2" charset="2"/>
              </a:rPr>
              <a:t> </a:t>
            </a:r>
            <a:r>
              <a:rPr lang="en-US" altLang="ko-KR" sz="3200" dirty="0" smtClean="0">
                <a:sym typeface="Wingdings" panose="05000000000000000000" pitchFamily="2" charset="2"/>
              </a:rPr>
              <a:t>  fully quantum mechanical.</a:t>
            </a:r>
            <a:endParaRPr lang="en-US" altLang="ko-KR" sz="3200" dirty="0"/>
          </a:p>
          <a:p>
            <a:r>
              <a:rPr lang="en-US" altLang="ko-KR" sz="3200" dirty="0" smtClean="0"/>
              <a:t>NLEFT </a:t>
            </a:r>
            <a:r>
              <a:rPr lang="en-US" altLang="ko-KR" sz="3200" dirty="0">
                <a:solidFill>
                  <a:srgbClr val="FF0000"/>
                </a:solidFill>
              </a:rPr>
              <a:t>does not require truncated basis expansions</a:t>
            </a:r>
            <a:r>
              <a:rPr lang="en-US" altLang="ko-KR" sz="3200" dirty="0"/>
              <a:t>, many-body perturbation theory, or any </a:t>
            </a:r>
            <a:r>
              <a:rPr lang="en-US" altLang="ko-KR" sz="3200" dirty="0" smtClean="0"/>
              <a:t>constraints </a:t>
            </a:r>
            <a:r>
              <a:rPr lang="en-US" altLang="ko-KR" sz="3200" dirty="0"/>
              <a:t>on the nuclear wave function</a:t>
            </a:r>
            <a:r>
              <a:rPr lang="en-US" altLang="ko-KR" sz="3200" dirty="0" smtClean="0"/>
              <a:t>. Regularization/Truncation is in the lattice spacing.</a:t>
            </a:r>
            <a:endParaRPr lang="en-US" altLang="ko-KR" sz="3200" dirty="0"/>
          </a:p>
          <a:p>
            <a:r>
              <a:rPr lang="en-US" altLang="ko-KR" sz="3200" dirty="0">
                <a:solidFill>
                  <a:srgbClr val="FF0000"/>
                </a:solidFill>
              </a:rPr>
              <a:t>Alpha clustering emerges </a:t>
            </a:r>
            <a:r>
              <a:rPr lang="en-US" altLang="ko-KR" sz="3200" dirty="0" smtClean="0">
                <a:solidFill>
                  <a:srgbClr val="FF0000"/>
                </a:solidFill>
              </a:rPr>
              <a:t>naturally.</a:t>
            </a:r>
            <a:r>
              <a:rPr lang="en-US" altLang="ko-KR" sz="3200" dirty="0" smtClean="0"/>
              <a:t> </a:t>
            </a:r>
            <a:endParaRPr lang="en-US" altLang="ko-KR" sz="3200" dirty="0"/>
          </a:p>
          <a:p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01901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Path </a:t>
            </a:r>
            <a:r>
              <a:rPr lang="en-US" altLang="ko-KR" dirty="0" smtClean="0"/>
              <a:t>integral</a:t>
            </a:r>
            <a:endParaRPr lang="ko-KR" alt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14600"/>
            <a:ext cx="8229600" cy="367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70008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974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9967</TotalTime>
  <Words>1064</Words>
  <Application>Microsoft Office PowerPoint</Application>
  <PresentationFormat>화면 슬라이드 쇼(4:3)</PresentationFormat>
  <Paragraphs>172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4" baseType="lpstr">
      <vt:lpstr>돋움</vt:lpstr>
      <vt:lpstr>Arial</vt:lpstr>
      <vt:lpstr>Cambria Math</vt:lpstr>
      <vt:lpstr>Wingdings</vt:lpstr>
      <vt:lpstr>Clarity</vt:lpstr>
      <vt:lpstr>Quantum Many-Body Calculations using Body-Centered Cubic Lattices</vt:lpstr>
      <vt:lpstr>Outline</vt:lpstr>
      <vt:lpstr>PowerPoint 프레젠테이션</vt:lpstr>
      <vt:lpstr>PowerPoint 프레젠테이션</vt:lpstr>
      <vt:lpstr>Ab-initio method</vt:lpstr>
      <vt:lpstr>Non-perturbative many-body problem</vt:lpstr>
      <vt:lpstr>Nuclear Lattice Effective Field Theory</vt:lpstr>
      <vt:lpstr>Characters of NLEFT</vt:lpstr>
      <vt:lpstr>Path integral</vt:lpstr>
      <vt:lpstr>Chiral Effective Field Theory</vt:lpstr>
      <vt:lpstr>Chiral Effective Field Theory</vt:lpstr>
      <vt:lpstr>PowerPoint 프레젠테이션</vt:lpstr>
      <vt:lpstr>PowerPoint 프레젠테이션</vt:lpstr>
      <vt:lpstr>Low energy constants in lattice EFT</vt:lpstr>
      <vt:lpstr>PowerPoint 프레젠테이션</vt:lpstr>
      <vt:lpstr>PowerPoint 프레젠테이션</vt:lpstr>
      <vt:lpstr>Applications of NLEFT</vt:lpstr>
      <vt:lpstr>PowerPoint 프레젠테이션</vt:lpstr>
      <vt:lpstr>PowerPoint 프레젠테이션</vt:lpstr>
      <vt:lpstr>PowerPoint 프레젠테이션</vt:lpstr>
      <vt:lpstr>PowerPoint 프레젠테이션</vt:lpstr>
      <vt:lpstr>BCC lattice</vt:lpstr>
      <vt:lpstr>Unitary Fermi Gas in BCC lattice</vt:lpstr>
      <vt:lpstr>Unitary Fermion Gas in BCC lattice</vt:lpstr>
      <vt:lpstr>Unitary Fermion Gas in BCC lattice</vt:lpstr>
      <vt:lpstr>PowerPoint 프레젠테이션</vt:lpstr>
      <vt:lpstr>PowerPoint 프레젠테이션</vt:lpstr>
      <vt:lpstr>Unitary limit Hamiltonian in BCC</vt:lpstr>
      <vt:lpstr>Unitary limit Hamiltonian in BCC</vt:lpstr>
      <vt:lpstr>Unitary limit Hamiltonian in BCC</vt:lpstr>
      <vt:lpstr>Auxiliary Field Monte Carlo </vt:lpstr>
      <vt:lpstr>PowerPoint 프레젠테이션</vt:lpstr>
      <vt:lpstr>PowerPoint 프레젠테이션</vt:lpstr>
      <vt:lpstr>Results</vt:lpstr>
      <vt:lpstr>PowerPoint 프레젠테이션</vt:lpstr>
      <vt:lpstr>PowerPoint 프레젠테이션</vt:lpstr>
      <vt:lpstr>PowerPoint 프레젠테이션</vt:lpstr>
      <vt:lpstr>PowerPoint 프레젠테이션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 dipole moments  of A=3 nuclei</dc:title>
  <dc:creator>song</dc:creator>
  <cp:lastModifiedBy>user</cp:lastModifiedBy>
  <cp:revision>233</cp:revision>
  <dcterms:created xsi:type="dcterms:W3CDTF">2006-08-16T00:00:00Z</dcterms:created>
  <dcterms:modified xsi:type="dcterms:W3CDTF">2021-10-01T09:09:30Z</dcterms:modified>
</cp:coreProperties>
</file>