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72" r:id="rId3"/>
  </p:sldMasterIdLst>
  <p:notesMasterIdLst>
    <p:notesMasterId r:id="rId38"/>
  </p:notesMasterIdLst>
  <p:handoutMasterIdLst>
    <p:handoutMasterId r:id="rId39"/>
  </p:handoutMasterIdLst>
  <p:sldIdLst>
    <p:sldId id="269" r:id="rId4"/>
    <p:sldId id="575" r:id="rId5"/>
    <p:sldId id="585" r:id="rId6"/>
    <p:sldId id="586" r:id="rId7"/>
    <p:sldId id="654" r:id="rId8"/>
    <p:sldId id="587" r:id="rId9"/>
    <p:sldId id="628" r:id="rId10"/>
    <p:sldId id="643" r:id="rId11"/>
    <p:sldId id="559" r:id="rId12"/>
    <p:sldId id="592" r:id="rId13"/>
    <p:sldId id="550" r:id="rId14"/>
    <p:sldId id="629" r:id="rId15"/>
    <p:sldId id="630" r:id="rId16"/>
    <p:sldId id="631" r:id="rId17"/>
    <p:sldId id="640" r:id="rId18"/>
    <p:sldId id="596" r:id="rId19"/>
    <p:sldId id="597" r:id="rId20"/>
    <p:sldId id="598" r:id="rId21"/>
    <p:sldId id="546" r:id="rId22"/>
    <p:sldId id="528" r:id="rId23"/>
    <p:sldId id="566" r:id="rId24"/>
    <p:sldId id="535" r:id="rId25"/>
    <p:sldId id="599" r:id="rId26"/>
    <p:sldId id="600" r:id="rId27"/>
    <p:sldId id="655" r:id="rId28"/>
    <p:sldId id="651" r:id="rId29"/>
    <p:sldId id="653" r:id="rId30"/>
    <p:sldId id="652" r:id="rId31"/>
    <p:sldId id="536" r:id="rId32"/>
    <p:sldId id="580" r:id="rId33"/>
    <p:sldId id="581" r:id="rId34"/>
    <p:sldId id="611" r:id="rId35"/>
    <p:sldId id="627" r:id="rId36"/>
    <p:sldId id="641" r:id="rId37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85"/>
            <p14:sldId id="586"/>
            <p14:sldId id="654"/>
            <p14:sldId id="587"/>
            <p14:sldId id="628"/>
            <p14:sldId id="643"/>
            <p14:sldId id="559"/>
            <p14:sldId id="592"/>
            <p14:sldId id="550"/>
            <p14:sldId id="629"/>
            <p14:sldId id="630"/>
            <p14:sldId id="631"/>
            <p14:sldId id="640"/>
            <p14:sldId id="596"/>
            <p14:sldId id="597"/>
            <p14:sldId id="598"/>
            <p14:sldId id="546"/>
            <p14:sldId id="528"/>
            <p14:sldId id="566"/>
            <p14:sldId id="535"/>
            <p14:sldId id="599"/>
            <p14:sldId id="600"/>
            <p14:sldId id="655"/>
            <p14:sldId id="651"/>
            <p14:sldId id="653"/>
            <p14:sldId id="652"/>
            <p14:sldId id="536"/>
            <p14:sldId id="580"/>
            <p14:sldId id="581"/>
            <p14:sldId id="611"/>
            <p14:sldId id="627"/>
            <p14:sldId id="641"/>
          </p14:sldIdLst>
        </p14:section>
      </p14:sectionLst>
    </p:ext>
    <p:ext uri="{EFAFB233-063F-42B5-8137-9DF3F51BA10A}">
      <p15:sldGuideLst xmlns:p15="http://schemas.microsoft.com/office/powerpoint/2012/main">
        <p15:guide id="3" pos="4549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33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57" userDrawn="1">
          <p15:clr>
            <a:srgbClr val="A4A3A4"/>
          </p15:clr>
        </p15:guide>
        <p15:guide id="28" orient="horz" pos="38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04" y="96"/>
      </p:cViewPr>
      <p:guideLst>
        <p:guide pos="4549"/>
        <p:guide pos="5796"/>
        <p:guide pos="3097"/>
        <p:guide orient="horz" pos="4133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57"/>
        <p:guide orient="horz" pos="388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196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NLEFT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for solving Quantum Many Body problem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/>
              <a:t>Young-Ho Song (IRIS, IBS)</a:t>
            </a:r>
          </a:p>
          <a:p>
            <a:pPr lvl="1"/>
            <a:r>
              <a:rPr lang="en-US" altLang="ko-KR" sz="2800" dirty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093029" y="5732952"/>
            <a:ext cx="5605993" cy="38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2024.07.22. </a:t>
            </a:r>
            <a:r>
              <a:rPr lang="en-US" dirty="0"/>
              <a:t>76th OMEG-SSANP </a:t>
            </a:r>
            <a:r>
              <a:rPr lang="en-US" dirty="0" smtClean="0"/>
              <a:t>Workshop. </a:t>
            </a:r>
            <a:r>
              <a:rPr lang="ko-KR" altLang="en-US" dirty="0" smtClean="0"/>
              <a:t>숭실대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Has been successfully applied to </a:t>
            </a:r>
          </a:p>
          <a:p>
            <a:pPr lvl="1"/>
            <a:r>
              <a:rPr lang="en-US" altLang="ko-KR" dirty="0"/>
              <a:t>Nuclear matter, Cold atom, dilute fermion system</a:t>
            </a:r>
          </a:p>
          <a:p>
            <a:pPr lvl="1"/>
            <a:r>
              <a:rPr lang="en-US" altLang="ko-KR" dirty="0"/>
              <a:t>Finite nuclei (A&lt;=50) </a:t>
            </a:r>
          </a:p>
          <a:p>
            <a:pPr lvl="1"/>
            <a:r>
              <a:rPr lang="en-US" altLang="ko-KR" dirty="0"/>
              <a:t>First ab-initio calculation of Hoyle state</a:t>
            </a:r>
          </a:p>
          <a:p>
            <a:pPr lvl="1"/>
            <a:r>
              <a:rPr lang="en-US" altLang="ko-KR" dirty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and </a:t>
            </a:r>
            <a:r>
              <a:rPr lang="en-US" altLang="ko-KR" baseline="30000" dirty="0"/>
              <a:t>16</a:t>
            </a:r>
            <a:r>
              <a:rPr lang="en-US" altLang="ko-KR" dirty="0"/>
              <a:t>O</a:t>
            </a:r>
          </a:p>
          <a:p>
            <a:pPr lvl="1"/>
            <a:r>
              <a:rPr lang="en-US" altLang="ko-KR" dirty="0"/>
              <a:t>NN scattering, N-D scattering</a:t>
            </a:r>
          </a:p>
          <a:p>
            <a:pPr lvl="1"/>
            <a:r>
              <a:rPr lang="en-US" altLang="ko-KR" dirty="0"/>
              <a:t>Alpha-alpha scattering</a:t>
            </a:r>
          </a:p>
          <a:p>
            <a:pPr lvl="1"/>
            <a:r>
              <a:rPr lang="en-US" altLang="ko-KR" dirty="0"/>
              <a:t>radiative capture, fusion </a:t>
            </a:r>
          </a:p>
          <a:p>
            <a:pPr lvl="1"/>
            <a:r>
              <a:rPr lang="en-US" altLang="ko-KR" dirty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379" y="1911886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391687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81801" y="1516859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The first ab-initio calculation of </a:t>
            </a:r>
          </a:p>
          <a:p>
            <a:r>
              <a:rPr lang="en-US" altLang="ko-KR" sz="1100" dirty="0"/>
              <a:t>Hoyle state</a:t>
            </a:r>
            <a:endParaRPr lang="ko-KR" altLang="en-US" sz="11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15" y="4944629"/>
            <a:ext cx="1839196" cy="16486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17295" y="6092825"/>
            <a:ext cx="4054764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 initio alpha-alpha scattering</a:t>
            </a:r>
          </a:p>
          <a:p>
            <a:r>
              <a:rPr lang="en-US" dirty="0"/>
              <a:t>( Nature 528, 111-114(2015))</a:t>
            </a:r>
          </a:p>
        </p:txBody>
      </p:sp>
      <p:pic>
        <p:nvPicPr>
          <p:cNvPr id="9" name="Picture 2" descr="fig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368" y="5188675"/>
            <a:ext cx="1650882" cy="14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7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We need to introduce a lattice scale in space and time:</a:t>
            </a:r>
          </a:p>
          <a:p>
            <a:r>
              <a:rPr lang="en-US" altLang="ko-KR" sz="2000" dirty="0"/>
              <a:t>momentum space cutoff ~ 150 MeV </a:t>
            </a:r>
            <a:r>
              <a:rPr lang="en-US" altLang="ko-KR" sz="2000" dirty="0">
                <a:sym typeface="Wingdings" panose="05000000000000000000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/>
              <a:t>lattice spacing </a:t>
            </a:r>
            <a:r>
              <a:rPr lang="en-US" altLang="ko-KR" sz="2000" dirty="0"/>
              <a:t>a= 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 </a:t>
            </a:r>
          </a:p>
          <a:p>
            <a:r>
              <a:rPr lang="en-US" altLang="ko-KR" sz="2000" dirty="0"/>
              <a:t>Time cutoff ~ 1000 MeV </a:t>
            </a:r>
          </a:p>
          <a:p>
            <a:r>
              <a:rPr lang="en-US" altLang="ko-KR" sz="2000" dirty="0"/>
              <a:t>We need to determine coefficients of interaction for the lattice size. (regularization scale.) </a:t>
            </a:r>
          </a:p>
          <a:p>
            <a:r>
              <a:rPr lang="en-US" altLang="ko-KR" sz="2000" dirty="0"/>
              <a:t>Two-body interaction coefficients can be determined from phase shifts of np scattering.  </a:t>
            </a:r>
          </a:p>
          <a:p>
            <a:r>
              <a:rPr lang="en-US" altLang="ko-KR" sz="2000" dirty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473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Lattice chiral Hamiltonian at Leading order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At Leading order, kinetic energy + contact interaction + one pion exchange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84" y="2042938"/>
            <a:ext cx="3277057" cy="5525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29" y="2652008"/>
            <a:ext cx="6158742" cy="136531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29" y="4081704"/>
            <a:ext cx="4525385" cy="6616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13475" y="4136283"/>
            <a:ext cx="34279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Long range OPE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9243" y="4939330"/>
            <a:ext cx="2958757" cy="103237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76530" y="5000220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Contact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6530" y="2770971"/>
            <a:ext cx="1802386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Kinetic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648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Low energy constants in lattice 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LECs(parameters in the Hamiltonian) needs to be fixed</a:t>
            </a:r>
          </a:p>
          <a:p>
            <a:r>
              <a:rPr lang="en-US" altLang="ko-KR" dirty="0"/>
              <a:t> (They have to be fixed for given lattice regularization)</a:t>
            </a:r>
          </a:p>
          <a:p>
            <a:r>
              <a:rPr lang="en-US" altLang="ko-KR" dirty="0"/>
              <a:t>N-P scattering phase shifts, Deuteron binding energy</a:t>
            </a:r>
          </a:p>
          <a:p>
            <a:r>
              <a:rPr lang="en-US" altLang="ko-KR" dirty="0"/>
              <a:t>Scattering phase shifts on the Lattice: Wall method.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0" y="4125075"/>
            <a:ext cx="7924800" cy="259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9AB39B-4B66-A44D-A873-708FB7F75BB9}"/>
              </a:ext>
            </a:extLst>
          </p:cNvPr>
          <p:cNvSpPr txBox="1"/>
          <p:nvPr/>
        </p:nvSpPr>
        <p:spPr>
          <a:xfrm>
            <a:off x="1092488" y="3366108"/>
            <a:ext cx="7647999" cy="6724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Phase shift can be obtained from</a:t>
            </a:r>
          </a:p>
          <a:p>
            <a:r>
              <a:rPr lang="en-US" dirty="0"/>
              <a:t>The energy spectrum of E(or k) in lattice and imposed Wall size. </a:t>
            </a:r>
          </a:p>
        </p:txBody>
      </p:sp>
    </p:spTree>
    <p:extLst>
      <p:ext uri="{BB962C8B-B14F-4D97-AF65-F5344CB8AC3E}">
        <p14:creationId xmlns:p14="http://schemas.microsoft.com/office/powerpoint/2010/main" val="347668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Sign problem in NLEFT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92263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However, there is a difficulty in auxiliary MC calculation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9" y="3438510"/>
            <a:ext cx="4658375" cy="8287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1681" y="4486889"/>
            <a:ext cx="7682347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needs a large Euclidean time extrapolation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denominator’s sign oscillates rapidly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large uncertainty in the expectation value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sign problem</a:t>
            </a:r>
            <a:endParaRPr lang="ko-KR" alt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SU(4) </a:t>
            </a:r>
            <a:r>
              <a:rPr lang="en-US" dirty="0"/>
              <a:t>symmetric interaction in isospin symmetric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No sign problem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99" y="2020697"/>
            <a:ext cx="5391902" cy="13717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665" y="1436881"/>
            <a:ext cx="2334479" cy="332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1" y="4443862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Only Four parameters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2504" y="428952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Minimal nuclear interaction</a:t>
            </a:r>
          </a:p>
          <a:p>
            <a:r>
              <a:rPr lang="en-US" altLang="ko-KR" sz="1600" dirty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/>
              <a:t>neutron matter </a:t>
            </a:r>
          </a:p>
          <a:p>
            <a:r>
              <a:rPr lang="en-US" altLang="ko-KR" sz="1600" dirty="0"/>
              <a:t>simultaneously up to few percent error in binding energy and charge radius</a:t>
            </a:r>
          </a:p>
          <a:p>
            <a:endParaRPr lang="ko-KR" alt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2967186" y="6317575"/>
            <a:ext cx="42543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sign problem</a:t>
            </a:r>
          </a:p>
        </p:txBody>
      </p:sp>
    </p:spTree>
    <p:extLst>
      <p:ext uri="{BB962C8B-B14F-4D97-AF65-F5344CB8AC3E}">
        <p14:creationId xmlns:p14="http://schemas.microsoft.com/office/powerpoint/2010/main" val="2624814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 we improve the agreement by </a:t>
            </a:r>
          </a:p>
          <a:p>
            <a:r>
              <a:rPr lang="en-US" altLang="ko-KR" dirty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087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538" y="572654"/>
            <a:ext cx="2410161" cy="1695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4" y="683491"/>
            <a:ext cx="6569134" cy="4195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89382" y="5132996"/>
            <a:ext cx="563418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Recently published an article in Nature  (2024)</a:t>
            </a:r>
          </a:p>
          <a:p>
            <a:r>
              <a:rPr lang="en-US" dirty="0"/>
              <a:t>: 3 Korean </a:t>
            </a:r>
            <a:r>
              <a:rPr lang="en-US" dirty="0" smtClean="0"/>
              <a:t>researchers(Y.-H. Song, Y. Kim, M. Kim)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Large cancellation between positive and negative contributions</a:t>
            </a:r>
            <a:r>
              <a:rPr lang="en-US" altLang="ko-KR" dirty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One pion exchange and </a:t>
            </a:r>
            <a:r>
              <a:rPr lang="en-US" altLang="ko-KR" dirty="0">
                <a:solidFill>
                  <a:srgbClr val="FF0000"/>
                </a:solidFill>
              </a:rPr>
              <a:t>higher order chiral interaction, short range repulsion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Needs a remedy to extend to </a:t>
            </a:r>
            <a:r>
              <a:rPr lang="en-US" altLang="ko-KR" dirty="0">
                <a:solidFill>
                  <a:srgbClr val="FF0000"/>
                </a:solidFill>
              </a:rPr>
              <a:t>neutron rich isotopes</a:t>
            </a:r>
            <a:r>
              <a:rPr lang="en-US" altLang="ko-KR" dirty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475" y="457507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 is only active</a:t>
            </a:r>
          </a:p>
          <a:p>
            <a:r>
              <a:rPr lang="en-US" altLang="ko-KR" dirty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</a:t>
            </a:r>
            <a:r>
              <a:rPr lang="en-US" altLang="ko-KR" dirty="0">
                <a:solidFill>
                  <a:srgbClr val="FF0000"/>
                </a:solidFill>
              </a:rPr>
              <a:t> goal </a:t>
            </a:r>
            <a:r>
              <a:rPr lang="en-US" altLang="ko-KR" dirty="0"/>
              <a:t>is to make the </a:t>
            </a:r>
            <a:r>
              <a:rPr lang="en-US" altLang="ko-KR" dirty="0">
                <a:solidFill>
                  <a:srgbClr val="FF0000"/>
                </a:solidFill>
              </a:rPr>
              <a:t>perturbation expansion</a:t>
            </a:r>
            <a:r>
              <a:rPr lang="en-US" altLang="ko-KR" dirty="0"/>
              <a:t> from “simple” wave function gives </a:t>
            </a:r>
            <a:r>
              <a:rPr lang="en-US" altLang="ko-KR" dirty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0" y="1785693"/>
            <a:ext cx="6633971" cy="4241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Chiral Hamiltonian is fitted to phase shifts. (up to N3LO)</a:t>
            </a:r>
          </a:p>
          <a:p>
            <a:endParaRPr lang="en-US" altLang="ko-KR" dirty="0"/>
          </a:p>
          <a:p>
            <a:r>
              <a:rPr lang="en-US" altLang="ko-KR" dirty="0"/>
              <a:t>H’ is equivalent to original Hamiltonian.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85" y="4766719"/>
            <a:ext cx="1362265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21" y="2087418"/>
            <a:ext cx="6658904" cy="92405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57" y="3251061"/>
            <a:ext cx="8878539" cy="1981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0582" y="1592263"/>
            <a:ext cx="2787943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“Simple” Hamiltonian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34" y="5472127"/>
            <a:ext cx="3991532" cy="72400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1964" y="5652655"/>
            <a:ext cx="3990195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local,non</a:t>
            </a:r>
            <a:r>
              <a:rPr lang="en-US" dirty="0"/>
              <a:t>-local smeared operators)</a:t>
            </a:r>
          </a:p>
        </p:txBody>
      </p:sp>
    </p:spTree>
    <p:extLst>
      <p:ext uri="{BB962C8B-B14F-4D97-AF65-F5344CB8AC3E}">
        <p14:creationId xmlns:p14="http://schemas.microsoft.com/office/powerpoint/2010/main" val="1864364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Wave function matching Hamiltonian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5" y="2221147"/>
            <a:ext cx="8087854" cy="7716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8" y="1717964"/>
            <a:ext cx="251062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N3LO Hamiltonian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73" y="3116294"/>
            <a:ext cx="4458322" cy="724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8292" y="3963809"/>
            <a:ext cx="7426035" cy="183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V_2N : short range NN interactions</a:t>
            </a:r>
          </a:p>
          <a:p>
            <a:r>
              <a:rPr lang="en-US" dirty="0"/>
              <a:t>W_2N: GIR restoration term for V_2N </a:t>
            </a:r>
          </a:p>
          <a:p>
            <a:r>
              <a:rPr lang="en-US" dirty="0"/>
              <a:t>V_2N,WFM : difference from H’-H</a:t>
            </a:r>
          </a:p>
          <a:p>
            <a:r>
              <a:rPr lang="en-US" dirty="0"/>
              <a:t>W_2N,WFM: GIR restoration correction to V_2N,WFM</a:t>
            </a:r>
          </a:p>
          <a:p>
            <a:r>
              <a:rPr lang="en-US" dirty="0"/>
              <a:t>V_3N : contains short range 3N interaction </a:t>
            </a:r>
            <a:r>
              <a:rPr lang="en-US" dirty="0">
                <a:solidFill>
                  <a:srgbClr val="0000FF"/>
                </a:solidFill>
              </a:rPr>
              <a:t>parameters(to be fitted)</a:t>
            </a:r>
          </a:p>
          <a:p>
            <a:r>
              <a:rPr lang="en-US" dirty="0"/>
              <a:t>            and two pion exchange correction to 3N    </a:t>
            </a:r>
          </a:p>
        </p:txBody>
      </p:sp>
    </p:spTree>
    <p:extLst>
      <p:ext uri="{BB962C8B-B14F-4D97-AF65-F5344CB8AC3E}">
        <p14:creationId xmlns:p14="http://schemas.microsoft.com/office/powerpoint/2010/main" val="274302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Tale of two interactions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7164" y="1592263"/>
            <a:ext cx="880398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Nearly identical two interactions can give quite different phase:</a:t>
            </a:r>
          </a:p>
          <a:p>
            <a:r>
              <a:rPr lang="en-US" dirty="0"/>
              <a:t>   sensitivity to range and locality of interaction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0472" y="6425799"/>
            <a:ext cx="4045528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presentation file by Dean Lee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225217"/>
            <a:ext cx="1933845" cy="22005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45" y="2333018"/>
            <a:ext cx="8316486" cy="175284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404" y="1193380"/>
            <a:ext cx="5315692" cy="4582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13250" y="5614282"/>
            <a:ext cx="510614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different alpha-alpha scattering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95300" y="6348547"/>
            <a:ext cx="2876428" cy="3824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PRL 117, 132501 (2016) </a:t>
            </a:r>
          </a:p>
        </p:txBody>
      </p:sp>
    </p:spTree>
    <p:extLst>
      <p:ext uri="{BB962C8B-B14F-4D97-AF65-F5344CB8AC3E}">
        <p14:creationId xmlns:p14="http://schemas.microsoft.com/office/powerpoint/2010/main" val="380958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5" y="1524000"/>
            <a:ext cx="2714510" cy="213666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152" y="1592263"/>
            <a:ext cx="4105848" cy="6001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40" y="2163649"/>
            <a:ext cx="3381847" cy="8573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040" y="3021019"/>
            <a:ext cx="5225673" cy="8377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7627" y="3858786"/>
            <a:ext cx="6887536" cy="14384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9370" y="5456360"/>
            <a:ext cx="6030167" cy="76210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1013" y="3668433"/>
            <a:ext cx="1413164" cy="380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NNLO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8654" y="6360128"/>
            <a:ext cx="1314633" cy="40010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7421" y="6360128"/>
            <a:ext cx="1238423" cy="38105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9978" y="6377565"/>
            <a:ext cx="1267002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2535" y="6377565"/>
            <a:ext cx="1267002" cy="43821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383335" y="4909115"/>
            <a:ext cx="212204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N3LO:</a:t>
            </a:r>
          </a:p>
          <a:p>
            <a:r>
              <a:rPr lang="en-US" dirty="0"/>
              <a:t>TPE and </a:t>
            </a:r>
          </a:p>
          <a:p>
            <a:r>
              <a:rPr lang="en-US" dirty="0"/>
              <a:t>Adjustments to </a:t>
            </a:r>
          </a:p>
          <a:p>
            <a:r>
              <a:rPr lang="en-US" dirty="0" err="1"/>
              <a:t>cD</a:t>
            </a:r>
            <a:r>
              <a:rPr lang="en-US" dirty="0"/>
              <a:t> and </a:t>
            </a:r>
            <a:r>
              <a:rPr lang="en-US" dirty="0" err="1"/>
              <a:t>cE</a:t>
            </a:r>
            <a:r>
              <a:rPr lang="en-US" dirty="0"/>
              <a:t> terms.</a:t>
            </a:r>
          </a:p>
        </p:txBody>
      </p:sp>
    </p:spTree>
    <p:extLst>
      <p:ext uri="{BB962C8B-B14F-4D97-AF65-F5344CB8AC3E}">
        <p14:creationId xmlns:p14="http://schemas.microsoft.com/office/powerpoint/2010/main" val="3564317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3-body force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9046" y="1592263"/>
            <a:ext cx="4677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Tune 3-body interaction to minimize errors </a:t>
            </a:r>
          </a:p>
          <a:p>
            <a:r>
              <a:rPr lang="en-US" sz="1600" dirty="0"/>
              <a:t>in binding energy</a:t>
            </a:r>
          </a:p>
          <a:p>
            <a:endParaRPr lang="en-US" sz="1600" dirty="0"/>
          </a:p>
          <a:p>
            <a:r>
              <a:rPr lang="en-US" sz="1600" dirty="0"/>
              <a:t>Just one additional parameter, </a:t>
            </a:r>
          </a:p>
          <a:p>
            <a:r>
              <a:rPr lang="en-US" sz="1600" dirty="0"/>
              <a:t>RMSD for the E/A</a:t>
            </a:r>
          </a:p>
          <a:p>
            <a:r>
              <a:rPr lang="en-US" sz="1600" dirty="0"/>
              <a:t>drops from 1.2 MeV to 0.4 MeV</a:t>
            </a:r>
          </a:p>
          <a:p>
            <a:endParaRPr lang="en-US" sz="1600" dirty="0"/>
          </a:p>
          <a:p>
            <a:r>
              <a:rPr lang="en-US" sz="1600" dirty="0"/>
              <a:t>Energies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Significant sensitivity to </a:t>
            </a:r>
          </a:p>
          <a:p>
            <a:r>
              <a:rPr lang="en-US" sz="1600" dirty="0">
                <a:sym typeface="Wingdings" panose="05000000000000000000" pitchFamily="2" charset="2"/>
              </a:rPr>
              <a:t>      the locality of 3N interactions.</a:t>
            </a:r>
          </a:p>
          <a:p>
            <a:r>
              <a:rPr lang="en-US" sz="1600" dirty="0">
                <a:sym typeface="Wingdings" panose="05000000000000000000" pitchFamily="2" charset="2"/>
              </a:rPr>
              <a:t> </a:t>
            </a:r>
          </a:p>
          <a:p>
            <a:r>
              <a:rPr lang="en-US" sz="1600" dirty="0">
                <a:sym typeface="Wingdings" panose="05000000000000000000" pitchFamily="2" charset="2"/>
              </a:rPr>
              <a:t>We interpret they are related with </a:t>
            </a:r>
          </a:p>
          <a:p>
            <a:r>
              <a:rPr lang="en-US" sz="1600" dirty="0">
                <a:sym typeface="Wingdings" panose="05000000000000000000" pitchFamily="2" charset="2"/>
              </a:rPr>
              <a:t>effective interactions </a:t>
            </a:r>
          </a:p>
          <a:p>
            <a:r>
              <a:rPr lang="en-US" sz="1600" dirty="0">
                <a:sym typeface="Wingdings" panose="05000000000000000000" pitchFamily="2" charset="2"/>
              </a:rPr>
              <a:t>between alphas and nucleons. </a:t>
            </a:r>
            <a:endParaRPr lang="en-US" sz="16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98" y="4373113"/>
            <a:ext cx="3202802" cy="197524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24" y="1524000"/>
            <a:ext cx="4452358" cy="22446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46" y="5481593"/>
            <a:ext cx="5163271" cy="3238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80014" y="5805488"/>
            <a:ext cx="5032147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Significantly high w/o additional 3-body terms</a:t>
            </a:r>
          </a:p>
          <a:p>
            <a:r>
              <a:rPr lang="en-US" dirty="0"/>
              <a:t>: alpha-alpha should be more attractive.</a:t>
            </a:r>
          </a:p>
        </p:txBody>
      </p:sp>
    </p:spTree>
    <p:extLst>
      <p:ext uri="{BB962C8B-B14F-4D97-AF65-F5344CB8AC3E}">
        <p14:creationId xmlns:p14="http://schemas.microsoft.com/office/powerpoint/2010/main" val="1793680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Determine 3-body force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3" y="1512235"/>
            <a:ext cx="9273407" cy="376050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2" y="5399545"/>
            <a:ext cx="1314633" cy="4001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49" y="5399545"/>
            <a:ext cx="1238423" cy="3810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506" y="5416982"/>
            <a:ext cx="1267002" cy="40963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2063" y="5416982"/>
            <a:ext cx="1267002" cy="4382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5300" y="5956789"/>
            <a:ext cx="8306955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(MeV/nucleon): 1.2 </a:t>
            </a:r>
            <a:r>
              <a:rPr lang="en-US" dirty="0">
                <a:sym typeface="Wingdings" panose="05000000000000000000" pitchFamily="2" charset="2"/>
              </a:rPr>
              <a:t> 0.3 0.109  0.079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7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BE/A from WFM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4" y="1450109"/>
            <a:ext cx="9353051" cy="42728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2473" y="5874327"/>
            <a:ext cx="3796145" cy="387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RMSD ~ 0.1 MeV per nucleon</a:t>
            </a: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457201"/>
            <a:ext cx="8241145" cy="6060411"/>
          </a:xfrm>
          <a:prstGeom prst="rect">
            <a:avLst/>
          </a:prstGeom>
        </p:spPr>
      </p:pic>
      <p:sp>
        <p:nvSpPr>
          <p:cNvPr id="7" name="오른쪽 중괄호 6"/>
          <p:cNvSpPr/>
          <p:nvPr/>
        </p:nvSpPr>
        <p:spPr>
          <a:xfrm>
            <a:off x="8382000" y="2895600"/>
            <a:ext cx="457200" cy="3276600"/>
          </a:xfrm>
          <a:prstGeom prst="rightBrac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19114" y="4268927"/>
            <a:ext cx="729687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Ab initio</a:t>
            </a:r>
          </a:p>
          <a:p>
            <a:r>
              <a:rPr lang="en-US" altLang="ko-KR" sz="1200" dirty="0"/>
              <a:t>Nuclear</a:t>
            </a:r>
          </a:p>
          <a:p>
            <a:r>
              <a:rPr lang="en-US" altLang="ko-KR" sz="1200" dirty="0"/>
              <a:t>Theory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9294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Charge Radius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92263"/>
            <a:ext cx="9029214" cy="46054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0109" y="6197721"/>
            <a:ext cx="3546764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fitting!  RMSD~ 0.03 </a:t>
            </a:r>
            <a:r>
              <a:rPr lang="en-US" dirty="0" err="1">
                <a:solidFill>
                  <a:srgbClr val="FF0000"/>
                </a:solidFill>
              </a:rPr>
              <a:t>fm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Nuclear/Neutron Matter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Neutron matter: </a:t>
            </a:r>
          </a:p>
          <a:p>
            <a:r>
              <a:rPr lang="en-US" altLang="ko-KR" dirty="0"/>
              <a:t>A=4~80</a:t>
            </a:r>
          </a:p>
          <a:p>
            <a:r>
              <a:rPr lang="en-US" altLang="ko-KR" dirty="0"/>
              <a:t>box size 6.6 ~ 13.2  fm. </a:t>
            </a:r>
          </a:p>
          <a:p>
            <a:endParaRPr lang="en-US" altLang="ko-KR" dirty="0"/>
          </a:p>
          <a:p>
            <a:r>
              <a:rPr lang="en-US" altLang="ko-KR" dirty="0"/>
              <a:t>Nuclear matter:</a:t>
            </a:r>
          </a:p>
          <a:p>
            <a:r>
              <a:rPr lang="en-US" altLang="ko-KR" dirty="0"/>
              <a:t>A=4 ~ 160</a:t>
            </a:r>
          </a:p>
          <a:p>
            <a:r>
              <a:rPr lang="en-US" altLang="ko-KR" dirty="0"/>
              <a:t>Box size 7.92~9.24 fm.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2" y="1592263"/>
            <a:ext cx="5923672" cy="4875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13475" y="5221608"/>
            <a:ext cx="3285258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Uncertainties from</a:t>
            </a:r>
          </a:p>
          <a:p>
            <a:r>
              <a:rPr lang="en-US" dirty="0"/>
              <a:t>finite system size correction </a:t>
            </a: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isotopes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70" y="1880324"/>
            <a:ext cx="7170970" cy="385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43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and Oxygen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43" y="1915296"/>
            <a:ext cx="8313714" cy="434546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</a:p>
        </p:txBody>
      </p:sp>
    </p:spTree>
    <p:extLst>
      <p:ext uri="{BB962C8B-B14F-4D97-AF65-F5344CB8AC3E}">
        <p14:creationId xmlns:p14="http://schemas.microsoft.com/office/powerpoint/2010/main" val="29398052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promising </a:t>
            </a:r>
            <a:r>
              <a:rPr lang="en-US" altLang="ko-KR" dirty="0"/>
              <a:t>results for wide range of observables </a:t>
            </a:r>
            <a:r>
              <a:rPr lang="en-US" altLang="ko-KR" dirty="0">
                <a:solidFill>
                  <a:srgbClr val="FF0000"/>
                </a:solidFill>
              </a:rPr>
              <a:t>in one scheme </a:t>
            </a:r>
            <a:r>
              <a:rPr lang="en-US" altLang="ko-KR" dirty="0"/>
              <a:t>(same interaction and many-body method)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Dripline of </a:t>
            </a:r>
            <a:r>
              <a:rPr lang="en-US" altLang="ko-KR" dirty="0" smtClean="0"/>
              <a:t>Carbon, Oxygen </a:t>
            </a:r>
            <a:r>
              <a:rPr lang="en-US" altLang="ko-KR" dirty="0"/>
              <a:t>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Cluster structure will </a:t>
            </a:r>
            <a:r>
              <a:rPr lang="en-US" altLang="ko-KR" dirty="0"/>
              <a:t>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54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Ab-initio method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0" y="1600200"/>
            <a:ext cx="4114800" cy="486525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i="1" dirty="0"/>
              <a:t>ab-initio</a:t>
            </a:r>
            <a:r>
              <a:rPr lang="en-US" altLang="ko-KR" dirty="0"/>
              <a:t> Nuclear Physics</a:t>
            </a:r>
          </a:p>
          <a:p>
            <a:pPr lvl="1"/>
            <a:r>
              <a:rPr lang="en-US" altLang="ko-KR" dirty="0"/>
              <a:t>(1) nucleon degrees of freedom</a:t>
            </a:r>
          </a:p>
          <a:p>
            <a:pPr lvl="1"/>
            <a:r>
              <a:rPr lang="en-US" altLang="ko-KR" dirty="0"/>
              <a:t>(2) nucleon-nucleon interaction</a:t>
            </a:r>
          </a:p>
          <a:p>
            <a:pPr marL="27432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Goal: predict </a:t>
            </a:r>
            <a:r>
              <a:rPr lang="en-US" altLang="ko-KR" dirty="0">
                <a:solidFill>
                  <a:srgbClr val="FF0000"/>
                </a:solidFill>
              </a:rPr>
              <a:t>wide range</a:t>
            </a:r>
            <a:r>
              <a:rPr lang="en-US" altLang="ko-KR" dirty="0"/>
              <a:t>(structure, reaction, nuclear matter) of nuclear phenomena (</a:t>
            </a:r>
            <a:r>
              <a:rPr lang="en-US" altLang="ko-KR" dirty="0">
                <a:solidFill>
                  <a:srgbClr val="FF0000"/>
                </a:solidFill>
              </a:rPr>
              <a:t>without parameter fitting, model assumption</a:t>
            </a:r>
            <a:r>
              <a:rPr lang="en-US" altLang="ko-KR" dirty="0"/>
              <a:t>) from </a:t>
            </a:r>
            <a:r>
              <a:rPr lang="en-US" altLang="ko-KR" dirty="0">
                <a:solidFill>
                  <a:srgbClr val="FF0000"/>
                </a:solidFill>
              </a:rPr>
              <a:t>nuclear interaction </a:t>
            </a:r>
            <a:r>
              <a:rPr lang="en-US" altLang="ko-KR" dirty="0"/>
              <a:t>(for 2-body,3-body, many-body, based on QCD)</a:t>
            </a: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Direct connection between</a:t>
            </a:r>
          </a:p>
          <a:p>
            <a:pPr marL="0" indent="0">
              <a:buNone/>
            </a:pPr>
            <a:r>
              <a:rPr lang="en-US" altLang="ko-KR" sz="1900" dirty="0">
                <a:solidFill>
                  <a:srgbClr val="0000FF"/>
                </a:solidFill>
              </a:rPr>
              <a:t>Nuclear Force ↔ Nuclear Phenomena</a:t>
            </a:r>
            <a:endParaRPr lang="ko-KR" altLang="en-US" sz="1900" dirty="0">
              <a:solidFill>
                <a:srgbClr val="0000FF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11746"/>
            <a:ext cx="4114800" cy="38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15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 initio Quantum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Challenge to ab initio quantum many-body problem.</a:t>
            </a:r>
          </a:p>
          <a:p>
            <a:r>
              <a:rPr lang="en-US" altLang="ko-KR" dirty="0"/>
              <a:t>Requires: </a:t>
            </a:r>
          </a:p>
          <a:p>
            <a:r>
              <a:rPr lang="en-US" altLang="ko-KR" dirty="0"/>
              <a:t>1. Reliable theoretical tools</a:t>
            </a:r>
          </a:p>
          <a:p>
            <a:pPr lvl="1"/>
            <a:r>
              <a:rPr lang="en-US" altLang="ko-KR" dirty="0"/>
              <a:t>Auxiliary field Monte Carlo Method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Sign problem !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Goal 1 </a:t>
            </a:r>
            <a:r>
              <a:rPr lang="en-US" altLang="ko-KR" dirty="0">
                <a:sym typeface="Wingdings" panose="05000000000000000000" pitchFamily="2" charset="2"/>
              </a:rPr>
              <a:t>: reduce the sign problem in NLEFT calculation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2. Nuclear interaction which explain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simultaneously</a:t>
            </a:r>
            <a:r>
              <a:rPr lang="en-US" altLang="ko-KR" dirty="0">
                <a:sym typeface="Wingdings" panose="05000000000000000000" pitchFamily="2" charset="2"/>
              </a:rPr>
              <a:t> binding energies, charge radius of wide range of nuclei and nuclear matter, neutron matter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Goal 2</a:t>
            </a:r>
            <a:r>
              <a:rPr lang="en-US" altLang="ko-KR" dirty="0"/>
              <a:t>: find out what properties of nuclear interactions are necessary.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789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81726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9" y="5417994"/>
            <a:ext cx="3920490" cy="108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5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 matrix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394048" cy="8810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6" y="3262602"/>
            <a:ext cx="8659433" cy="8573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926" y="4748318"/>
            <a:ext cx="8786147" cy="1500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8691" y="2405008"/>
            <a:ext cx="4664363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O : represent Normal ordering. </a:t>
            </a:r>
          </a:p>
        </p:txBody>
      </p:sp>
    </p:spTree>
    <p:extLst>
      <p:ext uri="{BB962C8B-B14F-4D97-AF65-F5344CB8AC3E}">
        <p14:creationId xmlns:p14="http://schemas.microsoft.com/office/powerpoint/2010/main" val="299047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47" y="1524000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780" y="3909436"/>
            <a:ext cx="2755511" cy="224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5" y="3683073"/>
            <a:ext cx="2939319" cy="241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659749" y="1994197"/>
            <a:ext cx="2940082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Interacting nucleons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Nucleons interacts with auxiliary fields </a:t>
            </a:r>
          </a:p>
          <a:p>
            <a:r>
              <a:rPr lang="en-US" dirty="0">
                <a:sym typeface="Wingdings" panose="05000000000000000000" pitchFamily="2" charset="2"/>
              </a:rPr>
              <a:t>(no direct interaction between nucleons)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computing fermion </a:t>
            </a:r>
          </a:p>
          <a:p>
            <a:r>
              <a:rPr lang="en-US" dirty="0"/>
              <a:t>Correlator amplitude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Integration </a:t>
            </a:r>
          </a:p>
          <a:p>
            <a:r>
              <a:rPr lang="en-US" dirty="0">
                <a:sym typeface="Wingdings" panose="05000000000000000000" pitchFamily="2" charset="2"/>
              </a:rPr>
              <a:t>    over auxiliary fields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M.C. integral</a:t>
            </a:r>
          </a:p>
          <a:p>
            <a:r>
              <a:rPr lang="en-US" dirty="0">
                <a:sym typeface="Wingdings" panose="05000000000000000000" pitchFamily="2" charset="2"/>
              </a:rPr>
              <a:t>  (sampling auxiliary field)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22751</TotalTime>
  <Words>1115</Words>
  <Application>Microsoft Office PowerPoint</Application>
  <PresentationFormat>A4 용지(210x297mm)</PresentationFormat>
  <Paragraphs>198</Paragraphs>
  <Slides>34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5_Clarity</vt:lpstr>
      <vt:lpstr>PowerPoint 프레젠테이션</vt:lpstr>
      <vt:lpstr>PowerPoint 프레젠테이션</vt:lpstr>
      <vt:lpstr>PowerPoint 프레젠테이션</vt:lpstr>
      <vt:lpstr>Ab-initio method</vt:lpstr>
      <vt:lpstr>Ab initio Quantum many-body</vt:lpstr>
      <vt:lpstr>Nuclear Lattice Effective Field Theory</vt:lpstr>
      <vt:lpstr>Path integral</vt:lpstr>
      <vt:lpstr>Transfer matrix</vt:lpstr>
      <vt:lpstr>Auxiliary Field Monte Carlo </vt:lpstr>
      <vt:lpstr>Applications of NLEFT</vt:lpstr>
      <vt:lpstr>Lattice Hamiltonian</vt:lpstr>
      <vt:lpstr>Chiral Effective Field Theory</vt:lpstr>
      <vt:lpstr>Lattice chiral Hamiltonian at Leading order</vt:lpstr>
      <vt:lpstr>Low energy constants in lattice EFT</vt:lpstr>
      <vt:lpstr>Sign problem in NLEFT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Wave function matching Hamiltonian</vt:lpstr>
      <vt:lpstr>Wave function matching Hamiltonian</vt:lpstr>
      <vt:lpstr>Tale of two interactions</vt:lpstr>
      <vt:lpstr>3-body force</vt:lpstr>
      <vt:lpstr>3-body force</vt:lpstr>
      <vt:lpstr>Determine 3-body force</vt:lpstr>
      <vt:lpstr>BE/A from WFM</vt:lpstr>
      <vt:lpstr>Charge Radius</vt:lpstr>
      <vt:lpstr>Nuclear/Neutron Matter</vt:lpstr>
      <vt:lpstr>Carbon isotopes</vt:lpstr>
      <vt:lpstr>Carbon and Oxygen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1217</cp:revision>
  <cp:lastPrinted>2018-09-03T05:45:20Z</cp:lastPrinted>
  <dcterms:created xsi:type="dcterms:W3CDTF">2016-03-06T10:47:04Z</dcterms:created>
  <dcterms:modified xsi:type="dcterms:W3CDTF">2024-07-19T06:20:55Z</dcterms:modified>
</cp:coreProperties>
</file>