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72" r:id="rId3"/>
  </p:sldMasterIdLst>
  <p:notesMasterIdLst>
    <p:notesMasterId r:id="rId35"/>
  </p:notesMasterIdLst>
  <p:handoutMasterIdLst>
    <p:handoutMasterId r:id="rId36"/>
  </p:handoutMasterIdLst>
  <p:sldIdLst>
    <p:sldId id="269" r:id="rId4"/>
    <p:sldId id="575" r:id="rId5"/>
    <p:sldId id="585" r:id="rId6"/>
    <p:sldId id="586" r:id="rId7"/>
    <p:sldId id="548" r:id="rId8"/>
    <p:sldId id="587" r:id="rId9"/>
    <p:sldId id="588" r:id="rId10"/>
    <p:sldId id="527" r:id="rId11"/>
    <p:sldId id="550" r:id="rId12"/>
    <p:sldId id="620" r:id="rId13"/>
    <p:sldId id="622" r:id="rId14"/>
    <p:sldId id="621" r:id="rId15"/>
    <p:sldId id="623" r:id="rId16"/>
    <p:sldId id="624" r:id="rId17"/>
    <p:sldId id="625" r:id="rId18"/>
    <p:sldId id="559" r:id="rId19"/>
    <p:sldId id="627" r:id="rId20"/>
    <p:sldId id="626" r:id="rId21"/>
    <p:sldId id="628" r:id="rId22"/>
    <p:sldId id="561" r:id="rId23"/>
    <p:sldId id="589" r:id="rId24"/>
    <p:sldId id="590" r:id="rId25"/>
    <p:sldId id="591" r:id="rId26"/>
    <p:sldId id="592" r:id="rId27"/>
    <p:sldId id="596" r:id="rId28"/>
    <p:sldId id="597" r:id="rId29"/>
    <p:sldId id="536" r:id="rId30"/>
    <p:sldId id="580" r:id="rId31"/>
    <p:sldId id="581" r:id="rId32"/>
    <p:sldId id="611" r:id="rId33"/>
    <p:sldId id="544" r:id="rId34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85"/>
            <p14:sldId id="586"/>
            <p14:sldId id="548"/>
            <p14:sldId id="587"/>
            <p14:sldId id="588"/>
            <p14:sldId id="527"/>
            <p14:sldId id="550"/>
            <p14:sldId id="620"/>
            <p14:sldId id="622"/>
            <p14:sldId id="621"/>
            <p14:sldId id="623"/>
            <p14:sldId id="624"/>
            <p14:sldId id="625"/>
            <p14:sldId id="559"/>
            <p14:sldId id="627"/>
            <p14:sldId id="626"/>
            <p14:sldId id="628"/>
            <p14:sldId id="561"/>
            <p14:sldId id="589"/>
            <p14:sldId id="590"/>
            <p14:sldId id="591"/>
            <p14:sldId id="592"/>
            <p14:sldId id="596"/>
            <p14:sldId id="597"/>
            <p14:sldId id="536"/>
            <p14:sldId id="580"/>
            <p14:sldId id="581"/>
            <p14:sldId id="611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3" pos="4526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34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98" y="96"/>
      </p:cViewPr>
      <p:guideLst>
        <p:guide pos="4526"/>
        <p:guide pos="5796"/>
        <p:guide pos="3097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34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Nuclear Lattice Effective Field Theory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</a:t>
            </a:r>
            <a:r>
              <a:rPr lang="ko-KR" altLang="en-US" sz="2800" dirty="0" smtClean="0"/>
              <a:t>중이온가속기연구소</a:t>
            </a:r>
            <a:r>
              <a:rPr lang="en-US" altLang="ko-KR" sz="2800" dirty="0" smtClean="0"/>
              <a:t>, IBS)</a:t>
            </a:r>
          </a:p>
          <a:p>
            <a:pPr lvl="1"/>
            <a:r>
              <a:rPr lang="en-US" altLang="ko-KR" sz="2800" dirty="0" smtClean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2999" y="5732952"/>
            <a:ext cx="474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800" dirty="0" err="1" smtClean="0"/>
              <a:t>거대계산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워킹그룹</a:t>
            </a:r>
            <a:r>
              <a:rPr lang="ko-KR" altLang="en-US" sz="1800" dirty="0" smtClean="0"/>
              <a:t> 미팅</a:t>
            </a:r>
            <a:r>
              <a:rPr lang="en-US" altLang="ko-KR" sz="1800" dirty="0" smtClean="0"/>
              <a:t>, 2023.03.28, IBS</a:t>
            </a:r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formulations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92263"/>
            <a:ext cx="7052552" cy="3363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436" y="5144655"/>
            <a:ext cx="8690264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All formulations are equivalent.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Here, we will only consider transfer matrix formulation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94" y="5817147"/>
            <a:ext cx="3934374" cy="838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263" y="5768975"/>
            <a:ext cx="2494656" cy="9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3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1-body problem on lattice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1964" y="1717964"/>
            <a:ext cx="8211127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 one-body problem : H = K + U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 : kinetic energy, U : external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 spin, isospin consideration.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goal is to find </a:t>
            </a:r>
            <a:r>
              <a:rPr lang="en-US" dirty="0" err="1" smtClean="0"/>
              <a:t>eigen</a:t>
            </a:r>
            <a:r>
              <a:rPr lang="en-US" dirty="0" smtClean="0"/>
              <a:t>-values and </a:t>
            </a:r>
            <a:r>
              <a:rPr lang="en-US" dirty="0" err="1" smtClean="0"/>
              <a:t>eigen</a:t>
            </a:r>
            <a:r>
              <a:rPr lang="en-US" dirty="0" smtClean="0"/>
              <a:t>-functions of Hamiltonian or transfer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One can directly solve in lattice exactly for one-body.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964" y="3588266"/>
            <a:ext cx="8211127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Lattice spacing : a  </a:t>
            </a:r>
            <a:r>
              <a:rPr lang="en-US" dirty="0" smtClean="0">
                <a:sym typeface="Wingdings" panose="05000000000000000000" pitchFamily="2" charset="2"/>
              </a:rPr>
              <a:t> basic lattice “unit”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Lattice site : </a:t>
            </a:r>
            <a:r>
              <a:rPr lang="en-US" b="1" dirty="0" smtClean="0"/>
              <a:t>n</a:t>
            </a:r>
            <a:r>
              <a:rPr lang="en-US" dirty="0" smtClean="0"/>
              <a:t> = (</a:t>
            </a:r>
            <a:r>
              <a:rPr lang="en-US" dirty="0" err="1" smtClean="0"/>
              <a:t>nx,ny,nz</a:t>
            </a:r>
            <a:r>
              <a:rPr lang="en-US" dirty="0" smtClean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Periodic Lattice size and volume : L , L^3 </a:t>
            </a:r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29" y="4588331"/>
            <a:ext cx="6976917" cy="11027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67" y="5694323"/>
            <a:ext cx="7789718" cy="102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0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1-body problem on lattice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964" y="1717964"/>
            <a:ext cx="9079345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One-body state can be expressed in terms of position basis</a:t>
            </a:r>
          </a:p>
          <a:p>
            <a:r>
              <a:rPr lang="en-US" dirty="0"/>
              <a:t> </a:t>
            </a:r>
            <a:r>
              <a:rPr lang="en-US" dirty="0" smtClean="0"/>
              <a:t>    |n&gt; = </a:t>
            </a:r>
            <a:r>
              <a:rPr lang="en-US" dirty="0" err="1" smtClean="0"/>
              <a:t>a^dagger</a:t>
            </a:r>
            <a:r>
              <a:rPr lang="en-US" dirty="0" smtClean="0"/>
              <a:t>(n) | 0&gt;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s.p</a:t>
            </a:r>
            <a:r>
              <a:rPr lang="en-US" dirty="0" smtClean="0"/>
              <a:t>. wave function becomes a L^3 component vector in this basis.</a:t>
            </a:r>
          </a:p>
          <a:p>
            <a:r>
              <a:rPr lang="en-US" dirty="0"/>
              <a:t> </a:t>
            </a:r>
            <a:r>
              <a:rPr lang="en-US" dirty="0" smtClean="0"/>
              <a:t>     (phi(1),phi(2), …, phi(n), …. phi(L^3)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the matrix element of Hamiltonian in this basis? </a:t>
            </a:r>
          </a:p>
          <a:p>
            <a:r>
              <a:rPr lang="en-US" dirty="0"/>
              <a:t> </a:t>
            </a:r>
            <a:r>
              <a:rPr lang="en-US" dirty="0" smtClean="0"/>
              <a:t>    &lt; n | H | n’ &gt; !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One can compute all L^3 x L^3 Hamiltonian matrix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Then, one can solve directly with linear algebra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 phi = E phi  </a:t>
            </a:r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9" y="4742601"/>
            <a:ext cx="7789718" cy="10263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78922" y="6090564"/>
            <a:ext cx="666865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= \sum_{n} U(n) a^\dagger(n) a(n)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9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1-body problem on lattice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7309" y="1681018"/>
            <a:ext cx="8146473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L=10, a= 150 MeV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 is a square-well with radius 3fm, depth = 50 MeV case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05" y="2800607"/>
            <a:ext cx="1943371" cy="35152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1933" y="3931889"/>
            <a:ext cx="5135418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one-body case, </a:t>
            </a:r>
          </a:p>
          <a:p>
            <a:r>
              <a:rPr lang="en-US" dirty="0" smtClean="0"/>
              <a:t>Transfer matrix becomes M = 1- </a:t>
            </a:r>
            <a:r>
              <a:rPr lang="en-US" dirty="0" err="1" smtClean="0"/>
              <a:t>alpha_t</a:t>
            </a:r>
            <a:r>
              <a:rPr lang="en-US" dirty="0" smtClean="0"/>
              <a:t> H </a:t>
            </a:r>
          </a:p>
          <a:p>
            <a:endParaRPr lang="en-US" dirty="0"/>
          </a:p>
          <a:p>
            <a:r>
              <a:rPr lang="en-US" dirty="0" smtClean="0"/>
              <a:t>Thus, one can also use transfer matrix</a:t>
            </a:r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88" y="2973329"/>
            <a:ext cx="3934374" cy="8383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65550" y="5611539"/>
            <a:ext cx="495069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Note degeneracy in the 1</a:t>
            </a:r>
            <a:r>
              <a:rPr lang="en-US" baseline="30000" dirty="0" smtClean="0"/>
              <a:t>st</a:t>
            </a:r>
            <a:r>
              <a:rPr lang="en-US" dirty="0" smtClean="0"/>
              <a:t> excited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states near or higher zero </a:t>
            </a:r>
          </a:p>
          <a:p>
            <a:r>
              <a:rPr lang="en-US" dirty="0"/>
              <a:t> </a:t>
            </a:r>
            <a:r>
              <a:rPr lang="en-US" dirty="0" smtClean="0"/>
              <a:t>    can be sensitive to the lattice size 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1-body problem on lattice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4178" y="2430580"/>
            <a:ext cx="5137857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one-body case, </a:t>
            </a:r>
          </a:p>
          <a:p>
            <a:r>
              <a:rPr lang="en-US" dirty="0" smtClean="0"/>
              <a:t>Transfer matrix becomes M = I- </a:t>
            </a:r>
            <a:r>
              <a:rPr lang="en-US" dirty="0" err="1" smtClean="0"/>
              <a:t>alpha_t</a:t>
            </a:r>
            <a:r>
              <a:rPr lang="en-US" dirty="0" smtClean="0"/>
              <a:t> H </a:t>
            </a:r>
          </a:p>
          <a:p>
            <a:endParaRPr lang="en-US" dirty="0"/>
          </a:p>
          <a:p>
            <a:r>
              <a:rPr lang="en-US" dirty="0" smtClean="0"/>
              <a:t>Thus, it is also easy to use transfer matrix </a:t>
            </a:r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9" y="1592263"/>
            <a:ext cx="3934374" cy="8383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8" y="3753676"/>
            <a:ext cx="4839375" cy="26387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324" y="4143950"/>
            <a:ext cx="309605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5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2-body problem on lattice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" y="1581323"/>
            <a:ext cx="8705850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Two-body problem can also be solved exactly on lattice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Complication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Separation of center of mass motion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Two-body basis </a:t>
            </a:r>
            <a:r>
              <a:rPr lang="en-US" dirty="0">
                <a:sym typeface="Wingdings" panose="05000000000000000000" pitchFamily="2" charset="2"/>
              </a:rPr>
              <a:t> use relative </a:t>
            </a:r>
            <a:r>
              <a:rPr lang="en-US" dirty="0" smtClean="0">
                <a:sym typeface="Wingdings" panose="05000000000000000000" pitchFamily="2" charset="2"/>
              </a:rPr>
              <a:t>coordinate (n1,n2) -&gt; (n = n1-n2)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Two-body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Need to construct Hamiltonian matrix for two-body </a:t>
            </a:r>
            <a:endParaRPr lang="en-US" dirty="0" smtClean="0">
              <a:sym typeface="Wingdings" panose="05000000000000000000" pitchFamily="2" charset="2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Transfer matrix is not  M = I – H </a:t>
            </a:r>
            <a:r>
              <a:rPr lang="en-US" dirty="0" err="1" smtClean="0">
                <a:sym typeface="Wingdings" panose="05000000000000000000" pitchFamily="2" charset="2"/>
              </a:rPr>
              <a:t>alpha_t</a:t>
            </a:r>
            <a:r>
              <a:rPr lang="en-US" dirty="0" smtClean="0">
                <a:sym typeface="Wingdings" panose="05000000000000000000" pitchFamily="2" charset="2"/>
              </a:rPr>
              <a:t>  for two-body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It would be possible to solve exactly up to 3-body in lattice.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However, many-body problem requires different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One cannot directly </a:t>
            </a:r>
            <a:r>
              <a:rPr lang="en-US" dirty="0" err="1" smtClean="0">
                <a:sym typeface="Wingdings" panose="05000000000000000000" pitchFamily="2" charset="2"/>
              </a:rPr>
              <a:t>diagonalize</a:t>
            </a:r>
            <a:r>
              <a:rPr lang="en-US" dirty="0" smtClean="0">
                <a:sym typeface="Wingdings" panose="05000000000000000000" pitchFamily="2" charset="2"/>
              </a:rPr>
              <a:t> Hamiltonian for many-body.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4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56" y="1704976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095" y="2816145"/>
            <a:ext cx="6049219" cy="11526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0" y="1788901"/>
            <a:ext cx="8068801" cy="952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86" y="4215660"/>
            <a:ext cx="729716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2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in auxiliary field lattice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6" y="1376123"/>
            <a:ext cx="9237387" cy="10493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8" y="2399355"/>
            <a:ext cx="5925377" cy="914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72" y="3459511"/>
            <a:ext cx="8482154" cy="11994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72" y="4781595"/>
            <a:ext cx="5410712" cy="9113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911273" y="4804556"/>
            <a:ext cx="3994727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fermion amplitude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Integration over auxiliary fields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M.C. integral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Fermion amplitude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92263"/>
            <a:ext cx="2857500" cy="85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224" y="1470141"/>
            <a:ext cx="5187085" cy="9474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13" y="2897938"/>
            <a:ext cx="6445273" cy="16991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" y="2515526"/>
            <a:ext cx="636356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Introduce extra index, but keeping anti-</a:t>
            </a:r>
            <a:r>
              <a:rPr lang="en-US" dirty="0" err="1" smtClean="0"/>
              <a:t>symmetrization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13" y="5077478"/>
            <a:ext cx="7352145" cy="8585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913" y="4695066"/>
            <a:ext cx="3764813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Transfer matrix can be written as 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13" y="5851692"/>
            <a:ext cx="716380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Nuclear Lattice Effective Field Theory Collaboration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Serdar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Elhatisari</a:t>
            </a:r>
            <a:r>
              <a:rPr lang="en-US" altLang="ko-KR" dirty="0" smtClean="0"/>
              <a:t>(Gaziantep </a:t>
            </a:r>
            <a:r>
              <a:rPr lang="en-US" altLang="ko-KR" dirty="0"/>
              <a:t>Islam Science and </a:t>
            </a:r>
            <a:r>
              <a:rPr lang="en-US" altLang="ko-KR" dirty="0" smtClean="0"/>
              <a:t>Technology) </a:t>
            </a:r>
          </a:p>
          <a:p>
            <a:r>
              <a:rPr lang="en-US" altLang="ko-KR" dirty="0" smtClean="0"/>
              <a:t>Lukas </a:t>
            </a:r>
            <a:r>
              <a:rPr lang="en-US" altLang="ko-KR" dirty="0" err="1" smtClean="0"/>
              <a:t>Bovermann</a:t>
            </a:r>
            <a:r>
              <a:rPr lang="en-US" altLang="ko-KR" dirty="0" smtClean="0"/>
              <a:t>(Ruhr)</a:t>
            </a:r>
          </a:p>
          <a:p>
            <a:r>
              <a:rPr lang="en-US" altLang="ko-KR" dirty="0" err="1" smtClean="0"/>
              <a:t>Evgeny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Epelbaum</a:t>
            </a:r>
            <a:r>
              <a:rPr lang="en-US" altLang="ko-KR" dirty="0" smtClean="0"/>
              <a:t> (Bochum)</a:t>
            </a:r>
          </a:p>
          <a:p>
            <a:r>
              <a:rPr lang="en-US" altLang="ko-KR" dirty="0" smtClean="0"/>
              <a:t>Dillon Frame</a:t>
            </a:r>
            <a:r>
              <a:rPr lang="en-US" altLang="ko-KR" dirty="0"/>
              <a:t> (</a:t>
            </a:r>
            <a:r>
              <a:rPr lang="en-US" altLang="ko-KR" dirty="0" err="1" smtClean="0"/>
              <a:t>Juelich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Fabian </a:t>
            </a:r>
            <a:r>
              <a:rPr lang="en-US" altLang="ko-KR" dirty="0" err="1" smtClean="0"/>
              <a:t>Hildenbrand</a:t>
            </a:r>
            <a:r>
              <a:rPr lang="en-US" altLang="ko-KR" dirty="0" smtClean="0"/>
              <a:t>(Darmstadt)</a:t>
            </a:r>
            <a:endParaRPr lang="en-US" altLang="ko-KR" dirty="0"/>
          </a:p>
          <a:p>
            <a:r>
              <a:rPr lang="en-US" altLang="ko-KR" dirty="0"/>
              <a:t>Hermann </a:t>
            </a:r>
            <a:r>
              <a:rPr lang="en-US" altLang="ko-KR" dirty="0" smtClean="0"/>
              <a:t>Krebs(Ruhr)</a:t>
            </a:r>
          </a:p>
          <a:p>
            <a:r>
              <a:rPr lang="en-US" altLang="ko-KR" dirty="0" err="1" smtClean="0"/>
              <a:t>Timo</a:t>
            </a:r>
            <a:r>
              <a:rPr lang="en-US" altLang="ko-KR" dirty="0" smtClean="0"/>
              <a:t> </a:t>
            </a:r>
            <a:r>
              <a:rPr lang="en-US" altLang="ko-KR" dirty="0"/>
              <a:t>A. </a:t>
            </a:r>
            <a:r>
              <a:rPr lang="en-US" altLang="ko-KR" dirty="0" err="1" smtClean="0"/>
              <a:t>Lähde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Juelich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Dean Lee (MSU)</a:t>
            </a:r>
          </a:p>
          <a:p>
            <a:r>
              <a:rPr lang="en-US" altLang="ko-KR" dirty="0" smtClean="0"/>
              <a:t>Ning Li(</a:t>
            </a:r>
            <a:r>
              <a:rPr lang="en-US" altLang="ko-KR" dirty="0"/>
              <a:t>Sun </a:t>
            </a:r>
            <a:r>
              <a:rPr lang="en-US" altLang="ko-KR" dirty="0" err="1" smtClean="0"/>
              <a:t>Yat-sen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Bing-Nan Lu(</a:t>
            </a:r>
            <a:r>
              <a:rPr lang="en-US" altLang="ko-KR" dirty="0"/>
              <a:t> Graduate School of China Academy of Engineering </a:t>
            </a:r>
            <a:r>
              <a:rPr lang="en-US" altLang="ko-KR" dirty="0" smtClean="0"/>
              <a:t>Physic)</a:t>
            </a:r>
          </a:p>
          <a:p>
            <a:r>
              <a:rPr lang="en-US" altLang="ko-KR" dirty="0" err="1" smtClean="0"/>
              <a:t>Myungkuk</a:t>
            </a:r>
            <a:r>
              <a:rPr lang="en-US" altLang="ko-KR" dirty="0" smtClean="0"/>
              <a:t> Kim(CENS,IBS) </a:t>
            </a:r>
          </a:p>
          <a:p>
            <a:r>
              <a:rPr lang="en-US" altLang="ko-KR" dirty="0" smtClean="0"/>
              <a:t>Youngman Kim</a:t>
            </a:r>
            <a:r>
              <a:rPr lang="en-US" altLang="ko-KR" dirty="0"/>
              <a:t> (</a:t>
            </a:r>
            <a:r>
              <a:rPr lang="ko-KR" altLang="en-US" dirty="0"/>
              <a:t>중이온가속기연구소</a:t>
            </a:r>
            <a:r>
              <a:rPr lang="en-US" altLang="ko-KR" dirty="0"/>
              <a:t>,IBS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Young-Ho Song(</a:t>
            </a:r>
            <a:r>
              <a:rPr lang="ko-KR" altLang="en-US" dirty="0" smtClean="0"/>
              <a:t>중이온가속기연구소</a:t>
            </a:r>
            <a:r>
              <a:rPr lang="en-US" altLang="ko-KR" dirty="0" smtClean="0"/>
              <a:t>,IBS)</a:t>
            </a:r>
            <a:endParaRPr lang="en-US" altLang="ko-KR" dirty="0"/>
          </a:p>
          <a:p>
            <a:r>
              <a:rPr lang="en-US" altLang="ko-KR" dirty="0" err="1"/>
              <a:t>Yuanzhuo</a:t>
            </a:r>
            <a:r>
              <a:rPr lang="en-US" altLang="ko-KR" dirty="0"/>
              <a:t> </a:t>
            </a:r>
            <a:r>
              <a:rPr lang="en-US" altLang="ko-KR" dirty="0" smtClean="0"/>
              <a:t>Ma(Peking)</a:t>
            </a:r>
          </a:p>
          <a:p>
            <a:r>
              <a:rPr lang="en-US" altLang="ko-KR" dirty="0" smtClean="0"/>
              <a:t>Ulf-G</a:t>
            </a:r>
            <a:r>
              <a:rPr lang="en-US" altLang="ko-KR" dirty="0"/>
              <a:t>. </a:t>
            </a:r>
            <a:r>
              <a:rPr lang="en-US" altLang="ko-KR" dirty="0" err="1" smtClean="0"/>
              <a:t>Meißner</a:t>
            </a:r>
            <a:r>
              <a:rPr lang="en-US" altLang="ko-KR" dirty="0"/>
              <a:t> </a:t>
            </a:r>
            <a:r>
              <a:rPr lang="en-US" altLang="ko-KR" dirty="0" smtClean="0"/>
              <a:t>(Bonn/</a:t>
            </a:r>
            <a:r>
              <a:rPr lang="en-US" altLang="ko-KR" dirty="0" err="1" smtClean="0"/>
              <a:t>Juelich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Gautam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Rupak</a:t>
            </a:r>
            <a:r>
              <a:rPr lang="en-US" altLang="ko-KR" dirty="0" smtClean="0"/>
              <a:t>(</a:t>
            </a:r>
            <a:r>
              <a:rPr lang="en-US" altLang="ko-KR" dirty="0"/>
              <a:t>Mississippi </a:t>
            </a:r>
            <a:r>
              <a:rPr lang="en-US" altLang="ko-KR" dirty="0" smtClean="0"/>
              <a:t>State)</a:t>
            </a:r>
          </a:p>
          <a:p>
            <a:r>
              <a:rPr lang="en-US" altLang="ko-KR" dirty="0" err="1" smtClean="0"/>
              <a:t>Shihang</a:t>
            </a:r>
            <a:r>
              <a:rPr lang="en-US" altLang="ko-KR" dirty="0" smtClean="0"/>
              <a:t> Shen</a:t>
            </a:r>
            <a:r>
              <a:rPr lang="en-US" altLang="ko-KR" dirty="0"/>
              <a:t>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Gianluca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Stellin</a:t>
            </a:r>
            <a:r>
              <a:rPr lang="en-US" altLang="ko-KR" dirty="0" smtClean="0"/>
              <a:t>(</a:t>
            </a:r>
            <a:r>
              <a:rPr lang="en-US" altLang="ko-KR" dirty="0"/>
              <a:t> CEA </a:t>
            </a:r>
            <a:r>
              <a:rPr lang="en-US" altLang="ko-KR" dirty="0" smtClean="0"/>
              <a:t>Paris-</a:t>
            </a:r>
            <a:r>
              <a:rPr lang="en-US" altLang="ko-KR" dirty="0" err="1" smtClean="0"/>
              <a:t>Saclay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39" y="1524000"/>
            <a:ext cx="241016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57551"/>
            <a:ext cx="8818102" cy="597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Low energy constants in lattice 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 LECs(parameters in the Hamiltonian) are fixed in A&lt;=3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(They have to be fixed for given lattice regularization)</a:t>
            </a:r>
          </a:p>
          <a:p>
            <a:r>
              <a:rPr lang="en-US" altLang="ko-KR" dirty="0" smtClean="0"/>
              <a:t>N-P scattering phase shifts, Deuteron binding energy</a:t>
            </a:r>
          </a:p>
          <a:p>
            <a:r>
              <a:rPr lang="en-US" altLang="ko-KR" dirty="0" smtClean="0"/>
              <a:t>Triton binding energy, Triton beta decay.</a:t>
            </a:r>
            <a:endParaRPr lang="en-US" altLang="ko-KR" dirty="0"/>
          </a:p>
          <a:p>
            <a:r>
              <a:rPr lang="en-US" altLang="ko-KR" dirty="0" smtClean="0"/>
              <a:t>Scattering phase shifts on the Lattice: Wall method.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95766"/>
            <a:ext cx="7924800" cy="259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0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"/>
            <a:ext cx="8076396" cy="5790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7323" y="6324600"/>
            <a:ext cx="6170279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Determine LECs by fitting phase shifts of N-N scattering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474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48" y="1981200"/>
            <a:ext cx="862570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43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Has been successfully applied to </a:t>
            </a:r>
          </a:p>
          <a:p>
            <a:pPr lvl="1"/>
            <a:r>
              <a:rPr lang="en-US" altLang="ko-KR" dirty="0" smtClean="0"/>
              <a:t>Nuclear matter, Cold atom, dilute fermion system</a:t>
            </a:r>
          </a:p>
          <a:p>
            <a:pPr lvl="1"/>
            <a:r>
              <a:rPr lang="en-US" altLang="ko-KR" dirty="0" smtClean="0"/>
              <a:t>Finite nuclei (A&lt;=50) </a:t>
            </a:r>
          </a:p>
          <a:p>
            <a:pPr lvl="1"/>
            <a:r>
              <a:rPr lang="en-US" altLang="ko-KR" dirty="0" smtClean="0"/>
              <a:t>First ab-initio calculation of Hoyle state</a:t>
            </a:r>
          </a:p>
          <a:p>
            <a:pPr lvl="1"/>
            <a:r>
              <a:rPr lang="en-US" altLang="ko-KR" dirty="0" smtClean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</a:t>
            </a:r>
            <a:r>
              <a:rPr lang="en-US" altLang="ko-KR" dirty="0" smtClean="0"/>
              <a:t>and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</a:t>
            </a:r>
          </a:p>
          <a:p>
            <a:pPr lvl="1"/>
            <a:r>
              <a:rPr lang="en-US" altLang="ko-KR" dirty="0" smtClean="0"/>
              <a:t>NN scattering, N-D scattering</a:t>
            </a:r>
          </a:p>
          <a:p>
            <a:pPr lvl="1"/>
            <a:r>
              <a:rPr lang="en-US" altLang="ko-KR" dirty="0" smtClean="0"/>
              <a:t>Alpha-alpha scattering</a:t>
            </a:r>
          </a:p>
          <a:p>
            <a:pPr lvl="1"/>
            <a:r>
              <a:rPr lang="en-US" altLang="ko-KR" dirty="0" smtClean="0"/>
              <a:t>radiative capture, fusion </a:t>
            </a:r>
          </a:p>
          <a:p>
            <a:pPr lvl="1"/>
            <a:r>
              <a:rPr lang="en-US" altLang="ko-KR" dirty="0" smtClean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79" y="2872469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926522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1" y="2477442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first ab-initio calculation of </a:t>
            </a:r>
          </a:p>
          <a:p>
            <a:r>
              <a:rPr lang="en-US" altLang="ko-KR" sz="1100" dirty="0"/>
              <a:t>Hoyle state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041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244" y="4868863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Only Four parameters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741" y="463220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Minimal nuclear interaction</a:t>
            </a:r>
          </a:p>
          <a:p>
            <a:r>
              <a:rPr lang="en-US" altLang="ko-KR" sz="1600" dirty="0" smtClean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neutron matter </a:t>
            </a:r>
          </a:p>
          <a:p>
            <a:r>
              <a:rPr lang="en-US" altLang="ko-KR" sz="1600" dirty="0" smtClean="0"/>
              <a:t>simultaneously up to few percent error in binding energy and charge radius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48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improve the agreement by </a:t>
            </a:r>
          </a:p>
          <a:p>
            <a:r>
              <a:rPr lang="en-US" altLang="ko-KR" dirty="0" smtClean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BE/A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65" y="1694822"/>
            <a:ext cx="7438736" cy="3812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Charge Radius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5" y="1705842"/>
            <a:ext cx="8465358" cy="4321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Nuclear/Neutron Matter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2" y="1784668"/>
            <a:ext cx="5227074" cy="4427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Neutron matter: </a:t>
            </a:r>
          </a:p>
          <a:p>
            <a:r>
              <a:rPr lang="en-US" altLang="ko-KR" dirty="0" smtClean="0"/>
              <a:t>A=4~80</a:t>
            </a:r>
          </a:p>
          <a:p>
            <a:r>
              <a:rPr lang="en-US" altLang="ko-KR" dirty="0" smtClean="0"/>
              <a:t>box size 6.6 ~ 13.2  fm.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Nuclear matter:</a:t>
            </a:r>
          </a:p>
          <a:p>
            <a:r>
              <a:rPr lang="en-US" altLang="ko-KR" dirty="0" smtClean="0"/>
              <a:t>A=4 ~ 160</a:t>
            </a:r>
          </a:p>
          <a:p>
            <a:r>
              <a:rPr lang="en-US" altLang="ko-KR" dirty="0" smtClean="0"/>
              <a:t>Box size 7.92~9.24 fm.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457201"/>
            <a:ext cx="8241145" cy="6060411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382000" y="2895600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19114" y="4268927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Ab initio</a:t>
            </a:r>
          </a:p>
          <a:p>
            <a:r>
              <a:rPr lang="en-US" altLang="ko-KR" sz="1200" dirty="0"/>
              <a:t>Nuclear</a:t>
            </a:r>
          </a:p>
          <a:p>
            <a:r>
              <a:rPr lang="en-US" altLang="ko-KR" sz="1200" dirty="0"/>
              <a:t>Theory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2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 isotopes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70" y="1880324"/>
            <a:ext cx="7170970" cy="38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3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Preliminary study shows promising results for wide range of observables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Neutron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Dripline of Oxygen isotope.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Further investigation on the finite volume effects is on-going.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Also, Carbon isotopes, odd Oxygen isotopes, Cluster structure, excited states will be studied.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Ab-initio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0" y="1600200"/>
            <a:ext cx="4114800" cy="4865255"/>
          </a:xfrm>
        </p:spPr>
        <p:txBody>
          <a:bodyPr>
            <a:normAutofit fontScale="92500"/>
          </a:bodyPr>
          <a:lstStyle/>
          <a:p>
            <a:r>
              <a:rPr lang="en-US" altLang="ko-KR" i="1" dirty="0" smtClean="0"/>
              <a:t>Ab-initio</a:t>
            </a:r>
            <a:r>
              <a:rPr lang="en-US" altLang="ko-KR" dirty="0" smtClean="0"/>
              <a:t> can mean many different things. </a:t>
            </a:r>
          </a:p>
          <a:p>
            <a:r>
              <a:rPr lang="en-US" altLang="ko-KR" i="1" dirty="0" smtClean="0"/>
              <a:t>ab-initio</a:t>
            </a:r>
            <a:r>
              <a:rPr lang="en-US" altLang="ko-KR" dirty="0" smtClean="0"/>
              <a:t> Nuclear Physics</a:t>
            </a:r>
          </a:p>
          <a:p>
            <a:pPr lvl="1"/>
            <a:r>
              <a:rPr lang="en-US" altLang="ko-KR" dirty="0" smtClean="0"/>
              <a:t>(1) nucleon degrees of freedom</a:t>
            </a:r>
          </a:p>
          <a:p>
            <a:pPr lvl="1"/>
            <a:r>
              <a:rPr lang="en-US" altLang="ko-KR" dirty="0" smtClean="0"/>
              <a:t>(2) nucleon-nucleon interaction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Goal: predict nuclear phenomena (without parameter fitting) from fundamental nuclear interaction.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rare isotopes, dripline,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r-process,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extreme conditions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11746"/>
            <a:ext cx="4114800" cy="38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 initio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(ab initio) Nuclear physics is challenging.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Nuclear many body problem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Requires Non-perturbative method.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Ab-initio nuclear many body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Greens function Monte Carlo(GFMC)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No-core shell model(NCSM)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Coupled Cluster (CC)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IM-SRG, VS-SRG 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Nuclear Lattice Effective Field Theory(NLEFT)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And more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With recent progress in ab-initio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Binding energies for wide range of nuclei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Some reaction calculation for light nuclei.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1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726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5417994"/>
            <a:ext cx="3920490" cy="1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We need to introduce a lattice scale in space and time:</a:t>
            </a:r>
          </a:p>
          <a:p>
            <a:r>
              <a:rPr lang="en-US" altLang="ko-KR" sz="2000" dirty="0" smtClean="0"/>
              <a:t>momentum space cutoff ~ 150 MeV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lattice size a= </a:t>
            </a:r>
            <a:r>
              <a:rPr lang="en-US" altLang="ko-KR" sz="2000" dirty="0"/>
              <a:t>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Time cutoff ~ 1000 MeV </a:t>
            </a:r>
          </a:p>
          <a:p>
            <a:r>
              <a:rPr lang="en-US" altLang="ko-KR" sz="2000" dirty="0" smtClean="0"/>
              <a:t>We need to determine coefficients of interaction for the lattice size. (regularization scale.) </a:t>
            </a:r>
          </a:p>
          <a:p>
            <a:r>
              <a:rPr lang="en-US" altLang="ko-KR" sz="2000" dirty="0" smtClean="0"/>
              <a:t>Two-body interaction coefficients can be determined from phase shifts of np scattering.  </a:t>
            </a:r>
          </a:p>
          <a:p>
            <a:r>
              <a:rPr lang="en-US" altLang="ko-KR" sz="2000" dirty="0" smtClean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20231</TotalTime>
  <Words>1039</Words>
  <Application>Microsoft Office PowerPoint</Application>
  <PresentationFormat>A4 용지(210x297mm)</PresentationFormat>
  <Paragraphs>176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5_Clarity</vt:lpstr>
      <vt:lpstr>PowerPoint 프레젠테이션</vt:lpstr>
      <vt:lpstr>Nuclear Lattice Effective Field Theory Collaboration</vt:lpstr>
      <vt:lpstr>PowerPoint 프레젠테이션</vt:lpstr>
      <vt:lpstr>Ab-initio method</vt:lpstr>
      <vt:lpstr>Ab initio many-body</vt:lpstr>
      <vt:lpstr>Nuclear Lattice Effective Field Theory</vt:lpstr>
      <vt:lpstr>Path integral</vt:lpstr>
      <vt:lpstr>Chiral Effective Field Theory</vt:lpstr>
      <vt:lpstr>Lattice Hamiltonian</vt:lpstr>
      <vt:lpstr>lattice formulations</vt:lpstr>
      <vt:lpstr>Simplest 1-body problem on lattice</vt:lpstr>
      <vt:lpstr>Simplest 1-body problem on lattice</vt:lpstr>
      <vt:lpstr>Simplest 1-body problem on lattice</vt:lpstr>
      <vt:lpstr>Simplest 1-body problem on lattice</vt:lpstr>
      <vt:lpstr>2-body problem on lattice</vt:lpstr>
      <vt:lpstr>Auxiliary Field Monte Carlo </vt:lpstr>
      <vt:lpstr>PowerPoint 프레젠테이션</vt:lpstr>
      <vt:lpstr>Hamiltonian in auxiliary field lattice</vt:lpstr>
      <vt:lpstr>Fermion amplitude</vt:lpstr>
      <vt:lpstr>PowerPoint 프레젠테이션</vt:lpstr>
      <vt:lpstr>Low energy constants in lattice EFT</vt:lpstr>
      <vt:lpstr>PowerPoint 프레젠테이션</vt:lpstr>
      <vt:lpstr>PowerPoint 프레젠테이션</vt:lpstr>
      <vt:lpstr>Applications of NLEFT</vt:lpstr>
      <vt:lpstr>PowerPoint 프레젠테이션</vt:lpstr>
      <vt:lpstr>PowerPoint 프레젠테이션</vt:lpstr>
      <vt:lpstr>BE/A from WFM</vt:lpstr>
      <vt:lpstr>Charge Radius</vt:lpstr>
      <vt:lpstr>Nuclear/Neutron Matter</vt:lpstr>
      <vt:lpstr>Carbon isotopes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1166</cp:revision>
  <cp:lastPrinted>2018-09-03T05:45:20Z</cp:lastPrinted>
  <dcterms:created xsi:type="dcterms:W3CDTF">2016-03-06T10:47:04Z</dcterms:created>
  <dcterms:modified xsi:type="dcterms:W3CDTF">2023-06-09T09:45:19Z</dcterms:modified>
</cp:coreProperties>
</file>