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9" r:id="rId3"/>
    <p:sldId id="281" r:id="rId4"/>
    <p:sldId id="293" r:id="rId5"/>
    <p:sldId id="325" r:id="rId6"/>
    <p:sldId id="323" r:id="rId7"/>
    <p:sldId id="295" r:id="rId8"/>
    <p:sldId id="313" r:id="rId9"/>
    <p:sldId id="308" r:id="rId10"/>
    <p:sldId id="316" r:id="rId11"/>
    <p:sldId id="315" r:id="rId12"/>
    <p:sldId id="317" r:id="rId13"/>
    <p:sldId id="311" r:id="rId14"/>
    <p:sldId id="312" r:id="rId15"/>
    <p:sldId id="282" r:id="rId16"/>
    <p:sldId id="286" r:id="rId17"/>
    <p:sldId id="310" r:id="rId18"/>
    <p:sldId id="318" r:id="rId19"/>
    <p:sldId id="288" r:id="rId20"/>
    <p:sldId id="287" r:id="rId21"/>
    <p:sldId id="291" r:id="rId22"/>
    <p:sldId id="305" r:id="rId23"/>
    <p:sldId id="298" r:id="rId24"/>
    <p:sldId id="299" r:id="rId25"/>
    <p:sldId id="300" r:id="rId26"/>
    <p:sldId id="319" r:id="rId27"/>
    <p:sldId id="301" r:id="rId28"/>
    <p:sldId id="32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>
      <p:cViewPr>
        <p:scale>
          <a:sx n="70" d="100"/>
          <a:sy n="70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spirehep.net/author/profile/Lee,%20Dean?recid=783938&amp;ln=en" TargetMode="External"/><Relationship Id="rId2" Type="http://schemas.openxmlformats.org/officeDocument/2006/relationships/hyperlink" Target="http://inspirehep.net/record/78393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xiv.org/abs/arXiv:1510.03230" TargetMode="External"/><Relationship Id="rId5" Type="http://schemas.openxmlformats.org/officeDocument/2006/relationships/hyperlink" Target="https://inspirehep.net/author/profile/Mei%C3%9Fner,%20Ulf-G?recid=1397184&amp;ln=en" TargetMode="External"/><Relationship Id="rId4" Type="http://schemas.openxmlformats.org/officeDocument/2006/relationships/hyperlink" Target="https://inspirehep.net/record/1397184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305800" cy="1927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Nuclear lattice effective field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Young-Ho Song</a:t>
            </a:r>
          </a:p>
          <a:p>
            <a:r>
              <a:rPr lang="en-US" dirty="0" smtClean="0"/>
              <a:t>(RISP, Institute for Basic Science)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4359" y="6336268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RI meeting, Daejeon,   </a:t>
            </a:r>
            <a:r>
              <a:rPr lang="en-US" b="1" dirty="0" smtClean="0">
                <a:solidFill>
                  <a:srgbClr val="00B0F0"/>
                </a:solidFill>
              </a:rPr>
              <a:t>2016.02.25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3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operator at 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1676400"/>
            <a:ext cx="7445729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90600" y="4916269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SU(4) symmetry gives no sign problem.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Nuclear force have approximate SU(4) symmetry</a:t>
            </a:r>
          </a:p>
        </p:txBody>
      </p:sp>
    </p:spTree>
    <p:extLst>
      <p:ext uri="{BB962C8B-B14F-4D97-AF65-F5344CB8AC3E}">
        <p14:creationId xmlns:p14="http://schemas.microsoft.com/office/powerpoint/2010/main" val="6750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98451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0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438" y="5791200"/>
            <a:ext cx="31908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895850"/>
            <a:ext cx="4742039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Low energy constants in lattice 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All LECs(parameters in the Hamiltonian) are fixed in A&lt;=3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(They have to be fixed for given lattice regularization)</a:t>
            </a:r>
          </a:p>
          <a:p>
            <a:r>
              <a:rPr lang="en-US" altLang="ko-KR" dirty="0" smtClean="0"/>
              <a:t>N-P scattering phase shifts, Deuteron binding energy</a:t>
            </a:r>
          </a:p>
          <a:p>
            <a:r>
              <a:rPr lang="en-US" altLang="ko-KR" dirty="0" smtClean="0"/>
              <a:t>Triton binding energy, Triton beta decay.</a:t>
            </a:r>
          </a:p>
          <a:p>
            <a:endParaRPr lang="en-US" altLang="ko-KR" dirty="0"/>
          </a:p>
          <a:p>
            <a:r>
              <a:rPr lang="en-US" altLang="ko-KR" dirty="0" smtClean="0"/>
              <a:t>Scattering phase shifts on the Lattice: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Luscher’s</a:t>
            </a:r>
            <a:r>
              <a:rPr lang="en-US" altLang="ko-KR" dirty="0" smtClean="0"/>
              <a:t> formula: two nucleon energy in cubic lattice</a:t>
            </a:r>
            <a:endParaRPr lang="ko-KR" alt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7924800" cy="259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13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n-p scattering on lattice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315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5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Nuclear Matter : NLEFT started from nuclear matter calculation.</a:t>
            </a:r>
          </a:p>
          <a:p>
            <a:r>
              <a:rPr lang="en-US" altLang="ko-KR" dirty="0" smtClean="0"/>
              <a:t>Cold atom, dilute fermion system</a:t>
            </a:r>
          </a:p>
          <a:p>
            <a:r>
              <a:rPr lang="en-US" altLang="ko-KR" dirty="0" smtClean="0"/>
              <a:t>Nuclear Structure : published up to A&lt;=28 for alpha-clusters. (current code have A&lt;=40.) 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Computing time scales as ~ 79.7 A+7.11 A</a:t>
            </a:r>
            <a:r>
              <a:rPr lang="en-US" altLang="ko-KR" baseline="30000" dirty="0" smtClean="0"/>
              <a:t>2</a:t>
            </a:r>
          </a:p>
          <a:p>
            <a:pPr lvl="1"/>
            <a:r>
              <a:rPr lang="en-US" altLang="ko-KR" dirty="0" smtClean="0"/>
              <a:t>d, 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H, </a:t>
            </a:r>
            <a:r>
              <a:rPr lang="en-US" altLang="ko-KR" baseline="30000" dirty="0"/>
              <a:t>3</a:t>
            </a:r>
            <a:r>
              <a:rPr lang="en-US" altLang="ko-KR" dirty="0" smtClean="0"/>
              <a:t>He, </a:t>
            </a:r>
            <a:r>
              <a:rPr lang="en-US" altLang="ko-KR" baseline="30000" dirty="0" smtClean="0"/>
              <a:t>4</a:t>
            </a:r>
            <a:r>
              <a:rPr lang="en-US" altLang="ko-KR" dirty="0" smtClean="0"/>
              <a:t>He, </a:t>
            </a:r>
            <a:r>
              <a:rPr lang="en-US" altLang="ko-KR" baseline="30000" dirty="0" smtClean="0"/>
              <a:t>6</a:t>
            </a:r>
            <a:r>
              <a:rPr lang="en-US" altLang="ko-KR" dirty="0" smtClean="0"/>
              <a:t>Li, </a:t>
            </a:r>
            <a:r>
              <a:rPr lang="en-US" altLang="ko-KR" baseline="30000" dirty="0" smtClean="0"/>
              <a:t>8</a:t>
            </a:r>
            <a:r>
              <a:rPr lang="en-US" altLang="ko-KR" dirty="0" smtClean="0"/>
              <a:t>Be, 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C, </a:t>
            </a:r>
            <a:r>
              <a:rPr lang="en-US" altLang="ko-KR" baseline="30000" dirty="0" smtClean="0"/>
              <a:t>16</a:t>
            </a:r>
            <a:r>
              <a:rPr lang="en-US" altLang="ko-KR" dirty="0" smtClean="0"/>
              <a:t>O,</a:t>
            </a:r>
            <a:r>
              <a:rPr lang="en-US" altLang="ko-KR" baseline="30000" dirty="0" smtClean="0"/>
              <a:t>20</a:t>
            </a:r>
            <a:r>
              <a:rPr lang="en-US" altLang="ko-KR" dirty="0" smtClean="0"/>
              <a:t>Ne, </a:t>
            </a:r>
            <a:r>
              <a:rPr lang="en-US" altLang="ko-KR" baseline="30000" dirty="0" smtClean="0"/>
              <a:t>24</a:t>
            </a:r>
            <a:r>
              <a:rPr lang="en-US" altLang="ko-KR" dirty="0" smtClean="0"/>
              <a:t>Mg, </a:t>
            </a:r>
            <a:r>
              <a:rPr lang="en-US" altLang="ko-KR" baseline="30000" dirty="0" smtClean="0"/>
              <a:t>28</a:t>
            </a:r>
            <a:r>
              <a:rPr lang="en-US" altLang="ko-KR" dirty="0" smtClean="0"/>
              <a:t>Si</a:t>
            </a:r>
          </a:p>
          <a:p>
            <a:pPr lvl="1"/>
            <a:r>
              <a:rPr lang="en-US" altLang="ko-KR" dirty="0" smtClean="0"/>
              <a:t>First ab-initio calculation of Hoyle state</a:t>
            </a:r>
          </a:p>
          <a:p>
            <a:pPr lvl="1"/>
            <a:r>
              <a:rPr lang="en-US" altLang="ko-KR" dirty="0" smtClean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</a:t>
            </a:r>
            <a:r>
              <a:rPr lang="en-US" altLang="ko-KR" dirty="0" smtClean="0"/>
              <a:t>and </a:t>
            </a:r>
            <a:r>
              <a:rPr lang="en-US" altLang="ko-KR" baseline="30000" dirty="0"/>
              <a:t>16</a:t>
            </a:r>
            <a:r>
              <a:rPr lang="en-US" altLang="ko-KR" dirty="0"/>
              <a:t>O</a:t>
            </a:r>
            <a:endParaRPr lang="en-US" altLang="ko-KR" dirty="0" smtClean="0"/>
          </a:p>
          <a:p>
            <a:r>
              <a:rPr lang="en-US" altLang="ko-KR" dirty="0" smtClean="0"/>
              <a:t>Nuclear Scattering/Reaction:</a:t>
            </a:r>
          </a:p>
          <a:p>
            <a:pPr lvl="1"/>
            <a:r>
              <a:rPr lang="en-US" altLang="ko-KR" dirty="0" smtClean="0"/>
              <a:t>NN scattering, N-D scattering</a:t>
            </a:r>
          </a:p>
          <a:p>
            <a:pPr lvl="1"/>
            <a:r>
              <a:rPr lang="en-US" altLang="ko-KR" dirty="0" smtClean="0"/>
              <a:t>Alpha-alpha scattering</a:t>
            </a:r>
          </a:p>
          <a:p>
            <a:pPr lvl="1"/>
            <a:r>
              <a:rPr lang="en-US" altLang="ko-KR" dirty="0" smtClean="0"/>
              <a:t>N-p radiative capture, p-p fusion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89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Ab initio calculation of Hoyle state and its structure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2873995" cy="332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93290"/>
            <a:ext cx="3657600" cy="241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1571625"/>
            <a:ext cx="4043184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857872"/>
            <a:ext cx="49244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828800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first ab-initio calculation of </a:t>
            </a:r>
          </a:p>
          <a:p>
            <a:r>
              <a:rPr lang="en-US" altLang="ko-KR" dirty="0" smtClean="0"/>
              <a:t>Hoyle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Life and fine-tuning of quark mass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Fine tuning of Hoyle state energy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5853173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24000"/>
            <a:ext cx="12287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8978" y="5943600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Allowed Hoyle state energy variation ~ 25 %</a:t>
            </a:r>
            <a:endParaRPr lang="ko-KR" alt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983" y="5057775"/>
            <a:ext cx="22955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Life and fine-tuning of quark mass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447800"/>
            <a:ext cx="5440291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00600"/>
            <a:ext cx="4248150" cy="54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1" y="4181738"/>
            <a:ext cx="4848225" cy="39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2131" y="5638800"/>
            <a:ext cx="587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 Translates into : allowed quark mass variation  2-3 %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7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Spectrum and structure of </a:t>
            </a:r>
            <a:r>
              <a:rPr lang="en-US" altLang="ko-KR" baseline="30000" dirty="0" smtClean="0"/>
              <a:t>16</a:t>
            </a:r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676399"/>
            <a:ext cx="57912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429000"/>
            <a:ext cx="489005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172200"/>
            <a:ext cx="12668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205537"/>
            <a:ext cx="7429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693487"/>
            <a:ext cx="3386137" cy="51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5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Formalism 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Results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Discussion</a:t>
            </a:r>
          </a:p>
          <a:p>
            <a:pPr lvl="1"/>
            <a:endParaRPr lang="en-US" sz="28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81000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articles: </a:t>
            </a:r>
          </a:p>
          <a:p>
            <a:endParaRPr lang="en-US" altLang="ko-KR" dirty="0" smtClean="0"/>
          </a:p>
          <a:p>
            <a:r>
              <a:rPr lang="ko-KR" altLang="ko-KR" b="1" dirty="0">
                <a:hlinkClick r:id="rId2"/>
              </a:rPr>
              <a:t>Lattice simulations for few- and many-body systems</a:t>
            </a:r>
            <a:r>
              <a:rPr lang="ko-KR" altLang="ko-KR" dirty="0"/>
              <a:t> </a:t>
            </a:r>
          </a:p>
          <a:p>
            <a:r>
              <a:rPr lang="ko-KR" altLang="ko-KR" dirty="0">
                <a:hlinkClick r:id="rId3"/>
              </a:rPr>
              <a:t>Dean Lee</a:t>
            </a:r>
            <a:r>
              <a:rPr lang="ko-KR" altLang="ko-KR" dirty="0"/>
              <a:t> </a:t>
            </a:r>
            <a:r>
              <a:rPr lang="en-US" altLang="ko-KR" dirty="0" smtClean="0"/>
              <a:t>, </a:t>
            </a:r>
            <a:r>
              <a:rPr lang="ko-KR" altLang="ko-KR" dirty="0"/>
              <a:t> </a:t>
            </a:r>
            <a:r>
              <a:rPr lang="ko-KR" altLang="ko-KR" b="1" dirty="0"/>
              <a:t>Prog.Part.Nucl.Phys. 63 (2009) 117-154</a:t>
            </a:r>
            <a:r>
              <a:rPr lang="ko-KR" altLang="ko-KR" dirty="0"/>
              <a:t> </a:t>
            </a:r>
            <a:endParaRPr lang="en-US" altLang="ko-KR" dirty="0" smtClean="0"/>
          </a:p>
          <a:p>
            <a:endParaRPr lang="ko-KR" altLang="ko-KR" dirty="0"/>
          </a:p>
          <a:p>
            <a:r>
              <a:rPr lang="ko-KR" altLang="ko-KR" b="1" dirty="0">
                <a:hlinkClick r:id="rId4"/>
              </a:rPr>
              <a:t>The long and winding road from chiral effective Lagrangians to nuclear structure</a:t>
            </a:r>
            <a:r>
              <a:rPr lang="ko-KR" altLang="ko-KR" dirty="0"/>
              <a:t> </a:t>
            </a:r>
          </a:p>
          <a:p>
            <a:r>
              <a:rPr lang="ko-KR" altLang="ko-KR" dirty="0">
                <a:hlinkClick r:id="rId5"/>
              </a:rPr>
              <a:t>Ulf-G Meißner</a:t>
            </a:r>
            <a:r>
              <a:rPr lang="ko-KR" altLang="ko-KR" dirty="0"/>
              <a:t> </a:t>
            </a:r>
            <a:r>
              <a:rPr lang="en-US" altLang="ko-KR" dirty="0" smtClean="0"/>
              <a:t>, </a:t>
            </a:r>
            <a:r>
              <a:rPr lang="ko-KR" altLang="ko-KR" dirty="0" smtClean="0"/>
              <a:t>e-Print</a:t>
            </a:r>
            <a:r>
              <a:rPr lang="ko-KR" altLang="ko-KR" dirty="0"/>
              <a:t>: </a:t>
            </a:r>
            <a:r>
              <a:rPr lang="ko-KR" altLang="ko-KR" b="1" dirty="0">
                <a:hlinkClick r:id="rId6"/>
              </a:rPr>
              <a:t>arXiv:1510.03230</a:t>
            </a:r>
            <a:r>
              <a:rPr lang="ko-KR" altLang="ko-KR" b="1" dirty="0"/>
              <a:t> 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Towards Medium Mass Nuclei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45680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5305425"/>
            <a:ext cx="7086600" cy="146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982" y="1704975"/>
            <a:ext cx="3657600" cy="51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2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Ab-initio alpha-alpha scattering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Adiabatic projection method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5025"/>
            <a:ext cx="29908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18209"/>
            <a:ext cx="3143488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26098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19475"/>
            <a:ext cx="2914650" cy="64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63766"/>
            <a:ext cx="31623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52" y="4844816"/>
            <a:ext cx="465574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2" y="6160292"/>
            <a:ext cx="455562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47" y="1641360"/>
            <a:ext cx="7827580" cy="207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64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Ab-initio alpha-alpha scattering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600200"/>
            <a:ext cx="3986212" cy="473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19250"/>
            <a:ext cx="417755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Sign Problem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600200"/>
            <a:ext cx="5334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89200"/>
            <a:ext cx="80772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133725"/>
            <a:ext cx="55911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724275"/>
            <a:ext cx="7467600" cy="66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4953000"/>
            <a:ext cx="7924800" cy="64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Sign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73243"/>
            <a:ext cx="7010400" cy="183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4205591"/>
            <a:ext cx="7696200" cy="99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752600"/>
            <a:ext cx="7924800" cy="64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99027"/>
            <a:ext cx="6248400" cy="434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9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Symmetry Sign Extrapolation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SU(4) symmetry gives no sign problem.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Nuclear force have approximate SU(4) symmetry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SU(4) symmetry breaking introduce sign problem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2895600"/>
            <a:ext cx="2743199" cy="45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93595"/>
            <a:ext cx="5334000" cy="19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99018"/>
            <a:ext cx="84772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6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New code: Non-local </a:t>
            </a:r>
            <a:r>
              <a:rPr lang="en-US" altLang="ko-KR" dirty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New Hamiltonian code : </a:t>
            </a:r>
          </a:p>
          <a:p>
            <a:pPr lvl="1"/>
            <a:r>
              <a:rPr lang="en-US" altLang="ko-KR" sz="2800" dirty="0" smtClean="0"/>
              <a:t>introduce new non-local nucleon-nucleon interaction at leading order.</a:t>
            </a:r>
          </a:p>
          <a:p>
            <a:pPr lvl="1"/>
            <a:r>
              <a:rPr lang="en-US" altLang="ko-KR" sz="2800" dirty="0" smtClean="0"/>
              <a:t>Smeared non-local creation, annihilation operator with nearest neighbor summation</a:t>
            </a:r>
          </a:p>
          <a:p>
            <a:pPr lvl="1"/>
            <a:endParaRPr lang="en-US" altLang="ko-KR" sz="2800" dirty="0" smtClean="0"/>
          </a:p>
          <a:p>
            <a:r>
              <a:rPr lang="en-US" altLang="ko-KR" sz="2800" dirty="0"/>
              <a:t>All parameters are determined from: </a:t>
            </a:r>
            <a:endParaRPr lang="en-US" altLang="ko-KR" sz="2800" dirty="0" smtClean="0"/>
          </a:p>
          <a:p>
            <a:pPr lvl="1"/>
            <a:r>
              <a:rPr lang="en-US" altLang="ko-KR" dirty="0" smtClean="0"/>
              <a:t>n-p </a:t>
            </a:r>
            <a:r>
              <a:rPr lang="en-US" altLang="ko-KR" dirty="0"/>
              <a:t>scattering phase shifts, deuteron energy</a:t>
            </a:r>
          </a:p>
          <a:p>
            <a:pPr lvl="1"/>
            <a:r>
              <a:rPr lang="en-US" altLang="ko-KR" dirty="0" smtClean="0"/>
              <a:t>alpha-alpha </a:t>
            </a:r>
            <a:r>
              <a:rPr lang="en-US" altLang="ko-KR" dirty="0"/>
              <a:t>s-wave phase </a:t>
            </a:r>
            <a:r>
              <a:rPr lang="en-US" altLang="ko-KR" dirty="0" smtClean="0"/>
              <a:t>shifts (phase </a:t>
            </a:r>
            <a:r>
              <a:rPr lang="en-US" altLang="ko-KR" dirty="0"/>
              <a:t>shifts and deuteron energy are insensitive to non-locality</a:t>
            </a:r>
            <a:r>
              <a:rPr lang="en-US" altLang="ko-KR" dirty="0" smtClean="0"/>
              <a:t>.)</a:t>
            </a:r>
            <a:endParaRPr lang="ko-KR" altLang="en-US" dirty="0"/>
          </a:p>
          <a:p>
            <a:pPr lvl="1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9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Non-local 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 non-local Lattice Hamiltonian code shows small sign problem.( Good quality compared to NNLO results)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2728913"/>
            <a:ext cx="72294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4129088"/>
            <a:ext cx="73247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42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Non-local 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733800"/>
            <a:ext cx="3600409" cy="274319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New non-local Lattice Hamiltonian code shows less sign problem.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Smeared non-local interaction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Smeared one-pion exchange interaction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New sampling method</a:t>
            </a:r>
          </a:p>
          <a:p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09" y="1685925"/>
            <a:ext cx="5076866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56" y="1685925"/>
            <a:ext cx="3894053" cy="189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9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at RISP(Preliminary)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524000"/>
            <a:ext cx="4064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3962400"/>
            <a:ext cx="3937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064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17199" y="4431268"/>
            <a:ext cx="43460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Collaboration with Dean Lee(NCSU)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Needs to reduce error bar at Large Lt,</a:t>
            </a:r>
            <a:br>
              <a:rPr lang="en-US" altLang="ko-KR" dirty="0" smtClean="0"/>
            </a:br>
            <a:r>
              <a:rPr lang="en-US" altLang="ko-KR" dirty="0" smtClean="0"/>
              <a:t>improve the convergence</a:t>
            </a:r>
          </a:p>
        </p:txBody>
      </p:sp>
    </p:spTree>
    <p:extLst>
      <p:ext uri="{BB962C8B-B14F-4D97-AF65-F5344CB8AC3E}">
        <p14:creationId xmlns:p14="http://schemas.microsoft.com/office/powerpoint/2010/main" val="42119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of Nuclear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Ultimate questions of Nuclear Physics 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How the nuclear force emerges from QCD(quarks and gluons)?</a:t>
            </a:r>
          </a:p>
          <a:p>
            <a:pPr lvl="1"/>
            <a:r>
              <a:rPr lang="en-US" dirty="0" smtClean="0"/>
              <a:t>  How can we explain the various nuclear phenomenon from the nuclear force?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How </a:t>
            </a:r>
            <a:r>
              <a:rPr lang="en-US" altLang="ko-KR" dirty="0"/>
              <a:t>the various elements are generated in the </a:t>
            </a:r>
            <a:r>
              <a:rPr lang="en-US" altLang="ko-KR" dirty="0" smtClean="0"/>
              <a:t>Universe?</a:t>
            </a:r>
          </a:p>
          <a:p>
            <a:pPr lvl="1"/>
            <a:endParaRPr lang="en-US" dirty="0"/>
          </a:p>
          <a:p>
            <a:r>
              <a:rPr lang="en-US" dirty="0" smtClean="0"/>
              <a:t>The recent progresses in ab-initio approach are promising</a:t>
            </a:r>
          </a:p>
          <a:p>
            <a:pPr lvl="1"/>
            <a:r>
              <a:rPr lang="en-US" dirty="0" smtClean="0"/>
              <a:t>EFT : </a:t>
            </a:r>
            <a:r>
              <a:rPr lang="en-US" dirty="0" err="1" smtClean="0"/>
              <a:t>pionless</a:t>
            </a:r>
            <a:r>
              <a:rPr lang="en-US" dirty="0" smtClean="0"/>
              <a:t> EFT, chiral EFT, Halo EFT</a:t>
            </a:r>
          </a:p>
          <a:p>
            <a:pPr lvl="1"/>
            <a:r>
              <a:rPr lang="en-US" dirty="0" smtClean="0"/>
              <a:t>Various Ab-initio methods: GFMC, NCSM, CC …</a:t>
            </a:r>
          </a:p>
          <a:p>
            <a:pPr lvl="1"/>
            <a:r>
              <a:rPr lang="en-US" dirty="0" smtClean="0"/>
              <a:t>Unification of structure and reaction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467600" cy="22123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62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NLEFT can be an ideal tool for Nuclear Physics</a:t>
            </a:r>
          </a:p>
          <a:p>
            <a:r>
              <a:rPr lang="en-US" altLang="ko-KR" dirty="0"/>
              <a:t>NLEFT does not require truncated basis expansions, many-body perturbation theory, or any </a:t>
            </a:r>
            <a:r>
              <a:rPr lang="en-US" altLang="ko-KR" dirty="0" smtClean="0"/>
              <a:t>constraints </a:t>
            </a:r>
            <a:r>
              <a:rPr lang="en-US" altLang="ko-KR" dirty="0"/>
              <a:t>on the nuclear wave function.</a:t>
            </a:r>
          </a:p>
          <a:p>
            <a:r>
              <a:rPr lang="en-US" altLang="ko-KR" dirty="0"/>
              <a:t>Alpha clustering emerges naturally </a:t>
            </a:r>
          </a:p>
          <a:p>
            <a:r>
              <a:rPr lang="en-US" altLang="ko-KR" dirty="0"/>
              <a:t>One of the largest sources of computational uncertainty is due to the ‘sign problem’, which have to be solved for broader application of NLEFT. 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 smtClean="0"/>
              <a:t>Towards:</a:t>
            </a:r>
          </a:p>
          <a:p>
            <a:pPr lvl="1"/>
            <a:r>
              <a:rPr lang="en-US" altLang="ko-KR" dirty="0" smtClean="0"/>
              <a:t>Neutron-rich halo nuclei </a:t>
            </a:r>
          </a:p>
          <a:p>
            <a:pPr lvl="1"/>
            <a:r>
              <a:rPr lang="en-US" altLang="ko-KR" dirty="0" smtClean="0"/>
              <a:t>Asymmetric nuclear matter </a:t>
            </a:r>
          </a:p>
          <a:p>
            <a:pPr lvl="1"/>
            <a:r>
              <a:rPr lang="en-US" altLang="ko-KR" dirty="0" smtClean="0"/>
              <a:t>Limits of nuclear stability</a:t>
            </a:r>
          </a:p>
          <a:p>
            <a:pPr lvl="1"/>
            <a:r>
              <a:rPr lang="en-US" altLang="ko-KR" dirty="0" smtClean="0"/>
              <a:t>Unification of structure and reaction: Triple alpha reactions.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4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4075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2409825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594" y="3228975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78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NLEFT </a:t>
            </a:r>
            <a:r>
              <a:rPr lang="en-US" altLang="ko-KR" sz="3200" dirty="0">
                <a:solidFill>
                  <a:srgbClr val="FF0000"/>
                </a:solidFill>
              </a:rPr>
              <a:t>does not require truncated basis expansions</a:t>
            </a:r>
            <a:r>
              <a:rPr lang="en-US" altLang="ko-KR" sz="3200" dirty="0"/>
              <a:t>, many-body perturbation theory, or any </a:t>
            </a:r>
            <a:r>
              <a:rPr lang="en-US" altLang="ko-KR" sz="3200" dirty="0" smtClean="0"/>
              <a:t>constraints </a:t>
            </a:r>
            <a:r>
              <a:rPr lang="en-US" altLang="ko-KR" sz="3200" dirty="0"/>
              <a:t>on the nuclear wave function.</a:t>
            </a:r>
          </a:p>
          <a:p>
            <a:r>
              <a:rPr lang="en-US" altLang="ko-KR" sz="3200" dirty="0">
                <a:solidFill>
                  <a:srgbClr val="FF0000"/>
                </a:solidFill>
              </a:rPr>
              <a:t>Alpha clustering emerges naturally</a:t>
            </a:r>
            <a:r>
              <a:rPr lang="en-US" altLang="ko-KR" sz="3200" dirty="0"/>
              <a:t> </a:t>
            </a:r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75822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Nuclear Matter : NLEFT started from nuclear matter calculation.</a:t>
            </a:r>
          </a:p>
          <a:p>
            <a:r>
              <a:rPr lang="en-US" altLang="ko-KR" dirty="0" smtClean="0"/>
              <a:t>Cold atom, dilute fermion system</a:t>
            </a:r>
          </a:p>
          <a:p>
            <a:r>
              <a:rPr lang="en-US" altLang="ko-KR" dirty="0" smtClean="0"/>
              <a:t>Nuclear Structure : published up to A&lt;=28 for alpha-clusters. (current code have A&lt;=40.) 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Computing time scales as ~ 79.7 A+7.11 A</a:t>
            </a:r>
            <a:r>
              <a:rPr lang="en-US" altLang="ko-KR" baseline="30000" dirty="0" smtClean="0"/>
              <a:t>2</a:t>
            </a:r>
          </a:p>
          <a:p>
            <a:pPr lvl="1"/>
            <a:r>
              <a:rPr lang="en-US" altLang="ko-KR" dirty="0" smtClean="0"/>
              <a:t>d, 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H, </a:t>
            </a:r>
            <a:r>
              <a:rPr lang="en-US" altLang="ko-KR" baseline="30000" dirty="0"/>
              <a:t>3</a:t>
            </a:r>
            <a:r>
              <a:rPr lang="en-US" altLang="ko-KR" dirty="0" smtClean="0"/>
              <a:t>He, </a:t>
            </a:r>
            <a:r>
              <a:rPr lang="en-US" altLang="ko-KR" baseline="30000" dirty="0" smtClean="0"/>
              <a:t>4</a:t>
            </a:r>
            <a:r>
              <a:rPr lang="en-US" altLang="ko-KR" dirty="0" smtClean="0"/>
              <a:t>He, </a:t>
            </a:r>
            <a:r>
              <a:rPr lang="en-US" altLang="ko-KR" baseline="30000" dirty="0" smtClean="0"/>
              <a:t>6</a:t>
            </a:r>
            <a:r>
              <a:rPr lang="en-US" altLang="ko-KR" dirty="0" smtClean="0"/>
              <a:t>Li, </a:t>
            </a:r>
            <a:r>
              <a:rPr lang="en-US" altLang="ko-KR" baseline="30000" dirty="0" smtClean="0"/>
              <a:t>8</a:t>
            </a:r>
            <a:r>
              <a:rPr lang="en-US" altLang="ko-KR" dirty="0" smtClean="0"/>
              <a:t>Be, 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C, </a:t>
            </a:r>
            <a:r>
              <a:rPr lang="en-US" altLang="ko-KR" baseline="30000" dirty="0" smtClean="0"/>
              <a:t>16</a:t>
            </a:r>
            <a:r>
              <a:rPr lang="en-US" altLang="ko-KR" dirty="0" smtClean="0"/>
              <a:t>O,</a:t>
            </a:r>
            <a:r>
              <a:rPr lang="en-US" altLang="ko-KR" baseline="30000" dirty="0" smtClean="0"/>
              <a:t>20</a:t>
            </a:r>
            <a:r>
              <a:rPr lang="en-US" altLang="ko-KR" dirty="0" smtClean="0"/>
              <a:t>Ne, </a:t>
            </a:r>
            <a:r>
              <a:rPr lang="en-US" altLang="ko-KR" baseline="30000" dirty="0" smtClean="0"/>
              <a:t>24</a:t>
            </a:r>
            <a:r>
              <a:rPr lang="en-US" altLang="ko-KR" dirty="0" smtClean="0"/>
              <a:t>Mg, </a:t>
            </a:r>
            <a:r>
              <a:rPr lang="en-US" altLang="ko-KR" baseline="30000" dirty="0" smtClean="0"/>
              <a:t>28</a:t>
            </a:r>
            <a:r>
              <a:rPr lang="en-US" altLang="ko-KR" dirty="0" smtClean="0"/>
              <a:t>Si</a:t>
            </a:r>
          </a:p>
          <a:p>
            <a:pPr lvl="1"/>
            <a:r>
              <a:rPr lang="en-US" altLang="ko-KR" dirty="0" smtClean="0"/>
              <a:t>First ab-initio calculation of Hoyle state</a:t>
            </a:r>
          </a:p>
          <a:p>
            <a:pPr lvl="1"/>
            <a:r>
              <a:rPr lang="en-US" altLang="ko-KR" dirty="0" smtClean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</a:t>
            </a:r>
            <a:r>
              <a:rPr lang="en-US" altLang="ko-KR" dirty="0" smtClean="0"/>
              <a:t>and </a:t>
            </a:r>
            <a:r>
              <a:rPr lang="en-US" altLang="ko-KR" baseline="30000" dirty="0"/>
              <a:t>16</a:t>
            </a:r>
            <a:r>
              <a:rPr lang="en-US" altLang="ko-KR" dirty="0"/>
              <a:t>O</a:t>
            </a:r>
            <a:endParaRPr lang="en-US" altLang="ko-KR" dirty="0" smtClean="0"/>
          </a:p>
          <a:p>
            <a:r>
              <a:rPr lang="en-US" altLang="ko-KR" dirty="0" smtClean="0"/>
              <a:t>Nuclear Scattering/Reaction:</a:t>
            </a:r>
          </a:p>
          <a:p>
            <a:pPr lvl="1"/>
            <a:r>
              <a:rPr lang="en-US" altLang="ko-KR" dirty="0" smtClean="0"/>
              <a:t>NN scattering, N-D scattering</a:t>
            </a:r>
          </a:p>
          <a:p>
            <a:pPr lvl="1"/>
            <a:r>
              <a:rPr lang="en-US" altLang="ko-KR" dirty="0" smtClean="0"/>
              <a:t>Alpha-alpha scattering</a:t>
            </a:r>
          </a:p>
          <a:p>
            <a:pPr lvl="1"/>
            <a:r>
              <a:rPr lang="en-US" altLang="ko-KR" dirty="0" smtClean="0"/>
              <a:t>N-p radiative capture, p-p fusion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6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Method (Path Integral)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47053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799"/>
            <a:ext cx="467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4953000"/>
            <a:ext cx="6810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965574"/>
            <a:ext cx="70008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matrix method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7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56" y="1704975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03" y="2945824"/>
            <a:ext cx="4335094" cy="353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07748"/>
            <a:ext cx="40838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1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3624</TotalTime>
  <Words>749</Words>
  <Application>Microsoft Office PowerPoint</Application>
  <PresentationFormat>On-screen Show (4:3)</PresentationFormat>
  <Paragraphs>121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Clarity</vt:lpstr>
      <vt:lpstr>Introduction to Nuclear lattice effective field theory</vt:lpstr>
      <vt:lpstr>Outline</vt:lpstr>
      <vt:lpstr>Questions of Nuclear Physics</vt:lpstr>
      <vt:lpstr>Nuclear Lattice Effective Field Theory</vt:lpstr>
      <vt:lpstr>Characters of NLEFT</vt:lpstr>
      <vt:lpstr>Applications of NLEFT</vt:lpstr>
      <vt:lpstr>Lattice Method (Path Integral)</vt:lpstr>
      <vt:lpstr>Transfer matrix method</vt:lpstr>
      <vt:lpstr>Auxiliary Field Monte Carlo </vt:lpstr>
      <vt:lpstr>Chiral Effective Field Theory</vt:lpstr>
      <vt:lpstr>Transfer operator at LO</vt:lpstr>
      <vt:lpstr>PowerPoint Presentation</vt:lpstr>
      <vt:lpstr>Low energy constants in lattice EFT</vt:lpstr>
      <vt:lpstr>n-p scattering on lattice</vt:lpstr>
      <vt:lpstr>Applications of NLEFT</vt:lpstr>
      <vt:lpstr>Ab initio calculation of Hoyle state and its structure</vt:lpstr>
      <vt:lpstr>Life and fine-tuning of quark mass</vt:lpstr>
      <vt:lpstr>Life and fine-tuning of quark mass</vt:lpstr>
      <vt:lpstr>Spectrum and structure of 16O</vt:lpstr>
      <vt:lpstr>Towards Medium Mass Nuclei</vt:lpstr>
      <vt:lpstr>Ab-initio alpha-alpha scattering</vt:lpstr>
      <vt:lpstr>Ab-initio alpha-alpha scattering</vt:lpstr>
      <vt:lpstr>Sign Problem</vt:lpstr>
      <vt:lpstr>Sign problem</vt:lpstr>
      <vt:lpstr>Symmetry Sign Extrapolation</vt:lpstr>
      <vt:lpstr>New code: Non-local Lattice Hamiltonian</vt:lpstr>
      <vt:lpstr>Non-local Lattice Hamiltonian</vt:lpstr>
      <vt:lpstr>Non-local Lattice Hamiltonian</vt:lpstr>
      <vt:lpstr>Results at RISP(Preliminary)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dipole moments  of A=3 nuclei</dc:title>
  <dc:creator>song</dc:creator>
  <cp:lastModifiedBy>theory</cp:lastModifiedBy>
  <cp:revision>177</cp:revision>
  <dcterms:created xsi:type="dcterms:W3CDTF">2006-08-16T00:00:00Z</dcterms:created>
  <dcterms:modified xsi:type="dcterms:W3CDTF">2016-02-25T05:51:18Z</dcterms:modified>
</cp:coreProperties>
</file>