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51"/>
  </p:notesMasterIdLst>
  <p:handoutMasterIdLst>
    <p:handoutMasterId r:id="rId52"/>
  </p:handoutMasterIdLst>
  <p:sldIdLst>
    <p:sldId id="269" r:id="rId4"/>
    <p:sldId id="575" r:id="rId5"/>
    <p:sldId id="586" r:id="rId6"/>
    <p:sldId id="654" r:id="rId7"/>
    <p:sldId id="587" r:id="rId8"/>
    <p:sldId id="628" r:id="rId9"/>
    <p:sldId id="643" r:id="rId10"/>
    <p:sldId id="559" r:id="rId11"/>
    <p:sldId id="592" r:id="rId12"/>
    <p:sldId id="550" r:id="rId13"/>
    <p:sldId id="629" r:id="rId14"/>
    <p:sldId id="630" r:id="rId15"/>
    <p:sldId id="640" r:id="rId16"/>
    <p:sldId id="596" r:id="rId17"/>
    <p:sldId id="597" r:id="rId18"/>
    <p:sldId id="546" r:id="rId19"/>
    <p:sldId id="528" r:id="rId20"/>
    <p:sldId id="566" r:id="rId21"/>
    <p:sldId id="658" r:id="rId22"/>
    <p:sldId id="659" r:id="rId23"/>
    <p:sldId id="660" r:id="rId24"/>
    <p:sldId id="663" r:id="rId25"/>
    <p:sldId id="661" r:id="rId26"/>
    <p:sldId id="599" r:id="rId27"/>
    <p:sldId id="600" r:id="rId28"/>
    <p:sldId id="535" r:id="rId29"/>
    <p:sldId id="656" r:id="rId30"/>
    <p:sldId id="655" r:id="rId31"/>
    <p:sldId id="674" r:id="rId32"/>
    <p:sldId id="651" r:id="rId33"/>
    <p:sldId id="653" r:id="rId34"/>
    <p:sldId id="652" r:id="rId35"/>
    <p:sldId id="536" r:id="rId36"/>
    <p:sldId id="615" r:id="rId37"/>
    <p:sldId id="537" r:id="rId38"/>
    <p:sldId id="580" r:id="rId39"/>
    <p:sldId id="581" r:id="rId40"/>
    <p:sldId id="627" r:id="rId41"/>
    <p:sldId id="667" r:id="rId42"/>
    <p:sldId id="668" r:id="rId43"/>
    <p:sldId id="666" r:id="rId44"/>
    <p:sldId id="669" r:id="rId45"/>
    <p:sldId id="670" r:id="rId46"/>
    <p:sldId id="671" r:id="rId47"/>
    <p:sldId id="672" r:id="rId48"/>
    <p:sldId id="673" r:id="rId49"/>
    <p:sldId id="641" r:id="rId50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86"/>
            <p14:sldId id="654"/>
            <p14:sldId id="587"/>
            <p14:sldId id="628"/>
            <p14:sldId id="643"/>
            <p14:sldId id="559"/>
            <p14:sldId id="592"/>
            <p14:sldId id="550"/>
            <p14:sldId id="629"/>
            <p14:sldId id="630"/>
            <p14:sldId id="640"/>
            <p14:sldId id="596"/>
            <p14:sldId id="597"/>
            <p14:sldId id="546"/>
            <p14:sldId id="528"/>
            <p14:sldId id="566"/>
            <p14:sldId id="658"/>
            <p14:sldId id="659"/>
            <p14:sldId id="660"/>
            <p14:sldId id="663"/>
            <p14:sldId id="661"/>
            <p14:sldId id="599"/>
            <p14:sldId id="600"/>
            <p14:sldId id="535"/>
            <p14:sldId id="656"/>
            <p14:sldId id="655"/>
            <p14:sldId id="674"/>
            <p14:sldId id="651"/>
            <p14:sldId id="653"/>
            <p14:sldId id="652"/>
            <p14:sldId id="536"/>
            <p14:sldId id="615"/>
            <p14:sldId id="537"/>
            <p14:sldId id="580"/>
            <p14:sldId id="581"/>
            <p14:sldId id="627"/>
            <p14:sldId id="667"/>
            <p14:sldId id="668"/>
            <p14:sldId id="666"/>
            <p14:sldId id="669"/>
            <p14:sldId id="670"/>
            <p14:sldId id="671"/>
            <p14:sldId id="672"/>
            <p14:sldId id="673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3" pos="454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33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57" userDrawn="1">
          <p15:clr>
            <a:srgbClr val="A4A3A4"/>
          </p15:clr>
        </p15:guide>
        <p15:guide id="28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24" y="56"/>
      </p:cViewPr>
      <p:guideLst>
        <p:guide pos="4549"/>
        <p:guide pos="5796"/>
        <p:guide pos="3097"/>
        <p:guide orient="horz" pos="4133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57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6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Carbon and Oxygen isotopes in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Nuclear Lattice Effective Field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Theory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Young-Ho Song (IRIS, IBS)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90604" y="5728645"/>
            <a:ext cx="5408419" cy="3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/>
              <a:t>2024.12.01.-07.,  NTSE2024</a:t>
            </a:r>
            <a:r>
              <a:rPr lang="en-US" dirty="0"/>
              <a:t> </a:t>
            </a:r>
            <a:r>
              <a:rPr lang="en-US" altLang="ko-KR" dirty="0"/>
              <a:t>, </a:t>
            </a:r>
            <a:r>
              <a:rPr lang="en-US" altLang="ko-KR" dirty="0" err="1"/>
              <a:t>Pukyong</a:t>
            </a:r>
            <a:r>
              <a:rPr lang="en-US" altLang="ko-KR" dirty="0"/>
              <a:t> Univ.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We need to introduce a lattice scale in space and time:</a:t>
            </a:r>
          </a:p>
          <a:p>
            <a:r>
              <a:rPr lang="en-US" altLang="ko-KR" sz="2000" dirty="0"/>
              <a:t>momentum space cutoff ~ 150 MeV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en-US" altLang="ko-KR" sz="2000"/>
              <a:t>lattice spacing </a:t>
            </a:r>
            <a:r>
              <a:rPr lang="en-US" altLang="ko-KR" sz="2000" dirty="0"/>
              <a:t>a= 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Time cutoff ~ 1000 MeV </a:t>
            </a:r>
          </a:p>
          <a:p>
            <a:r>
              <a:rPr lang="en-US" altLang="ko-KR" sz="2000" dirty="0"/>
              <a:t>We need to determine coefficients of interaction for the lattice size. (regularization scale.) </a:t>
            </a:r>
          </a:p>
          <a:p>
            <a:r>
              <a:rPr lang="en-US" altLang="ko-KR" sz="2000" dirty="0"/>
              <a:t>Two-body interaction coefficients can be determined from phase shifts of np scattering.  </a:t>
            </a:r>
          </a:p>
          <a:p>
            <a:r>
              <a:rPr lang="en-US" altLang="ko-KR" sz="2000" dirty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3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Lattice chiral Hamiltonian at Leading order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At Leading order, kinetic energy + contact interaction + one pion exchange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4" y="2042938"/>
            <a:ext cx="3277057" cy="552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29" y="2652008"/>
            <a:ext cx="6158742" cy="1365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29" y="4081704"/>
            <a:ext cx="4525385" cy="661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13475" y="4136283"/>
            <a:ext cx="34279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Long range OPE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243" y="4939330"/>
            <a:ext cx="2958757" cy="1032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6530" y="5000220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6530" y="2770971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Kinetic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8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Sign problem in NLEFT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However, there is a difficulty in auxiliary MC calculation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99" y="3438510"/>
            <a:ext cx="4658375" cy="828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681" y="4486889"/>
            <a:ext cx="7682347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needs a large Euclidean time extrapolation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denominator’s sign oscillates rapidly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large uncertainty in the expectation value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sign problem</a:t>
            </a:r>
            <a:endParaRPr lang="ko-KR" alt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SU(4) </a:t>
            </a:r>
            <a:r>
              <a:rPr lang="en-US" dirty="0"/>
              <a:t>symmetric interaction in isospin symmetric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No sign problem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99" y="2020697"/>
            <a:ext cx="5391902" cy="1371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665" y="1436881"/>
            <a:ext cx="2334479" cy="33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1" y="4443862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Only Four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504" y="428952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Minimal nuclear interaction</a:t>
            </a:r>
          </a:p>
          <a:p>
            <a:r>
              <a:rPr lang="en-US" altLang="ko-KR" sz="1600" dirty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neutron matter </a:t>
            </a:r>
          </a:p>
          <a:p>
            <a:r>
              <a:rPr lang="en-US" altLang="ko-KR" sz="1600" dirty="0"/>
              <a:t>simultaneously up to few percent error in binding energy and charge radius</a:t>
            </a:r>
          </a:p>
          <a:p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7186" y="6317575"/>
            <a:ext cx="425435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problem</a:t>
            </a:r>
          </a:p>
        </p:txBody>
      </p:sp>
    </p:spTree>
    <p:extLst>
      <p:ext uri="{BB962C8B-B14F-4D97-AF65-F5344CB8AC3E}">
        <p14:creationId xmlns:p14="http://schemas.microsoft.com/office/powerpoint/2010/main" val="262481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Large cancellation between positive and negative contributions</a:t>
            </a:r>
            <a:r>
              <a:rPr lang="en-US" altLang="ko-KR" dirty="0">
                <a:sym typeface="Wingdings" panose="05000000000000000000" pitchFamily="2" charset="2"/>
              </a:rPr>
              <a:t> large uncertainty.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One pion exchange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higher order chiral interaction, short range repulsion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Needs a remedy to extend to </a:t>
            </a:r>
            <a:r>
              <a:rPr lang="en-US" altLang="ko-KR" dirty="0">
                <a:solidFill>
                  <a:srgbClr val="FF0000"/>
                </a:solidFill>
              </a:rPr>
              <a:t>neutron rich isotopes</a:t>
            </a:r>
            <a:r>
              <a:rPr lang="en-US" altLang="ko-KR" dirty="0"/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Wave function matching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5" y="457507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7112874" cy="487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219" y="4913507"/>
            <a:ext cx="1811714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 is only active</a:t>
            </a:r>
          </a:p>
          <a:p>
            <a:r>
              <a:rPr lang="en-US" altLang="ko-KR" dirty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95" y="3945551"/>
            <a:ext cx="3697298" cy="470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968" y="4454309"/>
            <a:ext cx="2004951" cy="459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0849" y="1524000"/>
            <a:ext cx="207890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0849" y="2693770"/>
            <a:ext cx="2197223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en-US" altLang="ko-KR" dirty="0">
                <a:solidFill>
                  <a:srgbClr val="FF0000"/>
                </a:solidFill>
              </a:rPr>
              <a:t> goal </a:t>
            </a:r>
            <a:r>
              <a:rPr lang="en-US" altLang="ko-KR" dirty="0"/>
              <a:t>is to make the </a:t>
            </a:r>
            <a:r>
              <a:rPr lang="en-US" altLang="ko-KR" dirty="0">
                <a:solidFill>
                  <a:srgbClr val="FF0000"/>
                </a:solidFill>
              </a:rPr>
              <a:t>perturbation expansion</a:t>
            </a:r>
            <a:r>
              <a:rPr lang="en-US" altLang="ko-KR" dirty="0"/>
              <a:t> from “simple” wave function gives </a:t>
            </a:r>
            <a:r>
              <a:rPr lang="en-US" altLang="ko-KR" dirty="0">
                <a:solidFill>
                  <a:srgbClr val="FF0000"/>
                </a:solidFill>
              </a:rPr>
              <a:t>a good convergence</a:t>
            </a:r>
          </a:p>
        </p:txBody>
      </p:sp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7782" y="6369932"/>
            <a:ext cx="20214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60" y="1571526"/>
            <a:ext cx="8284039" cy="42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9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38" y="572654"/>
            <a:ext cx="2410161" cy="1695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04" y="683491"/>
            <a:ext cx="6569134" cy="4195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96087" y="3191054"/>
            <a:ext cx="2011680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NLEFT </a:t>
            </a:r>
          </a:p>
          <a:p>
            <a:r>
              <a:rPr lang="en-US" dirty="0">
                <a:solidFill>
                  <a:srgbClr val="FF0000"/>
                </a:solidFill>
              </a:rPr>
              <a:t>Collaboration</a:t>
            </a:r>
          </a:p>
          <a:p>
            <a:r>
              <a:rPr lang="en-US" dirty="0">
                <a:solidFill>
                  <a:srgbClr val="FF0000"/>
                </a:solidFill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6255" y="6369932"/>
            <a:ext cx="20214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87" y="1940899"/>
            <a:ext cx="7354202" cy="35335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6291" y="5805488"/>
            <a:ext cx="590203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shifts from two interactions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2348701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38474" y="6289601"/>
            <a:ext cx="187498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7" y="2042938"/>
            <a:ext cx="5087060" cy="628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382" y="1592263"/>
            <a:ext cx="5135418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short range Unitary transformation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2" y="2759266"/>
            <a:ext cx="3038899" cy="4953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55" y="3392488"/>
            <a:ext cx="3724795" cy="5906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8218" y="4488873"/>
            <a:ext cx="6936509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potentials V_A and V’_A are unitarily equivalent.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Same phase shifts.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H’_A has eigenvectors of H_B, but eigenvalues of H_A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8056" y="557868"/>
            <a:ext cx="8915400" cy="990600"/>
          </a:xfrm>
        </p:spPr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38474" y="6289601"/>
            <a:ext cx="187498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5" y="1613903"/>
            <a:ext cx="8888065" cy="41915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8056" y="5709442"/>
            <a:ext cx="6936509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potentials V_A and V’_A are unitarily equivalent.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Same phase shifts.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H’_A has eigenvectors of H_B, but eigenvalues of H_A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37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4535" y="6369932"/>
            <a:ext cx="20214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781" y="5486400"/>
            <a:ext cx="8959273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from Perturbation theory with H’_A  works better.  </a:t>
            </a:r>
          </a:p>
          <a:p>
            <a:r>
              <a:rPr lang="en-US" dirty="0"/>
              <a:t>Difference H_A- H’_A can be treated as a correction.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1" y="1450284"/>
            <a:ext cx="7346415" cy="38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8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21" y="2087418"/>
            <a:ext cx="6658904" cy="924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7" y="3251061"/>
            <a:ext cx="8878539" cy="1981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582" y="1592263"/>
            <a:ext cx="2787943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“Simple” Hamiltonian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4" y="5472127"/>
            <a:ext cx="3991532" cy="724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1964" y="5652655"/>
            <a:ext cx="3990195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local,non</a:t>
            </a:r>
            <a:r>
              <a:rPr lang="en-US" dirty="0"/>
              <a:t>-local smeared operators)</a:t>
            </a:r>
          </a:p>
        </p:txBody>
      </p:sp>
    </p:spTree>
    <p:extLst>
      <p:ext uri="{BB962C8B-B14F-4D97-AF65-F5344CB8AC3E}">
        <p14:creationId xmlns:p14="http://schemas.microsoft.com/office/powerpoint/2010/main" val="1864364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5" y="2221147"/>
            <a:ext cx="8087854" cy="771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8" y="1717964"/>
            <a:ext cx="251062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N3LO Hamiltonian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3" y="3116294"/>
            <a:ext cx="4458322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292" y="3963809"/>
            <a:ext cx="7426035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V_2N : short range NN interactions</a:t>
            </a:r>
          </a:p>
          <a:p>
            <a:r>
              <a:rPr lang="en-US" dirty="0"/>
              <a:t>W_2N: GIR restoration term for V_2N </a:t>
            </a:r>
          </a:p>
          <a:p>
            <a:r>
              <a:rPr lang="en-US" dirty="0"/>
              <a:t>V_2N,WFM : difference from H’-H</a:t>
            </a:r>
          </a:p>
          <a:p>
            <a:r>
              <a:rPr lang="en-US" dirty="0"/>
              <a:t>W_2N,WFM: GIR restoration correction to V_2N,WFM</a:t>
            </a:r>
          </a:p>
          <a:p>
            <a:r>
              <a:rPr lang="en-US" dirty="0"/>
              <a:t>V_3N : contains short range 3N interaction </a:t>
            </a:r>
            <a:r>
              <a:rPr lang="en-US" dirty="0">
                <a:solidFill>
                  <a:srgbClr val="0000FF"/>
                </a:solidFill>
              </a:rPr>
              <a:t>parameters(to be fitted)</a:t>
            </a:r>
          </a:p>
          <a:p>
            <a:r>
              <a:rPr lang="en-US" dirty="0"/>
              <a:t>            and two pion exchange correction to 3N    </a:t>
            </a:r>
          </a:p>
        </p:txBody>
      </p:sp>
    </p:spTree>
    <p:extLst>
      <p:ext uri="{BB962C8B-B14F-4D97-AF65-F5344CB8AC3E}">
        <p14:creationId xmlns:p14="http://schemas.microsoft.com/office/powerpoint/2010/main" val="2743024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 phase shifts from N3LO interaction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6246" y="1592263"/>
            <a:ext cx="2224454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Chiral Hamiltonian, H,  </a:t>
            </a:r>
          </a:p>
          <a:p>
            <a:r>
              <a:rPr lang="en-US" altLang="ko-KR" dirty="0"/>
              <a:t>is fitted to phase shifts. (up to N3LO)</a:t>
            </a:r>
          </a:p>
          <a:p>
            <a:endParaRPr lang="en-US" altLang="ko-KR" dirty="0"/>
          </a:p>
          <a:p>
            <a:r>
              <a:rPr lang="en-US" altLang="ko-KR" dirty="0"/>
              <a:t>H’ is computed : equivalent </a:t>
            </a:r>
          </a:p>
          <a:p>
            <a:r>
              <a:rPr lang="en-US" altLang="ko-KR" dirty="0"/>
              <a:t>to original Hamiltonian(gives the same phase shifts).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" y="1538865"/>
            <a:ext cx="6774200" cy="42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Tjon</a:t>
            </a:r>
            <a:r>
              <a:rPr lang="en-US" altLang="ko-KR" dirty="0"/>
              <a:t> line from WFM method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0" y="1524000"/>
            <a:ext cx="6017992" cy="5140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9412" y="1717964"/>
            <a:ext cx="3518843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Realistic two-body interaction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Correlation between 3-body and 4-body binding energy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Tjon</a:t>
            </a:r>
            <a:r>
              <a:rPr lang="en-US" dirty="0">
                <a:sym typeface="Wingdings" panose="05000000000000000000" pitchFamily="2" charset="2"/>
              </a:rPr>
              <a:t> Line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WFM approach gives binding energy lies on the </a:t>
            </a:r>
            <a:r>
              <a:rPr lang="en-US" dirty="0" err="1">
                <a:sym typeface="Wingdings" panose="05000000000000000000" pitchFamily="2" charset="2"/>
              </a:rPr>
              <a:t>Tjon</a:t>
            </a:r>
            <a:r>
              <a:rPr lang="en-US" dirty="0">
                <a:sym typeface="Wingdings" panose="05000000000000000000" pitchFamily="2" charset="2"/>
              </a:rPr>
              <a:t> line.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Accurate reproduction of B.E. requires 3-body force.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08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 of two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164" y="1592263"/>
            <a:ext cx="880398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Nearly identical two interactions can give quite different phase:</a:t>
            </a:r>
          </a:p>
          <a:p>
            <a:r>
              <a:rPr lang="en-US" dirty="0"/>
              <a:t>   sensitivity to range and locality of interaction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0472" y="6425799"/>
            <a:ext cx="4045528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presentation file by Dean Lee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225217"/>
            <a:ext cx="1933845" cy="2200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45" y="2333018"/>
            <a:ext cx="8316486" cy="175284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5300" y="6348547"/>
            <a:ext cx="2876428" cy="382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PRL 117, 132501 (2016) </a:t>
            </a:r>
          </a:p>
        </p:txBody>
      </p:sp>
    </p:spTree>
    <p:extLst>
      <p:ext uri="{BB962C8B-B14F-4D97-AF65-F5344CB8AC3E}">
        <p14:creationId xmlns:p14="http://schemas.microsoft.com/office/powerpoint/2010/main" val="3809585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57CA0-45CC-DC6B-75C0-15D6C73AD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EA8AC-EDC6-70DF-0418-CF604D5E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 of two interactions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02E05-5FA5-7362-022B-710061AAD73F}"/>
              </a:ext>
            </a:extLst>
          </p:cNvPr>
          <p:cNvSpPr txBox="1"/>
          <p:nvPr/>
        </p:nvSpPr>
        <p:spPr>
          <a:xfrm>
            <a:off x="397164" y="1592263"/>
            <a:ext cx="880398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Nearly identical two interactions can give quite different phase:</a:t>
            </a:r>
          </a:p>
          <a:p>
            <a:r>
              <a:rPr lang="en-US" dirty="0"/>
              <a:t>   sensitivity to range and locality of interaction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8D5E0-D000-7B90-D8E9-A790958D9E83}"/>
              </a:ext>
            </a:extLst>
          </p:cNvPr>
          <p:cNvSpPr txBox="1"/>
          <p:nvPr/>
        </p:nvSpPr>
        <p:spPr>
          <a:xfrm>
            <a:off x="5860472" y="6425799"/>
            <a:ext cx="4045528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presentation file by Dean Lee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053A9-3167-0D33-DE1E-80122985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225217"/>
            <a:ext cx="1933845" cy="2200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F439E6-17D9-FD8B-3B4D-81B6794F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45" y="2333018"/>
            <a:ext cx="8316486" cy="1752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5D0613-D8AD-2A52-DDA6-BE1B6A4C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404" y="1193380"/>
            <a:ext cx="5315692" cy="4582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F581F4-C82C-AEF5-63C6-EB70B8B10675}"/>
              </a:ext>
            </a:extLst>
          </p:cNvPr>
          <p:cNvSpPr txBox="1"/>
          <p:nvPr/>
        </p:nvSpPr>
        <p:spPr>
          <a:xfrm>
            <a:off x="4413250" y="5614282"/>
            <a:ext cx="510614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different alpha-alpha scattering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8B3748-552B-49E2-AEAB-E27DEA665A8D}"/>
              </a:ext>
            </a:extLst>
          </p:cNvPr>
          <p:cNvSpPr/>
          <p:nvPr/>
        </p:nvSpPr>
        <p:spPr>
          <a:xfrm>
            <a:off x="495300" y="6348547"/>
            <a:ext cx="2876428" cy="382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PRL 117, 132501 (2016) </a:t>
            </a:r>
          </a:p>
        </p:txBody>
      </p:sp>
    </p:spTree>
    <p:extLst>
      <p:ext uri="{BB962C8B-B14F-4D97-AF65-F5344CB8AC3E}">
        <p14:creationId xmlns:p14="http://schemas.microsoft.com/office/powerpoint/2010/main" val="21429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8749" y="1600200"/>
            <a:ext cx="4529051" cy="4865255"/>
          </a:xfrm>
        </p:spPr>
        <p:txBody>
          <a:bodyPr>
            <a:normAutofit lnSpcReduction="10000"/>
          </a:bodyPr>
          <a:lstStyle/>
          <a:p>
            <a:r>
              <a:rPr lang="en-US" altLang="ko-KR" sz="2000" i="1" dirty="0"/>
              <a:t>ab-initio</a:t>
            </a:r>
            <a:r>
              <a:rPr lang="en-US" altLang="ko-KR" sz="2000" dirty="0"/>
              <a:t> Nuclear Physics</a:t>
            </a:r>
          </a:p>
          <a:p>
            <a:pPr lvl="1"/>
            <a:r>
              <a:rPr lang="en-US" altLang="ko-KR" sz="1800" dirty="0"/>
              <a:t>(1) nucleon degrees of freedom</a:t>
            </a:r>
          </a:p>
          <a:p>
            <a:pPr lvl="1"/>
            <a:r>
              <a:rPr lang="en-US" altLang="ko-KR" sz="1800" dirty="0"/>
              <a:t>(2) nucleon-nucleon interaction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Goal: predict </a:t>
            </a:r>
            <a:r>
              <a:rPr lang="en-US" altLang="ko-KR" sz="2000" dirty="0">
                <a:solidFill>
                  <a:srgbClr val="FF0000"/>
                </a:solidFill>
              </a:rPr>
              <a:t>wide range</a:t>
            </a:r>
            <a:r>
              <a:rPr lang="en-US" altLang="ko-KR" sz="2000" dirty="0"/>
              <a:t> of nuclear phenomena (</a:t>
            </a:r>
            <a:r>
              <a:rPr lang="en-US" altLang="ko-KR" sz="2000" dirty="0">
                <a:solidFill>
                  <a:srgbClr val="FF0000"/>
                </a:solidFill>
              </a:rPr>
              <a:t>without parameter fitting, model assumption</a:t>
            </a:r>
            <a:r>
              <a:rPr lang="en-US" altLang="ko-KR" sz="2000" dirty="0"/>
              <a:t>) from </a:t>
            </a:r>
            <a:r>
              <a:rPr lang="en-US" altLang="ko-KR" sz="2000" dirty="0">
                <a:solidFill>
                  <a:srgbClr val="FF0000"/>
                </a:solidFill>
              </a:rPr>
              <a:t>nuclear interaction </a:t>
            </a:r>
            <a:r>
              <a:rPr lang="en-US" altLang="ko-KR" sz="2000" dirty="0"/>
              <a:t>(for 2-body,3-body, many-body, based on QCD)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Direct connection between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Nuclear Force ↔ Nuclear Phenomena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Consistent approach </a:t>
            </a:r>
            <a:r>
              <a:rPr lang="en-US" altLang="ko-KR" sz="2000" dirty="0">
                <a:solidFill>
                  <a:srgbClr val="0000FF"/>
                </a:solidFill>
              </a:rPr>
              <a:t>: 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NN scattering, bound nuclei, reaction, nuclear matter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1746"/>
            <a:ext cx="3573087" cy="3343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4260F2-2D84-FCA9-0579-C18F5D0765B4}"/>
              </a:ext>
            </a:extLst>
          </p:cNvPr>
          <p:cNvSpPr txBox="1"/>
          <p:nvPr/>
        </p:nvSpPr>
        <p:spPr>
          <a:xfrm>
            <a:off x="495300" y="5060725"/>
            <a:ext cx="3779808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Dream: Lattice QCD 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dirty="0"/>
              <a:t>NN , NNN interaction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dirty="0"/>
              <a:t>Effective interactions/models</a:t>
            </a:r>
          </a:p>
          <a:p>
            <a:r>
              <a:rPr lang="en-US" altLang="ko-KR" dirty="0"/>
              <a:t>    (shell model, DFT, optical potential, collective excitation)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15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5" y="1524000"/>
            <a:ext cx="2714510" cy="2136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52" y="1592263"/>
            <a:ext cx="4105848" cy="600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040" y="2163649"/>
            <a:ext cx="3381847" cy="857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040" y="3021019"/>
            <a:ext cx="5225673" cy="8377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627" y="3858786"/>
            <a:ext cx="6887536" cy="14384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370" y="5456360"/>
            <a:ext cx="6030167" cy="7621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1013" y="3668433"/>
            <a:ext cx="1413164" cy="38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NNLO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8654" y="6360128"/>
            <a:ext cx="1314633" cy="4001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7421" y="6360128"/>
            <a:ext cx="1238423" cy="3810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9978" y="6377565"/>
            <a:ext cx="1267002" cy="4096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2535" y="6377565"/>
            <a:ext cx="1267002" cy="4382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83335" y="4909115"/>
            <a:ext cx="2122042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N3LO:</a:t>
            </a:r>
          </a:p>
          <a:p>
            <a:r>
              <a:rPr lang="en-US" dirty="0"/>
              <a:t>TPE and </a:t>
            </a:r>
          </a:p>
          <a:p>
            <a:r>
              <a:rPr lang="en-US" dirty="0"/>
              <a:t>Adjustments to </a:t>
            </a:r>
          </a:p>
          <a:p>
            <a:r>
              <a:rPr lang="en-US" dirty="0" err="1"/>
              <a:t>cD</a:t>
            </a:r>
            <a:r>
              <a:rPr lang="en-US" dirty="0"/>
              <a:t> and </a:t>
            </a:r>
            <a:r>
              <a:rPr lang="en-US" dirty="0" err="1"/>
              <a:t>cE</a:t>
            </a:r>
            <a:r>
              <a:rPr lang="en-US" dirty="0"/>
              <a:t> terms.</a:t>
            </a:r>
          </a:p>
        </p:txBody>
      </p:sp>
    </p:spTree>
    <p:extLst>
      <p:ext uri="{BB962C8B-B14F-4D97-AF65-F5344CB8AC3E}">
        <p14:creationId xmlns:p14="http://schemas.microsoft.com/office/powerpoint/2010/main" val="3564317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046" y="1592263"/>
            <a:ext cx="4677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Tune 3-body interaction to minimize errors </a:t>
            </a:r>
          </a:p>
          <a:p>
            <a:r>
              <a:rPr lang="en-US" sz="1600" dirty="0"/>
              <a:t>in binding energy</a:t>
            </a:r>
          </a:p>
          <a:p>
            <a:endParaRPr lang="en-US" sz="1600" dirty="0"/>
          </a:p>
          <a:p>
            <a:r>
              <a:rPr lang="en-US" sz="1600" dirty="0"/>
              <a:t>Just one additional parameter, </a:t>
            </a:r>
          </a:p>
          <a:p>
            <a:r>
              <a:rPr lang="en-US" sz="1600" dirty="0"/>
              <a:t>RMSD for the E/A</a:t>
            </a:r>
          </a:p>
          <a:p>
            <a:r>
              <a:rPr lang="en-US" sz="1600" dirty="0"/>
              <a:t>drops from 1.2 MeV to 0.4 MeV</a:t>
            </a:r>
          </a:p>
          <a:p>
            <a:endParaRPr lang="en-US" sz="1600" dirty="0"/>
          </a:p>
          <a:p>
            <a:r>
              <a:rPr lang="en-US" sz="1600" dirty="0"/>
              <a:t>Energies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Significant sensitivity to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the locality of 3N interactions.</a:t>
            </a:r>
          </a:p>
          <a:p>
            <a:r>
              <a:rPr lang="en-US" sz="1600" dirty="0">
                <a:sym typeface="Wingdings" panose="05000000000000000000" pitchFamily="2" charset="2"/>
              </a:rPr>
              <a:t> </a:t>
            </a:r>
          </a:p>
          <a:p>
            <a:r>
              <a:rPr lang="en-US" sz="1600" dirty="0">
                <a:sym typeface="Wingdings" panose="05000000000000000000" pitchFamily="2" charset="2"/>
              </a:rPr>
              <a:t>We interpret they are related with </a:t>
            </a:r>
          </a:p>
          <a:p>
            <a:r>
              <a:rPr lang="en-US" sz="1600" dirty="0">
                <a:sym typeface="Wingdings" panose="05000000000000000000" pitchFamily="2" charset="2"/>
              </a:rPr>
              <a:t>effective interactions </a:t>
            </a:r>
          </a:p>
          <a:p>
            <a:r>
              <a:rPr lang="en-US" sz="1600" dirty="0">
                <a:sym typeface="Wingdings" panose="05000000000000000000" pitchFamily="2" charset="2"/>
              </a:rPr>
              <a:t>between alphas and nucleons. </a:t>
            </a:r>
            <a:endParaRPr 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98" y="4373113"/>
            <a:ext cx="3202802" cy="19752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24" y="1524000"/>
            <a:ext cx="4452358" cy="224463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6" y="5481593"/>
            <a:ext cx="5163271" cy="323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0014" y="5805488"/>
            <a:ext cx="5032147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Significantly high w/o additional 3-body terms</a:t>
            </a:r>
          </a:p>
          <a:p>
            <a:r>
              <a:rPr lang="en-US" dirty="0"/>
              <a:t>: alpha-alpha should be more attractive.</a:t>
            </a:r>
          </a:p>
        </p:txBody>
      </p:sp>
    </p:spTree>
    <p:extLst>
      <p:ext uri="{BB962C8B-B14F-4D97-AF65-F5344CB8AC3E}">
        <p14:creationId xmlns:p14="http://schemas.microsoft.com/office/powerpoint/2010/main" val="179368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3-body force parameters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3" y="1512235"/>
            <a:ext cx="9273407" cy="37605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2" y="5399545"/>
            <a:ext cx="1314633" cy="4001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49" y="5399545"/>
            <a:ext cx="1238423" cy="3810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506" y="5416982"/>
            <a:ext cx="1267002" cy="4096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063" y="5416982"/>
            <a:ext cx="1267002" cy="438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" y="5956789"/>
            <a:ext cx="830695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(MeV/nucleon): 1.2 </a:t>
            </a:r>
            <a:r>
              <a:rPr lang="en-US" dirty="0">
                <a:sym typeface="Wingdings" panose="05000000000000000000" pitchFamily="2" charset="2"/>
              </a:rPr>
              <a:t> 0.3 0.109  0.079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BE/A from WFM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4" y="1450109"/>
            <a:ext cx="9353051" cy="4272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2473" y="5874327"/>
            <a:ext cx="3796145" cy="38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~ 0.1 MeV per nucleon</a:t>
            </a: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Pinhole Algorithm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8" y="1758517"/>
            <a:ext cx="4689337" cy="33399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63" y="1612451"/>
            <a:ext cx="4291052" cy="36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75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Charge density from WFM (Pinhole</a:t>
            </a:r>
            <a:r>
              <a:rPr lang="ko-KR" altLang="en-US" dirty="0"/>
              <a:t> </a:t>
            </a:r>
            <a:r>
              <a:rPr lang="en-US" altLang="ko-KR" dirty="0"/>
              <a:t>algorithm)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" y="1803336"/>
            <a:ext cx="6044958" cy="2287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54" y="4273478"/>
            <a:ext cx="5987438" cy="21212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91" y="3123955"/>
            <a:ext cx="2957409" cy="1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Radius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9029214" cy="4605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5177" y="6178726"/>
            <a:ext cx="354676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fitting!  RMSD~ 0.03 </a:t>
            </a:r>
            <a:r>
              <a:rPr lang="en-US" dirty="0" err="1">
                <a:solidFill>
                  <a:srgbClr val="FF0000"/>
                </a:solidFill>
              </a:rPr>
              <a:t>fm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Nuclear/Neutron Matter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Neutron matter: </a:t>
            </a:r>
          </a:p>
          <a:p>
            <a:r>
              <a:rPr lang="en-US" altLang="ko-KR" dirty="0"/>
              <a:t>A=4~80</a:t>
            </a:r>
          </a:p>
          <a:p>
            <a:r>
              <a:rPr lang="en-US" altLang="ko-KR" dirty="0"/>
              <a:t>box size 6.6 ~ 13.2  fm. </a:t>
            </a:r>
          </a:p>
          <a:p>
            <a:endParaRPr lang="en-US" altLang="ko-KR" dirty="0"/>
          </a:p>
          <a:p>
            <a:r>
              <a:rPr lang="en-US" altLang="ko-KR" dirty="0"/>
              <a:t>Nuclear matter:</a:t>
            </a:r>
          </a:p>
          <a:p>
            <a:r>
              <a:rPr lang="en-US" altLang="ko-KR" dirty="0"/>
              <a:t>A=4 ~ 160</a:t>
            </a:r>
          </a:p>
          <a:p>
            <a:r>
              <a:rPr lang="en-US" altLang="ko-KR" dirty="0"/>
              <a:t>Box size 7.92~9.24 fm.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2" y="1592263"/>
            <a:ext cx="5923672" cy="4875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3475" y="5221608"/>
            <a:ext cx="3285258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Uncertainties from</a:t>
            </a:r>
          </a:p>
          <a:p>
            <a:r>
              <a:rPr lang="en-US" dirty="0"/>
              <a:t>finite system size correction </a:t>
            </a: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and Oxygen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3" y="1915296"/>
            <a:ext cx="8313714" cy="43454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2939805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and Oxygen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03052" y="6165850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11" y="1427143"/>
            <a:ext cx="7434165" cy="49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8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 initio Quantum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Challenge to ab initio quantum many-body problem.</a:t>
            </a:r>
          </a:p>
          <a:p>
            <a:r>
              <a:rPr lang="en-US" altLang="ko-KR" dirty="0"/>
              <a:t>Requires: </a:t>
            </a:r>
          </a:p>
          <a:p>
            <a:r>
              <a:rPr lang="en-US" altLang="ko-KR" dirty="0"/>
              <a:t>1. Reliable theoretical tools</a:t>
            </a:r>
          </a:p>
          <a:p>
            <a:pPr lvl="1"/>
            <a:r>
              <a:rPr lang="en-US" altLang="ko-KR" dirty="0"/>
              <a:t>NLEFT : Auxiliary field Monte Carlo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Sign problem !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Goal 1 </a:t>
            </a:r>
            <a:r>
              <a:rPr lang="en-US" altLang="ko-KR" dirty="0">
                <a:sym typeface="Wingdings" panose="05000000000000000000" pitchFamily="2" charset="2"/>
              </a:rPr>
              <a:t>: reduce the sign problem in NLEFT calculation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2. Nuclear interaction which explain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simultaneously</a:t>
            </a:r>
            <a:r>
              <a:rPr lang="en-US" altLang="ko-KR" dirty="0">
                <a:sym typeface="Wingdings" panose="05000000000000000000" pitchFamily="2" charset="2"/>
              </a:rPr>
              <a:t> scattering, binding energies, charge radius of wide range of nuclei and nuclear matter, neutron matter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Goal 2</a:t>
            </a:r>
            <a:r>
              <a:rPr lang="en-US" altLang="ko-KR" dirty="0"/>
              <a:t>: find out what properties of nuclear interactions are necessary.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892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Volume Effect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03052" y="6165850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47690"/>
              </p:ext>
            </p:extLst>
          </p:nvPr>
        </p:nvGraphicFramePr>
        <p:xfrm>
          <a:off x="1101524" y="1862744"/>
          <a:ext cx="6812196" cy="2592878"/>
        </p:xfrm>
        <a:graphic>
          <a:graphicData uri="http://schemas.openxmlformats.org/drawingml/2006/table">
            <a:tbl>
              <a:tblPr/>
              <a:tblGrid>
                <a:gridCol w="721656">
                  <a:extLst>
                    <a:ext uri="{9D8B030D-6E8A-4147-A177-3AD203B41FA5}">
                      <a16:colId xmlns:a16="http://schemas.microsoft.com/office/drawing/2014/main" val="2657918042"/>
                    </a:ext>
                  </a:extLst>
                </a:gridCol>
                <a:gridCol w="721656">
                  <a:extLst>
                    <a:ext uri="{9D8B030D-6E8A-4147-A177-3AD203B41FA5}">
                      <a16:colId xmlns:a16="http://schemas.microsoft.com/office/drawing/2014/main" val="736990218"/>
                    </a:ext>
                  </a:extLst>
                </a:gridCol>
                <a:gridCol w="714277">
                  <a:extLst>
                    <a:ext uri="{9D8B030D-6E8A-4147-A177-3AD203B41FA5}">
                      <a16:colId xmlns:a16="http://schemas.microsoft.com/office/drawing/2014/main" val="846709786"/>
                    </a:ext>
                  </a:extLst>
                </a:gridCol>
                <a:gridCol w="854476">
                  <a:extLst>
                    <a:ext uri="{9D8B030D-6E8A-4147-A177-3AD203B41FA5}">
                      <a16:colId xmlns:a16="http://schemas.microsoft.com/office/drawing/2014/main" val="61120333"/>
                    </a:ext>
                  </a:extLst>
                </a:gridCol>
                <a:gridCol w="721656">
                  <a:extLst>
                    <a:ext uri="{9D8B030D-6E8A-4147-A177-3AD203B41FA5}">
                      <a16:colId xmlns:a16="http://schemas.microsoft.com/office/drawing/2014/main" val="2044499535"/>
                    </a:ext>
                  </a:extLst>
                </a:gridCol>
                <a:gridCol w="721656">
                  <a:extLst>
                    <a:ext uri="{9D8B030D-6E8A-4147-A177-3AD203B41FA5}">
                      <a16:colId xmlns:a16="http://schemas.microsoft.com/office/drawing/2014/main" val="1814140207"/>
                    </a:ext>
                  </a:extLst>
                </a:gridCol>
                <a:gridCol w="847097">
                  <a:extLst>
                    <a:ext uri="{9D8B030D-6E8A-4147-A177-3AD203B41FA5}">
                      <a16:colId xmlns:a16="http://schemas.microsoft.com/office/drawing/2014/main" val="1165462587"/>
                    </a:ext>
                  </a:extLst>
                </a:gridCol>
                <a:gridCol w="721656">
                  <a:extLst>
                    <a:ext uri="{9D8B030D-6E8A-4147-A177-3AD203B41FA5}">
                      <a16:colId xmlns:a16="http://schemas.microsoft.com/office/drawing/2014/main" val="3875498936"/>
                    </a:ext>
                  </a:extLst>
                </a:gridCol>
                <a:gridCol w="788066">
                  <a:extLst>
                    <a:ext uri="{9D8B030D-6E8A-4147-A177-3AD203B41FA5}">
                      <a16:colId xmlns:a16="http://schemas.microsoft.com/office/drawing/2014/main" val="2446371263"/>
                    </a:ext>
                  </a:extLst>
                </a:gridCol>
              </a:tblGrid>
              <a:tr h="2822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Lt=200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L=10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L=11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Exp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78666"/>
                  </a:ext>
                </a:extLst>
              </a:tr>
              <a:tr h="405688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err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S2n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err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S2n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S2n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525447"/>
                  </a:ext>
                </a:extLst>
              </a:tr>
              <a:tr h="47624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24O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-167.600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1.126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-171.880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0.501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-168.952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6.920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341497"/>
                  </a:ext>
                </a:extLst>
              </a:tr>
              <a:tr h="47624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25O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-168.790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0.424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-169.670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0.551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-168.195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3.453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55380"/>
                  </a:ext>
                </a:extLst>
              </a:tr>
              <a:tr h="47624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26O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-171.530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0.587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4.430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-172.380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0.459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0.500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-168.934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-0.018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118730"/>
                  </a:ext>
                </a:extLst>
              </a:tr>
              <a:tr h="47624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27O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-169.960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0.450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1.170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-166.930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0.566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-2.740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-166.995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-1.200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749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0902" y="4771505"/>
            <a:ext cx="8220248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Lt=200 result. (Not extrapolated results.)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Systematic Error from finite volume effects need to be studied.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L=11 improved Separation energy of 26O.</a:t>
            </a:r>
          </a:p>
        </p:txBody>
      </p:sp>
    </p:spTree>
    <p:extLst>
      <p:ext uri="{BB962C8B-B14F-4D97-AF65-F5344CB8AC3E}">
        <p14:creationId xmlns:p14="http://schemas.microsoft.com/office/powerpoint/2010/main" val="1644484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isotopes (Lt=200)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4" y="1431636"/>
            <a:ext cx="7361287" cy="490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99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Oxygen isotopes (Lt=200)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9" y="1396539"/>
            <a:ext cx="7661322" cy="50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14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waves contributions (Lt=200)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98" y="1524000"/>
            <a:ext cx="7637004" cy="49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3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waves contributions (Lt=200)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43" y="1592263"/>
            <a:ext cx="7761711" cy="51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51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waves contributions (Lt=200)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" y="1853739"/>
            <a:ext cx="5005529" cy="3227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88" y="1901212"/>
            <a:ext cx="4765137" cy="31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5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LEC(or phase shift fit) dependence (Lt=200)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00" y="1524000"/>
            <a:ext cx="7449936" cy="48521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88036" y="2061556"/>
            <a:ext cx="101311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 6 </a:t>
            </a:r>
          </a:p>
        </p:txBody>
      </p:sp>
    </p:spTree>
    <p:extLst>
      <p:ext uri="{BB962C8B-B14F-4D97-AF65-F5344CB8AC3E}">
        <p14:creationId xmlns:p14="http://schemas.microsoft.com/office/powerpoint/2010/main" val="1572476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method to improve the N3LO calculation of NLEFT:</a:t>
            </a:r>
          </a:p>
          <a:p>
            <a:pPr lvl="1"/>
            <a:r>
              <a:rPr lang="en-US" altLang="ko-KR" dirty="0"/>
              <a:t>      reduced sign problem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promising results for wide range of observables </a:t>
            </a:r>
            <a:r>
              <a:rPr lang="en-US" altLang="ko-KR" dirty="0">
                <a:solidFill>
                  <a:srgbClr val="FF0000"/>
                </a:solidFill>
              </a:rPr>
              <a:t>in one scheme </a:t>
            </a:r>
            <a:r>
              <a:rPr lang="en-US" altLang="ko-KR" dirty="0"/>
              <a:t>(same interaction and many-body method)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Carbon, Oxygen isotope up to dripline shows </a:t>
            </a:r>
            <a:r>
              <a:rPr lang="en-US" altLang="ko-KR" dirty="0">
                <a:solidFill>
                  <a:srgbClr val="FF0000"/>
                </a:solidFill>
              </a:rPr>
              <a:t>good agreement </a:t>
            </a:r>
            <a:r>
              <a:rPr lang="en-US" altLang="ko-KR" dirty="0"/>
              <a:t>with experimental data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systematic error(finite volume effects) estimation may be necessary. </a:t>
            </a:r>
          </a:p>
        </p:txBody>
      </p:sp>
    </p:spTree>
    <p:extLst>
      <p:ext uri="{BB962C8B-B14F-4D97-AF65-F5344CB8AC3E}">
        <p14:creationId xmlns:p14="http://schemas.microsoft.com/office/powerpoint/2010/main" val="89541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726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5417994"/>
            <a:ext cx="392049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matrix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24000"/>
            <a:ext cx="8394048" cy="881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6" y="3262602"/>
            <a:ext cx="8659433" cy="857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26" y="4748318"/>
            <a:ext cx="8786147" cy="1500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8691" y="2405008"/>
            <a:ext cx="4664363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O : represent Normal ordering. </a:t>
            </a:r>
          </a:p>
        </p:txBody>
      </p:sp>
    </p:spTree>
    <p:extLst>
      <p:ext uri="{BB962C8B-B14F-4D97-AF65-F5344CB8AC3E}">
        <p14:creationId xmlns:p14="http://schemas.microsoft.com/office/powerpoint/2010/main" val="29904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7" y="1524000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80" y="3909436"/>
            <a:ext cx="2755511" cy="224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" y="3683073"/>
            <a:ext cx="2939319" cy="241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59749" y="1994197"/>
            <a:ext cx="2940082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Interacting nucleons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Nucleons interacts with auxiliary fields </a:t>
            </a:r>
          </a:p>
          <a:p>
            <a:r>
              <a:rPr lang="en-US" dirty="0">
                <a:sym typeface="Wingdings" panose="05000000000000000000" pitchFamily="2" charset="2"/>
              </a:rPr>
              <a:t>(no direct interaction </a:t>
            </a:r>
          </a:p>
          <a:p>
            <a:r>
              <a:rPr lang="en-US" dirty="0">
                <a:sym typeface="Wingdings" panose="05000000000000000000" pitchFamily="2" charset="2"/>
              </a:rPr>
              <a:t>between nucleons)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computing fermion </a:t>
            </a:r>
          </a:p>
          <a:p>
            <a:r>
              <a:rPr lang="en-US" dirty="0"/>
              <a:t>Correlator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 </a:t>
            </a:r>
          </a:p>
          <a:p>
            <a:r>
              <a:rPr lang="en-US" dirty="0">
                <a:sym typeface="Wingdings" panose="05000000000000000000" pitchFamily="2" charset="2"/>
              </a:rPr>
              <a:t>   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M.C. integral</a:t>
            </a:r>
          </a:p>
          <a:p>
            <a:r>
              <a:rPr lang="en-US" dirty="0">
                <a:sym typeface="Wingdings" panose="05000000000000000000" pitchFamily="2" charset="2"/>
              </a:rPr>
              <a:t>  (sampling auxiliary field)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 been successfully applied to </a:t>
            </a:r>
          </a:p>
          <a:p>
            <a:pPr lvl="1"/>
            <a:r>
              <a:rPr lang="en-US" altLang="ko-KR" dirty="0"/>
              <a:t>Nuclear matter, Cold atom, dilute fermion system</a:t>
            </a:r>
          </a:p>
          <a:p>
            <a:pPr lvl="1"/>
            <a:r>
              <a:rPr lang="en-US" altLang="ko-KR" dirty="0"/>
              <a:t>Finite nuclei (A&lt;=50) </a:t>
            </a:r>
          </a:p>
          <a:p>
            <a:pPr lvl="1"/>
            <a:r>
              <a:rPr lang="en-US" altLang="ko-KR" dirty="0"/>
              <a:t>First ab-initio calculation of Hoyle state</a:t>
            </a:r>
          </a:p>
          <a:p>
            <a:pPr lvl="1"/>
            <a:r>
              <a:rPr lang="en-US" altLang="ko-KR" dirty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NN scattering, N-D scattering</a:t>
            </a:r>
          </a:p>
          <a:p>
            <a:pPr lvl="1"/>
            <a:r>
              <a:rPr lang="en-US" altLang="ko-KR" dirty="0"/>
              <a:t>Alpha-alpha scattering</a:t>
            </a:r>
          </a:p>
          <a:p>
            <a:pPr lvl="1"/>
            <a:r>
              <a:rPr lang="en-US" altLang="ko-KR" dirty="0"/>
              <a:t>radiative capture, fusion </a:t>
            </a:r>
          </a:p>
          <a:p>
            <a:pPr lvl="1"/>
            <a:r>
              <a:rPr lang="en-US" altLang="ko-KR" dirty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1911886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91687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1516859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5" y="4944629"/>
            <a:ext cx="1839196" cy="1648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7295" y="6092825"/>
            <a:ext cx="405476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initio alpha-alpha scattering</a:t>
            </a:r>
          </a:p>
          <a:p>
            <a:r>
              <a:rPr lang="en-US" dirty="0"/>
              <a:t>( Nature 528, 111-114(2015))</a:t>
            </a:r>
          </a:p>
        </p:txBody>
      </p:sp>
      <p:pic>
        <p:nvPicPr>
          <p:cNvPr id="9" name="Picture 2" descr="fig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68" y="5188675"/>
            <a:ext cx="1650882" cy="14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730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22964</TotalTime>
  <Words>1505</Words>
  <Application>Microsoft Office PowerPoint</Application>
  <PresentationFormat>A4 용지(210x297mm)</PresentationFormat>
  <Paragraphs>291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Wingdings</vt:lpstr>
      <vt:lpstr>Office 테마</vt:lpstr>
      <vt:lpstr>1_Clarity</vt:lpstr>
      <vt:lpstr>5_Clarity</vt:lpstr>
      <vt:lpstr>PowerPoint 프레젠테이션</vt:lpstr>
      <vt:lpstr>PowerPoint 프레젠테이션</vt:lpstr>
      <vt:lpstr>Ab-initio method</vt:lpstr>
      <vt:lpstr>Ab initio Quantum many-body</vt:lpstr>
      <vt:lpstr>Nuclear Lattice Effective Field Theory</vt:lpstr>
      <vt:lpstr>Path integral</vt:lpstr>
      <vt:lpstr>Transfer matrix</vt:lpstr>
      <vt:lpstr>Auxiliary Field Monte Carlo </vt:lpstr>
      <vt:lpstr>Applications of NLEFT</vt:lpstr>
      <vt:lpstr>Lattice Hamiltonian</vt:lpstr>
      <vt:lpstr>Chiral Effective Field Theory</vt:lpstr>
      <vt:lpstr>Lattice chiral Hamiltonian at Leading order</vt:lpstr>
      <vt:lpstr>Sign problem in NLEFT</vt:lpstr>
      <vt:lpstr>PowerPoint 프레젠테이션</vt:lpstr>
      <vt:lpstr>PowerPoint 프레젠테이션</vt:lpstr>
      <vt:lpstr>Lattice chiral Hamiltonian (N3LO)</vt:lpstr>
      <vt:lpstr>Difficulty with full chiral interaction</vt:lpstr>
      <vt:lpstr>Wave function matching</vt:lpstr>
      <vt:lpstr>Wave Function Matching</vt:lpstr>
      <vt:lpstr>Wave Function Matching</vt:lpstr>
      <vt:lpstr>Wave Function Matching</vt:lpstr>
      <vt:lpstr>Wave Function Matching</vt:lpstr>
      <vt:lpstr>Wave Function Matching</vt:lpstr>
      <vt:lpstr>Wave function matching Hamiltonian</vt:lpstr>
      <vt:lpstr>Wave function matching Hamiltonian</vt:lpstr>
      <vt:lpstr>NN phase shifts from N3LO interaction</vt:lpstr>
      <vt:lpstr>Tjon line from WFM method</vt:lpstr>
      <vt:lpstr>Tale of two interactions</vt:lpstr>
      <vt:lpstr>Tale of two interactions</vt:lpstr>
      <vt:lpstr>3-body force</vt:lpstr>
      <vt:lpstr>3-body force</vt:lpstr>
      <vt:lpstr>Determine 3-body force parameters</vt:lpstr>
      <vt:lpstr>BE/A from WFM</vt:lpstr>
      <vt:lpstr>Pinhole Algorithm</vt:lpstr>
      <vt:lpstr>Charge density from WFM (Pinhole algorithm)</vt:lpstr>
      <vt:lpstr>Charge Radius</vt:lpstr>
      <vt:lpstr>Nuclear/Neutron Matter</vt:lpstr>
      <vt:lpstr>Carbon and Oxygen</vt:lpstr>
      <vt:lpstr>Carbon and Oxygen</vt:lpstr>
      <vt:lpstr>Finite Volume Effect</vt:lpstr>
      <vt:lpstr>Carbon isotopes (Lt=200)</vt:lpstr>
      <vt:lpstr>Oxygen isotopes (Lt=200)</vt:lpstr>
      <vt:lpstr>Partial waves contributions (Lt=200)</vt:lpstr>
      <vt:lpstr>Partial waves contributions (Lt=200)</vt:lpstr>
      <vt:lpstr>Partial waves contributions (Lt=200)</vt:lpstr>
      <vt:lpstr>LEC(or phase shift fit) dependence (Lt=200)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송 영호</cp:lastModifiedBy>
  <cp:revision>1237</cp:revision>
  <cp:lastPrinted>2018-09-03T05:45:20Z</cp:lastPrinted>
  <dcterms:created xsi:type="dcterms:W3CDTF">2016-03-06T10:47:04Z</dcterms:created>
  <dcterms:modified xsi:type="dcterms:W3CDTF">2024-12-04T00:17:01Z</dcterms:modified>
</cp:coreProperties>
</file>