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48"/>
  </p:notesMasterIdLst>
  <p:handoutMasterIdLst>
    <p:handoutMasterId r:id="rId49"/>
  </p:handoutMasterIdLst>
  <p:sldIdLst>
    <p:sldId id="269" r:id="rId4"/>
    <p:sldId id="586" r:id="rId5"/>
    <p:sldId id="654" r:id="rId6"/>
    <p:sldId id="587" r:id="rId7"/>
    <p:sldId id="592" r:id="rId8"/>
    <p:sldId id="699" r:id="rId9"/>
    <p:sldId id="559" r:id="rId10"/>
    <p:sldId id="700" r:id="rId11"/>
    <p:sldId id="629" r:id="rId12"/>
    <p:sldId id="550" r:id="rId13"/>
    <p:sldId id="698" r:id="rId14"/>
    <p:sldId id="703" r:id="rId15"/>
    <p:sldId id="702" r:id="rId16"/>
    <p:sldId id="704" r:id="rId17"/>
    <p:sldId id="630" r:id="rId18"/>
    <p:sldId id="596" r:id="rId19"/>
    <p:sldId id="597" r:id="rId20"/>
    <p:sldId id="705" r:id="rId21"/>
    <p:sldId id="706" r:id="rId22"/>
    <p:sldId id="546" r:id="rId23"/>
    <p:sldId id="566" r:id="rId24"/>
    <p:sldId id="600" r:id="rId25"/>
    <p:sldId id="656" r:id="rId26"/>
    <p:sldId id="651" r:id="rId27"/>
    <p:sldId id="653" r:id="rId28"/>
    <p:sldId id="652" r:id="rId29"/>
    <p:sldId id="536" r:id="rId30"/>
    <p:sldId id="580" r:id="rId31"/>
    <p:sldId id="581" r:id="rId32"/>
    <p:sldId id="667" r:id="rId33"/>
    <p:sldId id="668" r:id="rId34"/>
    <p:sldId id="666" r:id="rId35"/>
    <p:sldId id="669" r:id="rId36"/>
    <p:sldId id="670" r:id="rId37"/>
    <p:sldId id="671" r:id="rId38"/>
    <p:sldId id="678" r:id="rId39"/>
    <p:sldId id="672" r:id="rId40"/>
    <p:sldId id="685" r:id="rId41"/>
    <p:sldId id="686" r:id="rId42"/>
    <p:sldId id="673" r:id="rId43"/>
    <p:sldId id="684" r:id="rId44"/>
    <p:sldId id="690" r:id="rId45"/>
    <p:sldId id="691" r:id="rId46"/>
    <p:sldId id="641" r:id="rId47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86"/>
            <p14:sldId id="654"/>
            <p14:sldId id="587"/>
            <p14:sldId id="592"/>
            <p14:sldId id="699"/>
            <p14:sldId id="559"/>
            <p14:sldId id="700"/>
            <p14:sldId id="629"/>
            <p14:sldId id="550"/>
            <p14:sldId id="698"/>
            <p14:sldId id="703"/>
            <p14:sldId id="702"/>
            <p14:sldId id="704"/>
            <p14:sldId id="630"/>
            <p14:sldId id="596"/>
            <p14:sldId id="597"/>
            <p14:sldId id="705"/>
            <p14:sldId id="706"/>
            <p14:sldId id="546"/>
            <p14:sldId id="566"/>
            <p14:sldId id="600"/>
            <p14:sldId id="656"/>
            <p14:sldId id="651"/>
            <p14:sldId id="653"/>
            <p14:sldId id="652"/>
            <p14:sldId id="536"/>
            <p14:sldId id="580"/>
            <p14:sldId id="581"/>
            <p14:sldId id="667"/>
            <p14:sldId id="668"/>
            <p14:sldId id="666"/>
            <p14:sldId id="669"/>
            <p14:sldId id="670"/>
            <p14:sldId id="671"/>
            <p14:sldId id="678"/>
            <p14:sldId id="672"/>
            <p14:sldId id="685"/>
            <p14:sldId id="686"/>
            <p14:sldId id="673"/>
            <p14:sldId id="684"/>
            <p14:sldId id="690"/>
            <p14:sldId id="691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33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506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74" y="96"/>
      </p:cViewPr>
      <p:guideLst>
        <p:guide pos="4549"/>
        <p:guide pos="5796"/>
        <p:guide pos="3097"/>
        <p:guide orient="horz" pos="4133"/>
        <p:guide orient="horz" pos="1003"/>
        <p:guide pos="3914"/>
        <p:guide orient="horz"/>
        <p:guide pos="3506"/>
        <p:guide pos="2780"/>
        <p:guide pos="2372"/>
        <p:guide orient="horz" pos="3838"/>
        <p:guide orient="horz" pos="2137"/>
        <p:guide orient="horz" pos="3657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6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Carbon and Oxygen isotopes in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Nuclear Lattice Effective Field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1675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NLEFT collaboration(</a:t>
            </a:r>
            <a:r>
              <a:rPr lang="en-US" dirty="0" err="1"/>
              <a:t>Myungkuk</a:t>
            </a:r>
            <a:r>
              <a:rPr lang="en-US" dirty="0"/>
              <a:t> Kim, Youngman Kim, </a:t>
            </a:r>
            <a:r>
              <a:rPr lang="en-US" dirty="0" err="1"/>
              <a:t>Kihyeon</a:t>
            </a:r>
            <a:r>
              <a:rPr lang="en-US" dirty="0"/>
              <a:t> Cho, </a:t>
            </a:r>
          </a:p>
          <a:p>
            <a:r>
              <a:rPr lang="en-US" dirty="0" err="1"/>
              <a:t>Serdar</a:t>
            </a:r>
            <a:r>
              <a:rPr lang="en-US" dirty="0"/>
              <a:t> </a:t>
            </a:r>
            <a:r>
              <a:rPr lang="en-US" dirty="0" err="1"/>
              <a:t>Elhatisari</a:t>
            </a:r>
            <a:r>
              <a:rPr lang="en-US" dirty="0"/>
              <a:t>, Dean Lee, Yuan-</a:t>
            </a:r>
            <a:r>
              <a:rPr lang="en-US" dirty="0" err="1"/>
              <a:t>Zhuo</a:t>
            </a:r>
            <a:r>
              <a:rPr lang="en-US" dirty="0"/>
              <a:t> Ma, Ulf-G. </a:t>
            </a:r>
            <a:r>
              <a:rPr lang="en-US" dirty="0" err="1"/>
              <a:t>Meißner</a:t>
            </a:r>
            <a:r>
              <a:rPr lang="en-US" dirty="0"/>
              <a:t>)</a:t>
            </a:r>
          </a:p>
          <a:p>
            <a:pPr lvl="1"/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7581" y="6178726"/>
            <a:ext cx="5408419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2025.04.21.-22., TOPTIER</a:t>
            </a:r>
            <a:r>
              <a:rPr lang="en-US" dirty="0" smtClean="0"/>
              <a:t> </a:t>
            </a:r>
            <a:r>
              <a:rPr lang="en-US" altLang="ko-KR" dirty="0"/>
              <a:t>, </a:t>
            </a:r>
            <a:r>
              <a:rPr lang="en-US" altLang="ko-KR" dirty="0" smtClean="0"/>
              <a:t>CENS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8" y="268891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momentum </a:t>
            </a:r>
            <a:r>
              <a:rPr lang="en-US" altLang="ko-KR" sz="2000" dirty="0"/>
              <a:t>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lattice spacing 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4" y="2766724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2136" y="1592263"/>
            <a:ext cx="3305464" cy="962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However, one cannot simply adopt the chiral interaction in continuum into lattice. </a:t>
            </a:r>
          </a:p>
        </p:txBody>
      </p:sp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Energy of finite nuclei</a:t>
            </a:r>
          </a:p>
          <a:p>
            <a:pPr lvl="1"/>
            <a:r>
              <a:rPr lang="en-US" altLang="ko-KR" dirty="0" smtClean="0"/>
              <a:t>Light-medium heavy </a:t>
            </a:r>
            <a:r>
              <a:rPr lang="en-US" altLang="ko-KR" dirty="0"/>
              <a:t>nuclei (A&lt;=50)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(non-perturbative) LO + (perturbative) higher order</a:t>
            </a:r>
            <a:endParaRPr lang="en-US" altLang="ko-KR" dirty="0"/>
          </a:p>
          <a:p>
            <a:pPr lvl="1"/>
            <a:r>
              <a:rPr lang="en-US" altLang="ko-KR" dirty="0" smtClean="0"/>
              <a:t>Excited states</a:t>
            </a:r>
          </a:p>
          <a:p>
            <a:pPr lvl="2"/>
            <a:r>
              <a:rPr lang="en-US" altLang="ko-KR" dirty="0" smtClean="0"/>
              <a:t>Hoyle state etc. 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213475" y="3803195"/>
            <a:ext cx="3038475" cy="2864305"/>
            <a:chOff x="6162675" y="3392488"/>
            <a:chExt cx="3038475" cy="286430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253" y="3787515"/>
              <a:ext cx="1773316" cy="2054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675" y="5792500"/>
              <a:ext cx="3038475" cy="464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62675" y="3392488"/>
              <a:ext cx="20762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The first ab-initio calculation of </a:t>
              </a:r>
            </a:p>
            <a:p>
              <a:r>
                <a:rPr lang="en-US" altLang="ko-KR" sz="1100" dirty="0"/>
                <a:t>Hoyle state</a:t>
              </a:r>
              <a:endParaRPr lang="ko-KR" altLang="en-US" sz="1100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29" y="3629068"/>
            <a:ext cx="5149943" cy="32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1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Charge density, Radius</a:t>
            </a:r>
          </a:p>
          <a:p>
            <a:r>
              <a:rPr lang="en-US" altLang="ko-KR" dirty="0" smtClean="0"/>
              <a:t>Nuclear Clustering</a:t>
            </a:r>
          </a:p>
          <a:p>
            <a:pPr lvl="1"/>
            <a:r>
              <a:rPr lang="en-US" altLang="ko-KR" dirty="0" smtClean="0"/>
              <a:t>Pinhole algorithm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1523999"/>
            <a:ext cx="3773487" cy="47877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35939" y="6336322"/>
            <a:ext cx="3520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 et al. Nature Communications (2023) 14:2777</a:t>
            </a:r>
            <a:endParaRPr 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47" y="3254017"/>
            <a:ext cx="3582295" cy="25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Nuclear matter</a:t>
            </a:r>
          </a:p>
          <a:p>
            <a:pPr lvl="1"/>
            <a:r>
              <a:rPr lang="en-US" altLang="ko-KR" dirty="0" smtClean="0"/>
              <a:t>nucleons in periodic box</a:t>
            </a:r>
          </a:p>
          <a:p>
            <a:r>
              <a:rPr lang="en-US" altLang="ko-KR" dirty="0" smtClean="0"/>
              <a:t>Thermo-dynamics: </a:t>
            </a:r>
          </a:p>
          <a:p>
            <a:pPr lvl="1"/>
            <a:r>
              <a:rPr lang="en-US" altLang="ko-KR" dirty="0" smtClean="0"/>
              <a:t>pinhole-trace algorithm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571573"/>
            <a:ext cx="4996644" cy="29895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60" y="1931321"/>
            <a:ext cx="3800091" cy="45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9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Scattering/Reaction</a:t>
            </a:r>
          </a:p>
          <a:p>
            <a:pPr lvl="1"/>
            <a:r>
              <a:rPr lang="en-US" altLang="ko-KR" dirty="0" smtClean="0"/>
              <a:t>Spherical Wall method for phase shift</a:t>
            </a:r>
          </a:p>
          <a:p>
            <a:pPr lvl="1"/>
            <a:r>
              <a:rPr lang="en-US" altLang="ko-KR" dirty="0" smtClean="0"/>
              <a:t>Adiabatic projection method </a:t>
            </a:r>
          </a:p>
          <a:p>
            <a:pPr lvl="1"/>
            <a:r>
              <a:rPr lang="en-US" altLang="ko-KR" dirty="0" smtClean="0"/>
              <a:t>Beta decay</a:t>
            </a:r>
          </a:p>
          <a:p>
            <a:pPr lvl="1"/>
            <a:r>
              <a:rPr lang="en-US" altLang="ko-KR" dirty="0" smtClean="0"/>
              <a:t>Ab-initio Alpha-alpha scattering</a:t>
            </a:r>
          </a:p>
          <a:p>
            <a:pPr lvl="1"/>
            <a:r>
              <a:rPr lang="en-US" altLang="ko-KR" dirty="0" smtClean="0"/>
              <a:t>Alpha-Carbon ANC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440" y="4330123"/>
            <a:ext cx="310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 initio alpha-alpha scattering</a:t>
            </a:r>
          </a:p>
          <a:p>
            <a:r>
              <a:rPr lang="en-US" sz="1400" dirty="0" smtClean="0"/>
              <a:t>SE et al. </a:t>
            </a:r>
            <a:r>
              <a:rPr lang="en-US" sz="1400" dirty="0"/>
              <a:t>Nature 528, 111-114(2015))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94" y="4974806"/>
            <a:ext cx="3329352" cy="14715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10" y="1472691"/>
            <a:ext cx="2226590" cy="23402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279024"/>
            <a:ext cx="5447616" cy="18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3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3475" y="4136283"/>
            <a:ext cx="34279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Long range OPE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4939330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6530" y="5000220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6530" y="2770971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8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1" y="4443862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04" y="428952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7186" y="6317575"/>
            <a:ext cx="42543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problem</a:t>
            </a:r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7" y="1688475"/>
            <a:ext cx="826885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4" y="1538865"/>
            <a:ext cx="6774200" cy="4266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9709" y="1828800"/>
            <a:ext cx="2364509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</a:t>
            </a:r>
          </a:p>
          <a:p>
            <a:r>
              <a:rPr lang="en-US" dirty="0" smtClean="0"/>
              <a:t>Higher order NN </a:t>
            </a:r>
          </a:p>
          <a:p>
            <a:r>
              <a:rPr lang="en-US" dirty="0" smtClean="0"/>
              <a:t>interaction </a:t>
            </a:r>
          </a:p>
          <a:p>
            <a:r>
              <a:rPr lang="en-US" dirty="0" smtClean="0"/>
              <a:t>From the </a:t>
            </a:r>
          </a:p>
          <a:p>
            <a:r>
              <a:rPr lang="en-US" dirty="0" smtClean="0"/>
              <a:t>phase shifts of NN scattering.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8749" y="1600200"/>
            <a:ext cx="4529051" cy="4865255"/>
          </a:xfrm>
        </p:spPr>
        <p:txBody>
          <a:bodyPr>
            <a:normAutofit lnSpcReduction="10000"/>
          </a:bodyPr>
          <a:lstStyle/>
          <a:p>
            <a:r>
              <a:rPr lang="en-US" altLang="ko-KR" sz="2000" i="1" dirty="0"/>
              <a:t>ab-initio</a:t>
            </a:r>
            <a:r>
              <a:rPr lang="en-US" altLang="ko-KR" sz="2000" dirty="0"/>
              <a:t> Nuclear Physics</a:t>
            </a:r>
          </a:p>
          <a:p>
            <a:pPr lvl="1"/>
            <a:r>
              <a:rPr lang="en-US" altLang="ko-KR" sz="1800" dirty="0"/>
              <a:t>(1) nucleon degrees of freedom</a:t>
            </a:r>
          </a:p>
          <a:p>
            <a:pPr lvl="1"/>
            <a:r>
              <a:rPr lang="en-US" altLang="ko-KR" sz="1800" dirty="0"/>
              <a:t>(2) nucleon-nucleon interaction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Goal: predict </a:t>
            </a:r>
            <a:r>
              <a:rPr lang="en-US" altLang="ko-KR" sz="2000" dirty="0">
                <a:solidFill>
                  <a:srgbClr val="FF0000"/>
                </a:solidFill>
              </a:rPr>
              <a:t>wide range</a:t>
            </a:r>
            <a:r>
              <a:rPr lang="en-US" altLang="ko-KR" sz="2000" dirty="0"/>
              <a:t> of nuclear phenomena (</a:t>
            </a:r>
            <a:r>
              <a:rPr lang="en-US" altLang="ko-KR" sz="2000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sz="2000" dirty="0"/>
              <a:t>) from </a:t>
            </a:r>
            <a:r>
              <a:rPr lang="en-US" altLang="ko-KR" sz="2000" dirty="0">
                <a:solidFill>
                  <a:srgbClr val="FF0000"/>
                </a:solidFill>
              </a:rPr>
              <a:t>nuclear interaction </a:t>
            </a:r>
            <a:r>
              <a:rPr lang="en-US" altLang="ko-KR" sz="2000" dirty="0"/>
              <a:t>(for 2-body,3-body, many-body, based on QCD)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Direct connection between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Nuclear Force ↔ Nuclear Phenomena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Consistent approach </a:t>
            </a:r>
            <a:r>
              <a:rPr lang="en-US" altLang="ko-KR" sz="2000" dirty="0">
                <a:solidFill>
                  <a:srgbClr val="0000FF"/>
                </a:solidFill>
              </a:rPr>
              <a:t>: 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NN scattering, bound nuclei, reaction, nuclear matter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3573087" cy="3343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260F2-2D84-FCA9-0579-C18F5D0765B4}"/>
              </a:ext>
            </a:extLst>
          </p:cNvPr>
          <p:cNvSpPr txBox="1"/>
          <p:nvPr/>
        </p:nvSpPr>
        <p:spPr>
          <a:xfrm>
            <a:off x="495300" y="5060725"/>
            <a:ext cx="3779808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Dream: Lattice QCD 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NN , NNN interaction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Effective interactions/models</a:t>
            </a:r>
          </a:p>
          <a:p>
            <a:r>
              <a:rPr lang="en-US" altLang="ko-KR" dirty="0"/>
              <a:t>    (shell model, DFT, optical potential, collective excitation)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8338" y="5466670"/>
            <a:ext cx="4003019" cy="672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Severe </a:t>
            </a:r>
            <a:r>
              <a:rPr lang="en-US" altLang="ko-KR" dirty="0" smtClean="0">
                <a:solidFill>
                  <a:srgbClr val="FF0000"/>
                </a:solidFill>
              </a:rPr>
              <a:t>Sign problem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 smtClean="0"/>
              <a:t>need </a:t>
            </a:r>
            <a:r>
              <a:rPr lang="en-US" altLang="ko-KR" dirty="0"/>
              <a:t>to reduce the sign problem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5981989" cy="4096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4540286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 is only active</a:t>
            </a:r>
          </a:p>
          <a:p>
            <a:r>
              <a:rPr lang="en-US" altLang="ko-KR" sz="1200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04" y="3598111"/>
            <a:ext cx="2947827" cy="3752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80" y="4117294"/>
            <a:ext cx="1681283" cy="3850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8727" y="1524000"/>
            <a:ext cx="2711026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8727" y="2693770"/>
            <a:ext cx="282934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888" y="5787040"/>
            <a:ext cx="2065321" cy="3366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888" y="6319456"/>
            <a:ext cx="2241839" cy="3554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5300" y="5733594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Same phase shifts.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H’_A has eigenvectors of H_B, but eigenvalues of H_A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292" y="3963809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H’-H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</a:t>
            </a:r>
            <a:r>
              <a:rPr lang="en-US" dirty="0">
                <a:solidFill>
                  <a:srgbClr val="0000FF"/>
                </a:solidFill>
              </a:rPr>
              <a:t>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Tjon</a:t>
            </a:r>
            <a:r>
              <a:rPr lang="en-US" altLang="ko-KR" dirty="0"/>
              <a:t> line from WFM method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0" y="1524000"/>
            <a:ext cx="6017992" cy="514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9412" y="1717964"/>
            <a:ext cx="3518843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Realistic two-body interaction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Correlation between 3-body and 4-body binding energy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Tjon</a:t>
            </a:r>
            <a:r>
              <a:rPr lang="en-US" dirty="0">
                <a:sym typeface="Wingdings" panose="05000000000000000000" pitchFamily="2" charset="2"/>
              </a:rPr>
              <a:t> Line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WFM approach gives binding energy lies on the </a:t>
            </a:r>
            <a:r>
              <a:rPr lang="en-US" dirty="0" err="1">
                <a:sym typeface="Wingdings" panose="05000000000000000000" pitchFamily="2" charset="2"/>
              </a:rPr>
              <a:t>Tjon</a:t>
            </a:r>
            <a:r>
              <a:rPr lang="en-US" dirty="0">
                <a:sym typeface="Wingdings" panose="05000000000000000000" pitchFamily="2" charset="2"/>
              </a:rPr>
              <a:t> line.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Accurate reproduction of B.E. requires 3-body force.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0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5" y="1524000"/>
            <a:ext cx="2714510" cy="2136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2" y="1592263"/>
            <a:ext cx="4105848" cy="60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40" y="2163649"/>
            <a:ext cx="338184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040" y="3021019"/>
            <a:ext cx="5225673" cy="837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27" y="3858786"/>
            <a:ext cx="6887536" cy="1438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370" y="5456360"/>
            <a:ext cx="6030167" cy="7621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13" y="3668433"/>
            <a:ext cx="1413164" cy="38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NNLO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589" y="6368037"/>
            <a:ext cx="1314633" cy="4001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000" y="6377564"/>
            <a:ext cx="1238423" cy="3810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978" y="6377565"/>
            <a:ext cx="1267002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35" y="6377565"/>
            <a:ext cx="1267002" cy="4382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3335" y="4909115"/>
            <a:ext cx="212204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N3LO:</a:t>
            </a:r>
          </a:p>
          <a:p>
            <a:r>
              <a:rPr lang="en-US" dirty="0"/>
              <a:t>TPE and </a:t>
            </a:r>
          </a:p>
          <a:p>
            <a:r>
              <a:rPr lang="en-US" dirty="0"/>
              <a:t>Adjustments to </a:t>
            </a:r>
          </a:p>
          <a:p>
            <a:r>
              <a:rPr lang="en-US" dirty="0" err="1"/>
              <a:t>cD</a:t>
            </a:r>
            <a:r>
              <a:rPr lang="en-US" dirty="0"/>
              <a:t> and </a:t>
            </a:r>
            <a:r>
              <a:rPr lang="en-US" dirty="0" err="1"/>
              <a:t>cE</a:t>
            </a:r>
            <a:r>
              <a:rPr lang="en-US" dirty="0"/>
              <a:t> terms.</a:t>
            </a:r>
          </a:p>
        </p:txBody>
      </p:sp>
    </p:spTree>
    <p:extLst>
      <p:ext uri="{BB962C8B-B14F-4D97-AF65-F5344CB8AC3E}">
        <p14:creationId xmlns:p14="http://schemas.microsoft.com/office/powerpoint/2010/main" val="356431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046" y="1592263"/>
            <a:ext cx="4677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Tune 3-body interaction to minimize errors </a:t>
            </a:r>
          </a:p>
          <a:p>
            <a:r>
              <a:rPr lang="en-US" sz="1600" dirty="0"/>
              <a:t>in binding energy</a:t>
            </a:r>
          </a:p>
          <a:p>
            <a:endParaRPr lang="en-US" sz="1600" dirty="0"/>
          </a:p>
          <a:p>
            <a:r>
              <a:rPr lang="en-US" sz="1600" dirty="0"/>
              <a:t>Just one additional parameter, </a:t>
            </a:r>
          </a:p>
          <a:p>
            <a:r>
              <a:rPr lang="en-US" sz="1600" dirty="0"/>
              <a:t>RMSD for the E/A</a:t>
            </a:r>
          </a:p>
          <a:p>
            <a:r>
              <a:rPr lang="en-US" sz="1600" dirty="0"/>
              <a:t>drops from 1.2 MeV to 0.4 MeV</a:t>
            </a:r>
          </a:p>
          <a:p>
            <a:endParaRPr lang="en-US" sz="1600" dirty="0"/>
          </a:p>
          <a:p>
            <a:r>
              <a:rPr lang="en-US" sz="1600" dirty="0"/>
              <a:t>Energies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Significant sensitivity to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the locality of 3N interactions.</a:t>
            </a:r>
          </a:p>
          <a:p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sym typeface="Wingdings" panose="05000000000000000000" pitchFamily="2" charset="2"/>
              </a:rPr>
              <a:t>We interpret they are related with </a:t>
            </a:r>
          </a:p>
          <a:p>
            <a:r>
              <a:rPr lang="en-US" sz="1600" dirty="0">
                <a:sym typeface="Wingdings" panose="05000000000000000000" pitchFamily="2" charset="2"/>
              </a:rPr>
              <a:t>effective interactions </a:t>
            </a:r>
          </a:p>
          <a:p>
            <a:r>
              <a:rPr lang="en-US" sz="1600" dirty="0">
                <a:sym typeface="Wingdings" panose="05000000000000000000" pitchFamily="2" charset="2"/>
              </a:rPr>
              <a:t>between alphas and nucleons. </a:t>
            </a:r>
            <a:endParaRPr 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98" y="4373113"/>
            <a:ext cx="3202802" cy="19752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24" y="1524000"/>
            <a:ext cx="4452358" cy="22446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6" y="5481593"/>
            <a:ext cx="5163271" cy="323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014" y="5805488"/>
            <a:ext cx="5032147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Significantly high w/o additional 3-body terms</a:t>
            </a:r>
          </a:p>
          <a:p>
            <a:r>
              <a:rPr lang="en-US" dirty="0"/>
              <a:t>: alpha-alpha should be more attractive.</a:t>
            </a:r>
          </a:p>
        </p:txBody>
      </p:sp>
    </p:spTree>
    <p:extLst>
      <p:ext uri="{BB962C8B-B14F-4D97-AF65-F5344CB8AC3E}">
        <p14:creationId xmlns:p14="http://schemas.microsoft.com/office/powerpoint/2010/main" val="1793680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3-body force parameters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3" y="1512235"/>
            <a:ext cx="9273407" cy="37605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2" y="5399545"/>
            <a:ext cx="1314633" cy="4001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49" y="5399545"/>
            <a:ext cx="1238423" cy="381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06" y="5416982"/>
            <a:ext cx="1267002" cy="4096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063" y="5416982"/>
            <a:ext cx="1267002" cy="438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5956789"/>
            <a:ext cx="83069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(MeV/nucleon): 1.2 </a:t>
            </a:r>
            <a:r>
              <a:rPr lang="en-US" dirty="0">
                <a:sym typeface="Wingdings" panose="05000000000000000000" pitchFamily="2" charset="2"/>
              </a:rPr>
              <a:t> 0.3 0.109  0.079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4" y="1450109"/>
            <a:ext cx="9353051" cy="427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473" y="5874327"/>
            <a:ext cx="3796145" cy="38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~ 0.1 MeV per nucleon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9029214" cy="4605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5177" y="6178726"/>
            <a:ext cx="354676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fitting!  RMSD~ 0.03 </a:t>
            </a:r>
            <a:r>
              <a:rPr lang="en-US" dirty="0" err="1">
                <a:solidFill>
                  <a:srgbClr val="FF0000"/>
                </a:solidFill>
              </a:rPr>
              <a:t>fm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2" y="1592263"/>
            <a:ext cx="5923672" cy="487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3475" y="5221608"/>
            <a:ext cx="328525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Uncertainties from</a:t>
            </a:r>
          </a:p>
          <a:p>
            <a:r>
              <a:rPr lang="en-US" dirty="0"/>
              <a:t>finite system size correction 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Quantum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Challenge to ab initio quantum many-body problem.</a:t>
            </a:r>
          </a:p>
          <a:p>
            <a:r>
              <a:rPr lang="en-US" altLang="ko-KR" dirty="0"/>
              <a:t>Requires: </a:t>
            </a:r>
          </a:p>
          <a:p>
            <a:r>
              <a:rPr lang="en-US" altLang="ko-KR" dirty="0"/>
              <a:t>1. Reliable theoretical tools</a:t>
            </a:r>
          </a:p>
          <a:p>
            <a:pPr lvl="1"/>
            <a:r>
              <a:rPr lang="en-US" altLang="ko-KR" dirty="0"/>
              <a:t>NLEFT : Auxiliary field Monte Carlo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Sign problem !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Goal 1 </a:t>
            </a:r>
            <a:r>
              <a:rPr lang="en-US" altLang="ko-KR" dirty="0">
                <a:sym typeface="Wingdings" panose="05000000000000000000" pitchFamily="2" charset="2"/>
              </a:rPr>
              <a:t>: reduce the sign problem in NLEFT calculation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Nuclear interaction which explain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simultaneously</a:t>
            </a:r>
            <a:r>
              <a:rPr lang="en-US" altLang="ko-KR" dirty="0">
                <a:sym typeface="Wingdings" panose="05000000000000000000" pitchFamily="2" charset="2"/>
              </a:rPr>
              <a:t> scattering, binding energies, charge radius of wide range of nuclei and nuclear matter, neutron matter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Goal 2</a:t>
            </a:r>
            <a:r>
              <a:rPr lang="en-US" altLang="ko-KR" dirty="0"/>
              <a:t>: find out what properties of nuclear interactions are necessary.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892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46" y="1592263"/>
            <a:ext cx="7087483" cy="50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Volume Effect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03052" y="6165850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47690"/>
              </p:ext>
            </p:extLst>
          </p:nvPr>
        </p:nvGraphicFramePr>
        <p:xfrm>
          <a:off x="1101524" y="1862744"/>
          <a:ext cx="6812196" cy="2592878"/>
        </p:xfrm>
        <a:graphic>
          <a:graphicData uri="http://schemas.openxmlformats.org/drawingml/2006/table">
            <a:tbl>
              <a:tblPr/>
              <a:tblGrid>
                <a:gridCol w="721656">
                  <a:extLst>
                    <a:ext uri="{9D8B030D-6E8A-4147-A177-3AD203B41FA5}">
                      <a16:colId xmlns:a16="http://schemas.microsoft.com/office/drawing/2014/main" val="2657918042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736990218"/>
                    </a:ext>
                  </a:extLst>
                </a:gridCol>
                <a:gridCol w="714277">
                  <a:extLst>
                    <a:ext uri="{9D8B030D-6E8A-4147-A177-3AD203B41FA5}">
                      <a16:colId xmlns:a16="http://schemas.microsoft.com/office/drawing/2014/main" val="846709786"/>
                    </a:ext>
                  </a:extLst>
                </a:gridCol>
                <a:gridCol w="854476">
                  <a:extLst>
                    <a:ext uri="{9D8B030D-6E8A-4147-A177-3AD203B41FA5}">
                      <a16:colId xmlns:a16="http://schemas.microsoft.com/office/drawing/2014/main" val="61120333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2044499535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1814140207"/>
                    </a:ext>
                  </a:extLst>
                </a:gridCol>
                <a:gridCol w="847097">
                  <a:extLst>
                    <a:ext uri="{9D8B030D-6E8A-4147-A177-3AD203B41FA5}">
                      <a16:colId xmlns:a16="http://schemas.microsoft.com/office/drawing/2014/main" val="1165462587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3875498936"/>
                    </a:ext>
                  </a:extLst>
                </a:gridCol>
                <a:gridCol w="788066">
                  <a:extLst>
                    <a:ext uri="{9D8B030D-6E8A-4147-A177-3AD203B41FA5}">
                      <a16:colId xmlns:a16="http://schemas.microsoft.com/office/drawing/2014/main" val="2446371263"/>
                    </a:ext>
                  </a:extLst>
                </a:gridCol>
              </a:tblGrid>
              <a:tr h="2822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Lt=200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L=10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L=11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Exp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78666"/>
                  </a:ext>
                </a:extLst>
              </a:tr>
              <a:tr h="405688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err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S2n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err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S2n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S2n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525447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24O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-167.600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1.126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-171.880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0.501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-168.952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6.920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41497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-168.790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0.424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-169.670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0.551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-168.195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3.453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55380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26O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-171.530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0.587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4.430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-172.380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0.459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0.500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-168.934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-0.018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18730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27O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-169.960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0.450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1.170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-166.930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0.566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-2.740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-166.995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-1.200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749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0902" y="4771505"/>
            <a:ext cx="8220248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Lt=200 result. (Not extrapolated results.)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Systematic Error from finite volume effects need to be studied.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L=11 improved Separation energy of 26O.</a:t>
            </a:r>
          </a:p>
        </p:txBody>
      </p:sp>
    </p:spTree>
    <p:extLst>
      <p:ext uri="{BB962C8B-B14F-4D97-AF65-F5344CB8AC3E}">
        <p14:creationId xmlns:p14="http://schemas.microsoft.com/office/powerpoint/2010/main" val="1644484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 (Lt=200)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85" y="1324264"/>
            <a:ext cx="7214369" cy="54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9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 isotopes 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0" y="1467988"/>
            <a:ext cx="6820604" cy="50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4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waves contributions 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98" y="1524000"/>
            <a:ext cx="7637004" cy="49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3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waves contributions (Lt=200)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3" y="1592263"/>
            <a:ext cx="7761711" cy="51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1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86" y="1421122"/>
            <a:ext cx="6371778" cy="4843851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Partial waves contributions (Lt=200,Z=8)</a:t>
            </a:r>
          </a:p>
        </p:txBody>
      </p:sp>
    </p:spTree>
    <p:extLst>
      <p:ext uri="{BB962C8B-B14F-4D97-AF65-F5344CB8AC3E}">
        <p14:creationId xmlns:p14="http://schemas.microsoft.com/office/powerpoint/2010/main" val="1165622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waves contributions 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" y="1853739"/>
            <a:ext cx="5005529" cy="3227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88" y="1901212"/>
            <a:ext cx="4765137" cy="31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5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8" y="1802086"/>
            <a:ext cx="7020905" cy="885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764" y="2817091"/>
            <a:ext cx="8044872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A(1,Tz) is a two nucleon annihilation operator</a:t>
            </a:r>
          </a:p>
          <a:p>
            <a:r>
              <a:rPr lang="en-US" dirty="0"/>
              <a:t>               which gives isospin change by (1, </a:t>
            </a:r>
            <a:r>
              <a:rPr lang="en-US" dirty="0" err="1"/>
              <a:t>Tz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f(-1) : two proton operators ( two-body interaction) expectation value</a:t>
            </a:r>
          </a:p>
          <a:p>
            <a:r>
              <a:rPr lang="en-US" dirty="0"/>
              <a:t>f(0) : proton-neutron two-body interaction expectation value</a:t>
            </a:r>
          </a:p>
          <a:p>
            <a:r>
              <a:rPr lang="en-US" dirty="0"/>
              <a:t>f( 1) : two neutron operators ( two-body interaction) expectation value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2" y="4871570"/>
            <a:ext cx="2029108" cy="495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08" y="6120420"/>
            <a:ext cx="3096057" cy="533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24" y="5495995"/>
            <a:ext cx="3229426" cy="495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850" y="5505521"/>
            <a:ext cx="3124636" cy="48584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257964" y="5495995"/>
            <a:ext cx="526472" cy="495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Measure of correlation </a:t>
            </a:r>
          </a:p>
          <a:p>
            <a:r>
              <a:rPr lang="en-US" dirty="0"/>
              <a:t>among extra neutrons</a:t>
            </a:r>
          </a:p>
        </p:txBody>
      </p:sp>
    </p:spTree>
    <p:extLst>
      <p:ext uri="{BB962C8B-B14F-4D97-AF65-F5344CB8AC3E}">
        <p14:creationId xmlns:p14="http://schemas.microsoft.com/office/powerpoint/2010/main" val="2397936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20" y="4158257"/>
            <a:ext cx="3124636" cy="48584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Measure of correlation </a:t>
            </a:r>
          </a:p>
          <a:p>
            <a:r>
              <a:rPr lang="en-US" dirty="0"/>
              <a:t>among extra neutrons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20" y="2115073"/>
            <a:ext cx="4267796" cy="7621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2520" y="3048000"/>
            <a:ext cx="783966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each of extra neutrons are uncorrelated with each other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Additional correlations produced by extra neutrons will be additive.</a:t>
            </a:r>
          </a:p>
          <a:p>
            <a:r>
              <a:rPr lang="en-US" dirty="0">
                <a:sym typeface="Wingdings" panose="05000000000000000000" pitchFamily="2" charset="2"/>
              </a:rPr>
              <a:t>      (only correlation with core neutrons )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290" y="4876800"/>
            <a:ext cx="762923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Difference between left and right is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measure of correlation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between additional neutrons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73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NLEFT = Chiral EFT + Lattice + Monte Carlo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7116" y="2271858"/>
            <a:ext cx="5375274" cy="2734251"/>
            <a:chOff x="838201" y="2124076"/>
            <a:chExt cx="8405812" cy="435292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2124076"/>
              <a:ext cx="3000375" cy="435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538" y="2289753"/>
              <a:ext cx="532447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488" y="3004128"/>
              <a:ext cx="4052336" cy="294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753270" y="2375927"/>
            <a:ext cx="3692525" cy="415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Chiral 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2N </a:t>
            </a:r>
            <a:r>
              <a:rPr lang="en-US" dirty="0"/>
              <a:t>interaction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3N interaction </a:t>
            </a:r>
            <a:endParaRPr lang="en-US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Lattice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Lattice spacing a ~ 1 </a:t>
            </a:r>
            <a:r>
              <a:rPr lang="en-US" dirty="0" err="1" smtClean="0"/>
              <a:t>fm</a:t>
            </a:r>
            <a:endParaRPr lang="en-US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Lattice size  L ~ 10 a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Cutoff of the theory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Monte Carlo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Expectation value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by Auxiliary field MC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Polynomial scaling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LEC(or phase shift fit) dependence (Lt=200)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1035" y="2775486"/>
            <a:ext cx="26831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&lt;pp1S0&gt; 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near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&lt;nn1S0&gt; 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strong correlation  among paired neutrons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Adding unpaired </a:t>
            </a:r>
          </a:p>
          <a:p>
            <a:r>
              <a:rPr lang="en-US" sz="1400" dirty="0"/>
              <a:t>   one neutron</a:t>
            </a:r>
          </a:p>
          <a:p>
            <a:r>
              <a:rPr lang="en-US" sz="1400" dirty="0"/>
              <a:t>   gives similar </a:t>
            </a:r>
          </a:p>
          <a:p>
            <a:r>
              <a:rPr lang="en-US" sz="1400" dirty="0"/>
              <a:t>   slope for </a:t>
            </a:r>
          </a:p>
          <a:p>
            <a:r>
              <a:rPr lang="en-US" sz="1400" dirty="0"/>
              <a:t>   &lt;</a:t>
            </a:r>
            <a:r>
              <a:rPr lang="en-US" sz="1400" dirty="0" err="1"/>
              <a:t>nn</a:t>
            </a:r>
            <a:r>
              <a:rPr lang="en-US" sz="1400" dirty="0"/>
              <a:t>&gt; and &lt;2pn-pp&gt;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Unpaired neutron </a:t>
            </a:r>
          </a:p>
          <a:p>
            <a:r>
              <a:rPr lang="en-US" sz="1400" dirty="0">
                <a:sym typeface="Wingdings" panose="05000000000000000000" pitchFamily="2" charset="2"/>
              </a:rPr>
              <a:t>    correlation with </a:t>
            </a:r>
          </a:p>
          <a:p>
            <a:r>
              <a:rPr lang="en-US" sz="1400" dirty="0">
                <a:sym typeface="Wingdings" panose="05000000000000000000" pitchFamily="2" charset="2"/>
              </a:rPr>
              <a:t>    core nucleons.</a:t>
            </a:r>
            <a:endParaRPr 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1592263"/>
            <a:ext cx="6493163" cy="4920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05599" y="1592263"/>
            <a:ext cx="285403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1% Phase shift change</a:t>
            </a:r>
          </a:p>
          <a:p>
            <a:r>
              <a:rPr lang="en-US" dirty="0" smtClean="0"/>
              <a:t>At p=150 MeV in 1S0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6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LEC(or phase shift fit) dependence (Lt=200)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1538" y="1664393"/>
            <a:ext cx="101311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8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2" y="1407535"/>
            <a:ext cx="6595240" cy="50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7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LEC(or phase shift fit) dependence (Lt=200)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8520" y="5836809"/>
            <a:ext cx="101311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6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" y="1664393"/>
            <a:ext cx="5474081" cy="40415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4400" y="1939636"/>
            <a:ext cx="3676073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&lt;pp 3P0&gt; decrease faster </a:t>
            </a:r>
          </a:p>
          <a:p>
            <a:r>
              <a:rPr lang="en-US" dirty="0"/>
              <a:t>    than &lt;pp 1S0&gt; </a:t>
            </a:r>
          </a:p>
          <a:p>
            <a:r>
              <a:rPr lang="en-US" dirty="0">
                <a:sym typeface="Wingdings" panose="05000000000000000000" pitchFamily="2" charset="2"/>
              </a:rPr>
              <a:t> Correlation between alpha clusters may become weaker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80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LEC(or phase shift fit) dependence (Lt=200)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7" y="1879068"/>
            <a:ext cx="4978086" cy="3672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7030" y="5710413"/>
            <a:ext cx="101311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8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09" y="2152073"/>
            <a:ext cx="3591791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Slope change in 22O</a:t>
            </a:r>
          </a:p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closure of 1d5/2 subshell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Wave function matching method seems to be promising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Carbon, Oxygen isotope up to dripline shows </a:t>
            </a:r>
            <a:r>
              <a:rPr lang="en-US" altLang="ko-KR" sz="2400" dirty="0">
                <a:solidFill>
                  <a:srgbClr val="FF0000"/>
                </a:solidFill>
              </a:rPr>
              <a:t>good agreement </a:t>
            </a:r>
            <a:r>
              <a:rPr lang="en-US" altLang="ko-KR" sz="2400" dirty="0"/>
              <a:t>with experimental data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systematic error(finite volume effects) estimation may be necessary.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Additional neutrons in 1S0 have strong pairing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Unpaired neutrons correlated primarily  to the nuclear core.</a:t>
            </a:r>
          </a:p>
        </p:txBody>
      </p:sp>
    </p:spTree>
    <p:extLst>
      <p:ext uri="{BB962C8B-B14F-4D97-AF65-F5344CB8AC3E}">
        <p14:creationId xmlns:p14="http://schemas.microsoft.com/office/powerpoint/2010/main" val="89541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1911886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1687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1516859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5" y="4944629"/>
            <a:ext cx="1839196" cy="164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295" y="6092825"/>
            <a:ext cx="40547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initio alpha-alpha scattering</a:t>
            </a:r>
          </a:p>
          <a:p>
            <a:r>
              <a:rPr lang="en-US" dirty="0"/>
              <a:t>( Nature 528, 111-114(2015))</a:t>
            </a:r>
          </a:p>
        </p:txBody>
      </p:sp>
      <p:pic>
        <p:nvPicPr>
          <p:cNvPr id="9" name="Picture 2" descr="fig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8" y="5188675"/>
            <a:ext cx="1650882" cy="14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2042938"/>
            <a:ext cx="4686954" cy="1086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927" y="1592263"/>
            <a:ext cx="857134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Expectation value of an observable by projecting WF at large Euclidean time</a:t>
            </a:r>
            <a:endParaRPr lang="en-US" dirty="0"/>
          </a:p>
        </p:txBody>
      </p:sp>
      <p:pic>
        <p:nvPicPr>
          <p:cNvPr id="262" name="그림 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5" y="3927542"/>
            <a:ext cx="4182059" cy="619211"/>
          </a:xfrm>
          <a:prstGeom prst="rect">
            <a:avLst/>
          </a:prstGeom>
        </p:spPr>
      </p:pic>
      <p:sp>
        <p:nvSpPr>
          <p:cNvPr id="263" name="TextBox 262"/>
          <p:cNvSpPr txBox="1"/>
          <p:nvPr/>
        </p:nvSpPr>
        <p:spPr>
          <a:xfrm>
            <a:off x="495300" y="3392488"/>
            <a:ext cx="79005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Discretization in Euclidean time evolution by transfer matrix</a:t>
            </a:r>
            <a:endParaRPr lang="en-US" dirty="0"/>
          </a:p>
        </p:txBody>
      </p:sp>
      <p:pic>
        <p:nvPicPr>
          <p:cNvPr id="266" name="그림 2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90" y="4625034"/>
            <a:ext cx="6484120" cy="641992"/>
          </a:xfrm>
          <a:prstGeom prst="rect">
            <a:avLst/>
          </a:prstGeom>
        </p:spPr>
      </p:pic>
      <p:pic>
        <p:nvPicPr>
          <p:cNvPr id="267" name="그림 2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34" y="5221260"/>
            <a:ext cx="7847859" cy="13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1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2186" y="2096057"/>
            <a:ext cx="294008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Interacting nucleons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Nucleons interacts with auxiliary fields </a:t>
            </a:r>
          </a:p>
          <a:p>
            <a:r>
              <a:rPr lang="en-US" dirty="0">
                <a:sym typeface="Wingdings" panose="05000000000000000000" pitchFamily="2" charset="2"/>
              </a:rPr>
              <a:t>(no direct interaction </a:t>
            </a:r>
          </a:p>
          <a:p>
            <a:r>
              <a:rPr lang="en-US" dirty="0">
                <a:sym typeface="Wingdings" panose="05000000000000000000" pitchFamily="2" charset="2"/>
              </a:rPr>
              <a:t>between nucleons)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computing fermion </a:t>
            </a:r>
          </a:p>
          <a:p>
            <a:r>
              <a:rPr lang="en-US" dirty="0"/>
              <a:t>Correlator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</a:t>
            </a:r>
          </a:p>
          <a:p>
            <a:r>
              <a:rPr lang="en-US" dirty="0">
                <a:sym typeface="Wingdings" panose="05000000000000000000" pitchFamily="2" charset="2"/>
              </a:rPr>
              <a:t>   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</a:t>
            </a:r>
          </a:p>
          <a:p>
            <a:r>
              <a:rPr lang="en-US" dirty="0">
                <a:sym typeface="Wingdings" panose="05000000000000000000" pitchFamily="2" charset="2"/>
              </a:rPr>
              <a:t>  (sampling auxiliary field)</a:t>
            </a:r>
            <a:endParaRPr lang="en-US" dirty="0"/>
          </a:p>
        </p:txBody>
      </p:sp>
      <p:pic>
        <p:nvPicPr>
          <p:cNvPr id="8" name="图片 1250">
            <a:extLst>
              <a:ext uri="{FF2B5EF4-FFF2-40B4-BE49-F238E27FC236}">
                <a16:creationId xmlns:a16="http://schemas.microsoft.com/office/drawing/2014/main" id="{067D66E5-729B-4845-27D1-65A9E8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1" y="3056379"/>
            <a:ext cx="5914882" cy="2604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699" y="1413164"/>
            <a:ext cx="8807451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transfer matrix via Gaussian integral of auxiliary fields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6" y="1856604"/>
            <a:ext cx="6406540" cy="8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636" y="1592263"/>
            <a:ext cx="854363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Auxiliary field integration </a:t>
            </a:r>
            <a:r>
              <a:rPr lang="en-US" dirty="0" smtClean="0">
                <a:sym typeface="Wingdings" panose="05000000000000000000" pitchFamily="2" charset="2"/>
              </a:rPr>
              <a:t> M.C. Sum of Auxiliary Fields Samplings 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6" y="2125303"/>
            <a:ext cx="3381847" cy="1000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" y="3315884"/>
            <a:ext cx="4747491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and Phase factor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81" y="3834747"/>
            <a:ext cx="3305636" cy="6477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988" y="3834747"/>
            <a:ext cx="2295845" cy="571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072" y="4719782"/>
            <a:ext cx="765694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 oscillation </a:t>
            </a:r>
            <a:r>
              <a:rPr lang="en-US" dirty="0" smtClean="0"/>
              <a:t>from complex phase factor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Major limitation in practical calculation.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0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20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25516</TotalTime>
  <Words>1500</Words>
  <Application>Microsoft Office PowerPoint</Application>
  <PresentationFormat>A4 용지(210x297mm)</PresentationFormat>
  <Paragraphs>320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Ab-initio method</vt:lpstr>
      <vt:lpstr>Ab initio Quantum many-body</vt:lpstr>
      <vt:lpstr>Nuclear Lattice Effective Field Theory</vt:lpstr>
      <vt:lpstr>Applications of NLEFT</vt:lpstr>
      <vt:lpstr>Auxiliary Field Monte Carlo </vt:lpstr>
      <vt:lpstr>Auxiliary Field Monte Carlo </vt:lpstr>
      <vt:lpstr>Auxiliary Field Monte Carlo </vt:lpstr>
      <vt:lpstr>Chiral Effective Field Theory</vt:lpstr>
      <vt:lpstr>Lattice Hamiltonian</vt:lpstr>
      <vt:lpstr>Applications of NLEFT</vt:lpstr>
      <vt:lpstr>Applications of NLEFT</vt:lpstr>
      <vt:lpstr>Applications of NLEFT</vt:lpstr>
      <vt:lpstr>Applications of NLEFT</vt:lpstr>
      <vt:lpstr>Lattice chiral Hamiltonian at Leading order</vt:lpstr>
      <vt:lpstr>PowerPoint 프레젠테이션</vt:lpstr>
      <vt:lpstr>PowerPoint 프레젠테이션</vt:lpstr>
      <vt:lpstr>Lattice chiral Hamiltonian (N3LO)</vt:lpstr>
      <vt:lpstr>Lattice chiral Hamiltonian (N3LO)</vt:lpstr>
      <vt:lpstr>Lattice chiral Hamiltonian (N3LO)</vt:lpstr>
      <vt:lpstr>Wave function matching</vt:lpstr>
      <vt:lpstr>Wave function matching Hamiltonian</vt:lpstr>
      <vt:lpstr>Tjon line from WFM method</vt:lpstr>
      <vt:lpstr>3-body force</vt:lpstr>
      <vt:lpstr>3-body force</vt:lpstr>
      <vt:lpstr>Determine 3-body force parameters</vt:lpstr>
      <vt:lpstr>BE/A from WFM</vt:lpstr>
      <vt:lpstr>Charge Radius</vt:lpstr>
      <vt:lpstr>Nuclear/Neutron Matter</vt:lpstr>
      <vt:lpstr>Carbon and Oxygen</vt:lpstr>
      <vt:lpstr>Finite Volume Effect</vt:lpstr>
      <vt:lpstr>Carbon isotopes (Lt=200)</vt:lpstr>
      <vt:lpstr>Oxygen isotopes (Lt=200)</vt:lpstr>
      <vt:lpstr>Partial waves contributions (Lt=200)</vt:lpstr>
      <vt:lpstr>Partial waves contributions (Lt=200)</vt:lpstr>
      <vt:lpstr>PowerPoint 프레젠테이션</vt:lpstr>
      <vt:lpstr>Partial waves contributions (Lt=200)</vt:lpstr>
      <vt:lpstr>PowerPoint 프레젠테이션</vt:lpstr>
      <vt:lpstr>PowerPoint 프레젠테이션</vt:lpstr>
      <vt:lpstr>LEC(or phase shift fit) dependence (Lt=200)</vt:lpstr>
      <vt:lpstr>LEC(or phase shift fit) dependence (Lt=200)</vt:lpstr>
      <vt:lpstr>LEC(or phase shift fit) dependence (Lt=200)</vt:lpstr>
      <vt:lpstr>LEC(or phase shift fit) dependence (Lt=200)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1278</cp:revision>
  <cp:lastPrinted>2018-09-03T05:45:20Z</cp:lastPrinted>
  <dcterms:created xsi:type="dcterms:W3CDTF">2016-03-06T10:47:04Z</dcterms:created>
  <dcterms:modified xsi:type="dcterms:W3CDTF">2025-04-18T06:57:24Z</dcterms:modified>
</cp:coreProperties>
</file>