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uthor and Dat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2" name="Unitary limit in 3D result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Unitary limit in 3D results</a:t>
            </a:r>
          </a:p>
        </p:txBody>
      </p:sp>
      <p:sp>
        <p:nvSpPr>
          <p:cNvPr id="153" name="Presentation Subtitl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V_8_4n_density_xy.png" descr="V_8_4n_density_x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4395" y="2694435"/>
            <a:ext cx="6350001" cy="50281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V_8_5n_density_xy.png" descr="V_8_5n_density_xy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31701" y="2694435"/>
            <a:ext cx="6350001" cy="50281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V_8_6n_density_xy.png" descr="V_8_6n_density_xy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849008" y="2694435"/>
            <a:ext cx="6350001" cy="50281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V_8_7n_density_xy.png" descr="V_8_7n_density_xy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7666314" y="2694435"/>
            <a:ext cx="6350001" cy="50281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V_8_8n_density_xy.png" descr="V_8_8n_density_xy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14395" y="8668861"/>
            <a:ext cx="6350001" cy="50281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V_8_9n_density_xy.png" descr="V_8_9n_density_xy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031701" y="8668861"/>
            <a:ext cx="6350001" cy="50281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V_8_10n_density_xy.png" descr="V_8_10n_density_xy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1849008" y="8668861"/>
            <a:ext cx="6350001" cy="50281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V_8_11n_density_xy.png" descr="V_8_11n_density_xy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7666314" y="8668861"/>
            <a:ext cx="6350001" cy="5028108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V0=8MeV density contou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V0=8MeV density contour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V_10_6n_density_xy.png" descr="V_10_6n_density_x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4023" y="2639517"/>
            <a:ext cx="6350001" cy="50281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V_10_7n_density_xy.png" descr="V_10_7n_density_xy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26396" y="2639517"/>
            <a:ext cx="6350001" cy="50281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V_10_8n_density_xy.png" descr="V_10_8n_density_xy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992389" y="2639517"/>
            <a:ext cx="6350001" cy="50281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V_10_9n_density_xy.png" descr="V_10_9n_density_xy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7817182" y="2639517"/>
            <a:ext cx="6350001" cy="50281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V_10_10n_density_xy.png" descr="V_10_10n_density_xy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24023" y="8192566"/>
            <a:ext cx="6350001" cy="50281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V_10_11n_density_xy.png" descr="V_10_11n_density_xy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226396" y="8192566"/>
            <a:ext cx="6350001" cy="50281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V_10_12n_density_xy.png" descr="V_10_12n_density_xy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1992389" y="8192566"/>
            <a:ext cx="6350001" cy="50281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V_10_13n_density_xy.png" descr="V_10_13n_density_xy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7817182" y="8192566"/>
            <a:ext cx="6350001" cy="5028108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V0=10MeV density contou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V0=10MeV density contour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Sn_isotopes.png" descr="Sn_isotop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74481" y="-709162"/>
            <a:ext cx="19877462" cy="149080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Table 1"/>
          <p:cNvGraphicFramePr/>
          <p:nvPr/>
        </p:nvGraphicFramePr>
        <p:xfrm>
          <a:off x="1171484" y="1115178"/>
          <a:ext cx="22053732" cy="483985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449003"/>
                <a:gridCol w="2449003"/>
                <a:gridCol w="2449003"/>
                <a:gridCol w="2449003"/>
                <a:gridCol w="2449003"/>
                <a:gridCol w="2449003"/>
                <a:gridCol w="2449003"/>
                <a:gridCol w="2449003"/>
                <a:gridCol w="2449003"/>
              </a:tblGrid>
              <a:tr h="1609051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8 MeV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n=4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609051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Sn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1.84(1)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-1.109(8)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1.749(4)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-1.235(3)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1.412(4)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-2.63(4)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0.30(2)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-2.87(2)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609051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S2n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0.87(3)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0.70(2)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0.64(1)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0.507(6)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0.20(1)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-1.25(3)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-2.40(6)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-2.61(4)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58" name="Table 1-1"/>
          <p:cNvGraphicFramePr/>
          <p:nvPr/>
        </p:nvGraphicFramePr>
        <p:xfrm>
          <a:off x="1171484" y="6895171"/>
          <a:ext cx="22053732" cy="483985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449003"/>
                <a:gridCol w="2449003"/>
                <a:gridCol w="2449003"/>
                <a:gridCol w="2449003"/>
                <a:gridCol w="2449003"/>
                <a:gridCol w="2449003"/>
                <a:gridCol w="2449003"/>
                <a:gridCol w="2449003"/>
                <a:gridCol w="2449003"/>
              </a:tblGrid>
              <a:tr h="1609051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8 MeV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n=5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609051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Sn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-0.850(5)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2.246(6)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-0.987(5)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1.886(3)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-2.47(3)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0.77(2)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-2.74(2)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0.89(1)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609051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S2n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1.47(2)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1.39(1)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1.261(7)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0.927(5)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-0.63(3)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-1.71(6)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-2.00(4)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-1.85(3)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" name="Table 1"/>
          <p:cNvGraphicFramePr/>
          <p:nvPr/>
        </p:nvGraphicFramePr>
        <p:xfrm>
          <a:off x="1171484" y="1115178"/>
          <a:ext cx="22053732" cy="483985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449003"/>
                <a:gridCol w="2449003"/>
                <a:gridCol w="2449003"/>
                <a:gridCol w="2449003"/>
                <a:gridCol w="2449003"/>
                <a:gridCol w="2449003"/>
                <a:gridCol w="2449003"/>
                <a:gridCol w="2449003"/>
                <a:gridCol w="2449003"/>
              </a:tblGrid>
              <a:tr h="1609051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10 MeV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n=6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609051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Sn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2.755(7)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-0.718(9)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2.369(1)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-2.28(2)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1.28(3)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-2.58(1)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1.415(9)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-2.83(2)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609051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S2n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2.18(1)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2.02(1)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1.67(1)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0.19(2)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-0.98(5)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-1.35(3)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-1.17(2)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-1.49(2)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61" name="Table 1-1"/>
          <p:cNvGraphicFramePr/>
          <p:nvPr/>
        </p:nvGraphicFramePr>
        <p:xfrm>
          <a:off x="1171484" y="6895171"/>
          <a:ext cx="22053732" cy="483985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449003"/>
                <a:gridCol w="2449003"/>
                <a:gridCol w="2449003"/>
                <a:gridCol w="2449003"/>
                <a:gridCol w="2449003"/>
                <a:gridCol w="2449003"/>
                <a:gridCol w="2449003"/>
                <a:gridCol w="2449003"/>
                <a:gridCol w="2449003"/>
              </a:tblGrid>
              <a:tr h="1609051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11 MeV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n=7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14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609051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Sn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-0.42(1)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2.852(2)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-2.06(2)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1.78(3)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-2.392(8)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1.93(1)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-2.68(1)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1.61(1)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609051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S2n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2.84(2)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2.48(1)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0.75(1)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-0.26(5)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-0.64(5)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-0.51(3)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-0.78(2)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-1.07(2)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" name="Table 1"/>
          <p:cNvGraphicFramePr/>
          <p:nvPr/>
        </p:nvGraphicFramePr>
        <p:xfrm>
          <a:off x="514495" y="1115178"/>
          <a:ext cx="23367710" cy="483985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796539"/>
                <a:gridCol w="1796539"/>
                <a:gridCol w="1796539"/>
                <a:gridCol w="1796539"/>
                <a:gridCol w="1796539"/>
                <a:gridCol w="1796539"/>
                <a:gridCol w="1796539"/>
                <a:gridCol w="1796539"/>
                <a:gridCol w="1796539"/>
                <a:gridCol w="1796539"/>
                <a:gridCol w="1796539"/>
                <a:gridCol w="1796539"/>
                <a:gridCol w="1796539"/>
              </a:tblGrid>
              <a:tr h="1609051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12 MeV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n=9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609051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Sn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-1.83(1)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2.34(3)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-2.168(4)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2.47(1)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-2.49(1)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2.12(1)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-2.17(6)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0.92(1)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-2.99(1)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1.74(1)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-2.96(3)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1.324(9)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609051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S2n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1.49(2)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-0.52(5)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0.12(4)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0.27(3)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-0.06(2)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-0.35(3)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-0.16(7)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-1.16(6)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-2.07(2)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-1.237(8)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-1.20(3)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-1.55(3)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64" name="Table 1-1"/>
          <p:cNvGraphicFramePr/>
          <p:nvPr/>
        </p:nvGraphicFramePr>
        <p:xfrm>
          <a:off x="1171484" y="6913828"/>
          <a:ext cx="22053732" cy="483985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836752"/>
                <a:gridCol w="1836752"/>
                <a:gridCol w="1836752"/>
                <a:gridCol w="1836752"/>
                <a:gridCol w="1836752"/>
                <a:gridCol w="1836752"/>
                <a:gridCol w="1836752"/>
                <a:gridCol w="1836752"/>
                <a:gridCol w="1836752"/>
                <a:gridCol w="1836752"/>
                <a:gridCol w="1836752"/>
                <a:gridCol w="1836752"/>
              </a:tblGrid>
              <a:tr h="1609051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14 MeV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n=12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609051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Sn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3.58(1)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-2.034(6)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3.17(2)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-2.02(5)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2.09(1)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-2.66(2)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2.81(1)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-2.68(4)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2.33(1)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-3.30(1)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2.14(3)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609051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S2n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1.99(2)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1.506(6)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1.16(3)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1.02(5)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0.119(6)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-0.54(2)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0.17(2)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0.21(3)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-0.15(3)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-0.97(2)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-1.08(5)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6" name="Table 1"/>
          <p:cNvGraphicFramePr/>
          <p:nvPr/>
        </p:nvGraphicFramePr>
        <p:xfrm>
          <a:off x="723575" y="1115178"/>
          <a:ext cx="22949550" cy="483985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764373"/>
                <a:gridCol w="1764373"/>
                <a:gridCol w="1764373"/>
                <a:gridCol w="1764373"/>
                <a:gridCol w="1764373"/>
                <a:gridCol w="1764373"/>
                <a:gridCol w="1764373"/>
                <a:gridCol w="1764373"/>
                <a:gridCol w="1764373"/>
                <a:gridCol w="1764373"/>
                <a:gridCol w="1764373"/>
                <a:gridCol w="1764373"/>
                <a:gridCol w="1764373"/>
              </a:tblGrid>
              <a:tr h="1609051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15 MeV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n=13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24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609051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Sn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-1.765(6)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3.68(2)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-1.88(5)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2.71(1)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-2.47(2)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3.35(1)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-2.51(4)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2.83(1)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-3.078(4)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2.73(4)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-3.387(1)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2.64(1)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609051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S2n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2.27(2)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1.94(3)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1.71(6)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0.84(5)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0.28(3)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0.93(2)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0.92(4)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0.44(3)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-0.19(3)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-0.36(6)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-0.64(5)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-0.73(3)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67" name="Table 1-1"/>
          <p:cNvGraphicFramePr/>
          <p:nvPr/>
        </p:nvGraphicFramePr>
        <p:xfrm>
          <a:off x="1171484" y="6895171"/>
          <a:ext cx="22053732" cy="483985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204103"/>
                <a:gridCol w="2204103"/>
                <a:gridCol w="2204103"/>
                <a:gridCol w="2204103"/>
                <a:gridCol w="2204103"/>
                <a:gridCol w="2204103"/>
                <a:gridCol w="2204103"/>
                <a:gridCol w="2204103"/>
                <a:gridCol w="2204103"/>
                <a:gridCol w="2204103"/>
              </a:tblGrid>
              <a:tr h="1609051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16 MeV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n=19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27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609051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Sn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-2.25(5)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3.37(2)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-2.840(6)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3.27(4)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-3.168(6)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3.18(1)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-3.50(1)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3.06(1)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-3.37(2)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609051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S2n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1.71(3)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1.27(4)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0.50(3)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0.49(7)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0.06(6)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0.11(2)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-0.31(3)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-0.44(2)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-0.29(2)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total_E.png" descr="total_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9200" y="0"/>
            <a:ext cx="21945601" cy="1371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1" name="Table 1"/>
          <p:cNvGraphicFramePr/>
          <p:nvPr/>
        </p:nvGraphicFramePr>
        <p:xfrm>
          <a:off x="438252" y="331595"/>
          <a:ext cx="23733484" cy="1315178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47170"/>
                <a:gridCol w="847170"/>
                <a:gridCol w="847170"/>
                <a:gridCol w="847170"/>
                <a:gridCol w="847170"/>
                <a:gridCol w="847170"/>
                <a:gridCol w="847170"/>
                <a:gridCol w="847170"/>
                <a:gridCol w="847170"/>
                <a:gridCol w="847170"/>
                <a:gridCol w="847170"/>
                <a:gridCol w="847170"/>
                <a:gridCol w="847170"/>
                <a:gridCol w="847170"/>
                <a:gridCol w="847170"/>
                <a:gridCol w="847170"/>
                <a:gridCol w="847170"/>
                <a:gridCol w="847170"/>
                <a:gridCol w="847170"/>
                <a:gridCol w="847170"/>
                <a:gridCol w="847170"/>
                <a:gridCol w="847170"/>
                <a:gridCol w="847170"/>
                <a:gridCol w="847170"/>
                <a:gridCol w="847170"/>
                <a:gridCol w="847170"/>
                <a:gridCol w="847170"/>
                <a:gridCol w="847170"/>
              </a:tblGrid>
              <a:tr h="1459897"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20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21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22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23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24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25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26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27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28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459897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8MeV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-11.8(2)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-9.9(2)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-13.5(2)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-10.9(2)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-13.3(5)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-8.6(1)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-9.8(4)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-3.8(8)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459897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9MeV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-15.1(2)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-13.6(2)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-18.3(3)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-16.1(4)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-19.7(4)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-15.1(1)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-16.9(4)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-11.5(5)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-13.6(5)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-7.4(7)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459897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10MeV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-12.7(2)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-12.5(4)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-18.5(3)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-17.6(2)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-23.3(3)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-21.6(3)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-25.6(4)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-21.8(2)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-24.8(2)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-19.6(2)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-22.7(4)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-17.0(4)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-19.5(6)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459897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11MeV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-21.5(4)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-28.2(3)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-27.2(4)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-32.7(5)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-28.7(3)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-32.8(2)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-28.0(1)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-32.3(3)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-26.7(3)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459897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12MeV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-16.3(3)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-17.3(4)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-25.6(3)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-25.7(4)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-33.5(4)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-33.0(4)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-39.5(7)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-36.1(3)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-41.1(2)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-36.7(1)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-42.0(3)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-36.7(1)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-41.0(5)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-37.5(7)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-38.7(7)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-32.1(7)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459897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14MeV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-62.4(3)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-58.0(1)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-64.3(6)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-61.0(5)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-64.8(7)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-59.0(5)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-64.5(6)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-58.2(2)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-62.7(2)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-56.0(4)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459897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15MeV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-72.9(2)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-69.0(1)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-76.7(5)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-73.3(5)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-78.4(7)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-72.8(4)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-79.4(6)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-73.5(2)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-79.2(3)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-73.6(4)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-79.6(8)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-73.1(7)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-78.7(9)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-71.2(8)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459897"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16MeV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6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-92.2(8)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-87.2(5)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-94.9(6)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-89.2(2)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-96.1(4)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-90.9(5)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-98.1(8)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-91.9(6)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-98.9(9)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-92.0(7)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-99(1)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-92(1)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600"/>
                        <a:t>-98(1)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y0_bound.png" descr="y0_boun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4171" y="865450"/>
            <a:ext cx="12413983" cy="124139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N_alpha.png" descr="N_alpha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392833" y="702588"/>
            <a:ext cx="12739708" cy="127397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