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72" r:id="rId3"/>
  </p:sldMasterIdLst>
  <p:notesMasterIdLst>
    <p:notesMasterId r:id="rId37"/>
  </p:notesMasterIdLst>
  <p:handoutMasterIdLst>
    <p:handoutMasterId r:id="rId38"/>
  </p:handoutMasterIdLst>
  <p:sldIdLst>
    <p:sldId id="269" r:id="rId4"/>
    <p:sldId id="575" r:id="rId5"/>
    <p:sldId id="585" r:id="rId6"/>
    <p:sldId id="586" r:id="rId7"/>
    <p:sldId id="548" r:id="rId8"/>
    <p:sldId id="542" r:id="rId9"/>
    <p:sldId id="587" r:id="rId10"/>
    <p:sldId id="628" r:id="rId11"/>
    <p:sldId id="643" r:id="rId12"/>
    <p:sldId id="559" r:id="rId13"/>
    <p:sldId id="592" r:id="rId14"/>
    <p:sldId id="550" r:id="rId15"/>
    <p:sldId id="629" r:id="rId16"/>
    <p:sldId id="630" r:id="rId17"/>
    <p:sldId id="631" r:id="rId18"/>
    <p:sldId id="632" r:id="rId19"/>
    <p:sldId id="640" r:id="rId20"/>
    <p:sldId id="596" r:id="rId21"/>
    <p:sldId id="597" r:id="rId22"/>
    <p:sldId id="598" r:id="rId23"/>
    <p:sldId id="546" r:id="rId24"/>
    <p:sldId id="528" r:id="rId25"/>
    <p:sldId id="566" r:id="rId26"/>
    <p:sldId id="535" r:id="rId27"/>
    <p:sldId id="599" r:id="rId28"/>
    <p:sldId id="600" r:id="rId29"/>
    <p:sldId id="536" r:id="rId30"/>
    <p:sldId id="537" r:id="rId31"/>
    <p:sldId id="580" r:id="rId32"/>
    <p:sldId id="581" r:id="rId33"/>
    <p:sldId id="611" r:id="rId34"/>
    <p:sldId id="627" r:id="rId35"/>
    <p:sldId id="641" r:id="rId36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85"/>
            <p14:sldId id="586"/>
            <p14:sldId id="548"/>
            <p14:sldId id="542"/>
            <p14:sldId id="587"/>
            <p14:sldId id="628"/>
            <p14:sldId id="643"/>
            <p14:sldId id="559"/>
            <p14:sldId id="592"/>
            <p14:sldId id="550"/>
            <p14:sldId id="629"/>
            <p14:sldId id="630"/>
            <p14:sldId id="631"/>
            <p14:sldId id="632"/>
            <p14:sldId id="640"/>
            <p14:sldId id="596"/>
            <p14:sldId id="597"/>
            <p14:sldId id="598"/>
            <p14:sldId id="546"/>
            <p14:sldId id="528"/>
            <p14:sldId id="566"/>
            <p14:sldId id="535"/>
            <p14:sldId id="599"/>
            <p14:sldId id="600"/>
            <p14:sldId id="536"/>
            <p14:sldId id="537"/>
            <p14:sldId id="580"/>
            <p14:sldId id="581"/>
            <p14:sldId id="611"/>
            <p14:sldId id="627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3" pos="4549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56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57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98" y="96"/>
      </p:cViewPr>
      <p:guideLst>
        <p:guide pos="4549"/>
        <p:guide pos="5796"/>
        <p:guide pos="3097"/>
        <p:guide orient="horz" pos="4156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57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6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Carbon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and Oxygen </a:t>
            </a:r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isotope chains</a:t>
            </a:r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in Nuclear Lattice Effective Field Theory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/>
              <a:t>Young-Ho Song (IRIS, IBS)</a:t>
            </a: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93029" y="5732952"/>
            <a:ext cx="5605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/>
              <a:t>Lattice QCD workshop on hadron and quark matter (LQCDW1</a:t>
            </a:r>
            <a:r>
              <a:rPr lang="en-US" altLang="ko-KR" sz="1800" dirty="0" smtClean="0"/>
              <a:t>) 2024.01.04-06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Sejong</a:t>
            </a:r>
            <a:r>
              <a:rPr lang="en-US" altLang="ko-KR" sz="1800" dirty="0"/>
              <a:t> University, Seoul</a:t>
            </a:r>
            <a:endParaRPr lang="en-US" altLang="ko-KR" sz="1800" dirty="0"/>
          </a:p>
          <a:p>
            <a:pPr lvl="1"/>
            <a:r>
              <a:rPr lang="en-US" altLang="ko-KR" sz="1800" dirty="0"/>
              <a:t>https://indico.cern.ch/event/1356314/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7" y="1524000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80" y="3909436"/>
            <a:ext cx="2755511" cy="224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5" y="3683073"/>
            <a:ext cx="2939319" cy="241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59749" y="1994197"/>
            <a:ext cx="2940082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Interacting nucleons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Nucleons interacts with auxiliary fields </a:t>
            </a:r>
          </a:p>
          <a:p>
            <a:r>
              <a:rPr lang="en-US" dirty="0">
                <a:sym typeface="Wingdings" panose="05000000000000000000" pitchFamily="2" charset="2"/>
              </a:rPr>
              <a:t>(no direct interaction between nucleons)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computing fermion </a:t>
            </a:r>
          </a:p>
          <a:p>
            <a:r>
              <a:rPr lang="en-US" dirty="0"/>
              <a:t>Correlator amplitude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Integration </a:t>
            </a:r>
          </a:p>
          <a:p>
            <a:r>
              <a:rPr lang="en-US" dirty="0">
                <a:sym typeface="Wingdings" panose="05000000000000000000" pitchFamily="2" charset="2"/>
              </a:rPr>
              <a:t>    over auxiliary fields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M.C. integral</a:t>
            </a:r>
          </a:p>
          <a:p>
            <a:r>
              <a:rPr lang="en-US" dirty="0">
                <a:sym typeface="Wingdings" panose="05000000000000000000" pitchFamily="2" charset="2"/>
              </a:rPr>
              <a:t>  (sampling auxiliary field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Has been successfully applied to </a:t>
            </a:r>
          </a:p>
          <a:p>
            <a:pPr lvl="1"/>
            <a:r>
              <a:rPr lang="en-US" altLang="ko-KR" dirty="0"/>
              <a:t>Nuclear matter, Cold atom, dilute fermion system</a:t>
            </a:r>
          </a:p>
          <a:p>
            <a:pPr lvl="1"/>
            <a:r>
              <a:rPr lang="en-US" altLang="ko-KR" dirty="0"/>
              <a:t>Finite nuclei (A&lt;=50) </a:t>
            </a:r>
          </a:p>
          <a:p>
            <a:pPr lvl="1"/>
            <a:r>
              <a:rPr lang="en-US" altLang="ko-KR" dirty="0"/>
              <a:t>First ab-initio calculation of Hoyle state</a:t>
            </a:r>
          </a:p>
          <a:p>
            <a:pPr lvl="1"/>
            <a:r>
              <a:rPr lang="en-US" altLang="ko-KR" dirty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and </a:t>
            </a:r>
            <a:r>
              <a:rPr lang="en-US" altLang="ko-KR" baseline="30000" dirty="0"/>
              <a:t>16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/>
              <a:t>NN scattering, N-D scattering</a:t>
            </a:r>
          </a:p>
          <a:p>
            <a:pPr lvl="1"/>
            <a:r>
              <a:rPr lang="en-US" altLang="ko-KR" dirty="0"/>
              <a:t>Alpha-alpha scattering</a:t>
            </a:r>
          </a:p>
          <a:p>
            <a:pPr lvl="1"/>
            <a:r>
              <a:rPr lang="en-US" altLang="ko-KR" dirty="0"/>
              <a:t>radiative capture, fusion </a:t>
            </a:r>
          </a:p>
          <a:p>
            <a:pPr lvl="1"/>
            <a:r>
              <a:rPr lang="en-US" altLang="ko-KR" dirty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79" y="1911886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916871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1" y="1516859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first ab-initio calculation of </a:t>
            </a:r>
          </a:p>
          <a:p>
            <a:r>
              <a:rPr lang="en-US" altLang="ko-KR" sz="1100" dirty="0"/>
              <a:t>Hoyle state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15" y="4944629"/>
            <a:ext cx="1839196" cy="1648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7295" y="6092825"/>
            <a:ext cx="4054764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initio alpha-alpha scattering</a:t>
            </a:r>
          </a:p>
          <a:p>
            <a:r>
              <a:rPr lang="en-US" dirty="0"/>
              <a:t>( Nature 528, 111-114(2015))</a:t>
            </a:r>
          </a:p>
        </p:txBody>
      </p:sp>
      <p:pic>
        <p:nvPicPr>
          <p:cNvPr id="9" name="Picture 2" descr="fig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68" y="5188675"/>
            <a:ext cx="1650882" cy="14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7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We need to introduce a lattice scale in space and time:</a:t>
            </a:r>
          </a:p>
          <a:p>
            <a:r>
              <a:rPr lang="en-US" altLang="ko-KR" sz="2000" dirty="0"/>
              <a:t>momentum space cutoff ~ 150 MeV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lattice size a= 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Time cutoff ~ 1000 MeV </a:t>
            </a:r>
          </a:p>
          <a:p>
            <a:r>
              <a:rPr lang="en-US" altLang="ko-KR" sz="2000" dirty="0"/>
              <a:t>We need to determine coefficients of interaction for the lattice size. (regularization scale.) </a:t>
            </a:r>
          </a:p>
          <a:p>
            <a:r>
              <a:rPr lang="en-US" altLang="ko-KR" sz="2000" dirty="0"/>
              <a:t>Two-body interaction coefficients can be determined from phase shifts of np scattering.  </a:t>
            </a:r>
          </a:p>
          <a:p>
            <a:r>
              <a:rPr lang="en-US" altLang="ko-KR" sz="2000" dirty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73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Lattice chiral Hamiltonian at Leading order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At Leading order, kinetic energy + contact interaction + one pion exchange  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84" y="2042938"/>
            <a:ext cx="3277057" cy="552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29" y="2652008"/>
            <a:ext cx="6158742" cy="1365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629" y="4081704"/>
            <a:ext cx="4525385" cy="661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13475" y="4136283"/>
            <a:ext cx="34279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Long range OPE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243" y="4939330"/>
            <a:ext cx="2958757" cy="1032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6530" y="5000220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6530" y="2770971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Kinetic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8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Low energy constants in lattice 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LECs(parameters in the Hamiltonian) needs to be fixed</a:t>
            </a:r>
          </a:p>
          <a:p>
            <a:r>
              <a:rPr lang="en-US" altLang="ko-KR" dirty="0"/>
              <a:t> (They have to be fixed for given lattice regularization)</a:t>
            </a:r>
          </a:p>
          <a:p>
            <a:r>
              <a:rPr lang="en-US" altLang="ko-KR" dirty="0"/>
              <a:t>N-P scattering phase shifts, Deuteron binding energy</a:t>
            </a:r>
          </a:p>
          <a:p>
            <a:r>
              <a:rPr lang="en-US" altLang="ko-KR" dirty="0" smtClean="0"/>
              <a:t>Scattering </a:t>
            </a:r>
            <a:r>
              <a:rPr lang="en-US" altLang="ko-KR" dirty="0"/>
              <a:t>phase shifts on the Lattice: Wall method.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50" y="4125075"/>
            <a:ext cx="7924800" cy="259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9AB39B-4B66-A44D-A873-708FB7F75BB9}"/>
              </a:ext>
            </a:extLst>
          </p:cNvPr>
          <p:cNvSpPr txBox="1"/>
          <p:nvPr/>
        </p:nvSpPr>
        <p:spPr>
          <a:xfrm>
            <a:off x="1092488" y="3366108"/>
            <a:ext cx="7647999" cy="6724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Phase shift can be obtained from</a:t>
            </a:r>
          </a:p>
          <a:p>
            <a:r>
              <a:rPr lang="en-US" dirty="0"/>
              <a:t>The energy spectrum of E(or k) in lattice and imposed Wall size. </a:t>
            </a:r>
          </a:p>
        </p:txBody>
      </p:sp>
    </p:spTree>
    <p:extLst>
      <p:ext uri="{BB962C8B-B14F-4D97-AF65-F5344CB8AC3E}">
        <p14:creationId xmlns:p14="http://schemas.microsoft.com/office/powerpoint/2010/main" val="347668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"/>
            <a:ext cx="8076396" cy="5790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7323" y="6324600"/>
            <a:ext cx="6170279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Determine LECs by fitting phase shifts of N-N scattering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41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Sign problem in NLEFT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However, there is a difficulty in auxiliary MC calculation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99" y="3438510"/>
            <a:ext cx="4658375" cy="828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681" y="4486889"/>
            <a:ext cx="7682347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needs a large Euclidean time extrapolation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denominator’s sign oscillates rapidly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large uncertainty in the expectation value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sign problem</a:t>
            </a:r>
            <a:endParaRPr lang="ko-KR" altLang="en-US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SU(4) </a:t>
            </a:r>
            <a:r>
              <a:rPr lang="en-US" dirty="0"/>
              <a:t>symmetric interaction in isospin symmetric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No sign problem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99" y="2020697"/>
            <a:ext cx="5391902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8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1" y="4443862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Only Four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2504" y="428952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Minimal nuclear interaction</a:t>
            </a:r>
          </a:p>
          <a:p>
            <a:r>
              <a:rPr lang="en-US" altLang="ko-KR" sz="1600" dirty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neutron matter </a:t>
            </a:r>
          </a:p>
          <a:p>
            <a:r>
              <a:rPr lang="en-US" altLang="ko-KR" sz="1600" dirty="0"/>
              <a:t>simultaneously up to few percent error in binding energy and charge radius</a:t>
            </a:r>
          </a:p>
          <a:p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67186" y="6317575"/>
            <a:ext cx="425435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sign problem</a:t>
            </a:r>
          </a:p>
        </p:txBody>
      </p:sp>
    </p:spTree>
    <p:extLst>
      <p:ext uri="{BB962C8B-B14F-4D97-AF65-F5344CB8AC3E}">
        <p14:creationId xmlns:p14="http://schemas.microsoft.com/office/powerpoint/2010/main" val="2624814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improve the agreement by </a:t>
            </a:r>
          </a:p>
          <a:p>
            <a:r>
              <a:rPr lang="en-US" altLang="ko-KR" dirty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Nuclear Lattice Effective Field Theory Collaboration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/>
              <a:t>Serdar</a:t>
            </a:r>
            <a:r>
              <a:rPr lang="en-US" altLang="ko-KR" dirty="0"/>
              <a:t> </a:t>
            </a:r>
            <a:r>
              <a:rPr lang="en-US" altLang="ko-KR" dirty="0" err="1"/>
              <a:t>Elhatisari</a:t>
            </a:r>
            <a:r>
              <a:rPr lang="en-US" altLang="ko-KR" dirty="0"/>
              <a:t>(Gaziantep Islam Science and Technology) </a:t>
            </a:r>
          </a:p>
          <a:p>
            <a:r>
              <a:rPr lang="en-US" altLang="ko-KR" dirty="0"/>
              <a:t>Lukas </a:t>
            </a:r>
            <a:r>
              <a:rPr lang="en-US" altLang="ko-KR" dirty="0" err="1"/>
              <a:t>Bovermann</a:t>
            </a:r>
            <a:r>
              <a:rPr lang="en-US" altLang="ko-KR" dirty="0"/>
              <a:t>(Ruhr)</a:t>
            </a:r>
          </a:p>
          <a:p>
            <a:r>
              <a:rPr lang="en-US" altLang="ko-KR" dirty="0" err="1"/>
              <a:t>Evgeny</a:t>
            </a:r>
            <a:r>
              <a:rPr lang="en-US" altLang="ko-KR" dirty="0"/>
              <a:t> </a:t>
            </a:r>
            <a:r>
              <a:rPr lang="en-US" altLang="ko-KR" dirty="0" err="1"/>
              <a:t>Epelbaum</a:t>
            </a:r>
            <a:r>
              <a:rPr lang="en-US" altLang="ko-KR" dirty="0"/>
              <a:t> (Bochum)</a:t>
            </a:r>
          </a:p>
          <a:p>
            <a:r>
              <a:rPr lang="en-US" altLang="ko-KR" dirty="0"/>
              <a:t>Dillon Frame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Fabian </a:t>
            </a:r>
            <a:r>
              <a:rPr lang="en-US" altLang="ko-KR" dirty="0" err="1"/>
              <a:t>Hildenbrand</a:t>
            </a:r>
            <a:r>
              <a:rPr lang="en-US" altLang="ko-KR" dirty="0"/>
              <a:t>(Darmstadt)</a:t>
            </a:r>
          </a:p>
          <a:p>
            <a:r>
              <a:rPr lang="en-US" altLang="ko-KR" dirty="0"/>
              <a:t>Hermann Krebs(Ruhr)</a:t>
            </a:r>
          </a:p>
          <a:p>
            <a:r>
              <a:rPr lang="en-US" altLang="ko-KR" dirty="0" err="1"/>
              <a:t>Timo</a:t>
            </a:r>
            <a:r>
              <a:rPr lang="en-US" altLang="ko-KR" dirty="0"/>
              <a:t> A. </a:t>
            </a:r>
            <a:r>
              <a:rPr lang="en-US" altLang="ko-KR" dirty="0" err="1"/>
              <a:t>Lähde</a:t>
            </a:r>
            <a:r>
              <a:rPr lang="en-US" altLang="ko-KR" dirty="0"/>
              <a:t>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Dean Lee (MSU)</a:t>
            </a:r>
          </a:p>
          <a:p>
            <a:r>
              <a:rPr lang="en-US" altLang="ko-KR" dirty="0"/>
              <a:t>Ning Li(Sun </a:t>
            </a:r>
            <a:r>
              <a:rPr lang="en-US" altLang="ko-KR" dirty="0" err="1"/>
              <a:t>Yat-sen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Bing-Nan Lu( Graduate School of China Academy of Engineering Physic)</a:t>
            </a:r>
          </a:p>
          <a:p>
            <a:r>
              <a:rPr lang="en-US" altLang="ko-KR" dirty="0" err="1">
                <a:solidFill>
                  <a:srgbClr val="0000FF"/>
                </a:solidFill>
              </a:rPr>
              <a:t>Myungkuk</a:t>
            </a:r>
            <a:r>
              <a:rPr lang="en-US" altLang="ko-KR" dirty="0">
                <a:solidFill>
                  <a:srgbClr val="0000FF"/>
                </a:solidFill>
              </a:rPr>
              <a:t> Kim(CENS,IBS)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Youngman Kim (CENS,IBS)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Young-Ho Song(IRIS,IBS)</a:t>
            </a:r>
          </a:p>
          <a:p>
            <a:r>
              <a:rPr lang="en-US" altLang="ko-KR" dirty="0" err="1"/>
              <a:t>Yuanzhuo</a:t>
            </a:r>
            <a:r>
              <a:rPr lang="en-US" altLang="ko-KR" dirty="0"/>
              <a:t> Ma(Peking)</a:t>
            </a:r>
          </a:p>
          <a:p>
            <a:r>
              <a:rPr lang="en-US" altLang="ko-KR" dirty="0"/>
              <a:t>Ulf-G. </a:t>
            </a:r>
            <a:r>
              <a:rPr lang="en-US" altLang="ko-KR" dirty="0" err="1"/>
              <a:t>Meißner</a:t>
            </a:r>
            <a:r>
              <a:rPr lang="en-US" altLang="ko-KR" dirty="0"/>
              <a:t> (Bonn/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Gautam</a:t>
            </a:r>
            <a:r>
              <a:rPr lang="en-US" altLang="ko-KR" dirty="0"/>
              <a:t> </a:t>
            </a:r>
            <a:r>
              <a:rPr lang="en-US" altLang="ko-KR" dirty="0" err="1"/>
              <a:t>Rupak</a:t>
            </a:r>
            <a:r>
              <a:rPr lang="en-US" altLang="ko-KR" dirty="0"/>
              <a:t>(Mississippi State)</a:t>
            </a:r>
          </a:p>
          <a:p>
            <a:r>
              <a:rPr lang="en-US" altLang="ko-KR" dirty="0" err="1"/>
              <a:t>Shihang</a:t>
            </a:r>
            <a:r>
              <a:rPr lang="en-US" altLang="ko-KR" dirty="0"/>
              <a:t> Shen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Gianluca</a:t>
            </a:r>
            <a:r>
              <a:rPr lang="en-US" altLang="ko-KR" dirty="0"/>
              <a:t> </a:t>
            </a:r>
            <a:r>
              <a:rPr lang="en-US" altLang="ko-KR" dirty="0" err="1"/>
              <a:t>Stellin</a:t>
            </a:r>
            <a:r>
              <a:rPr lang="en-US" altLang="ko-KR" dirty="0"/>
              <a:t>( CEA Paris-</a:t>
            </a:r>
            <a:r>
              <a:rPr lang="en-US" altLang="ko-KR" dirty="0" err="1"/>
              <a:t>Saclay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And More…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39" y="1524000"/>
            <a:ext cx="241016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27" y="1917199"/>
            <a:ext cx="3717348" cy="3402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" y="1917199"/>
            <a:ext cx="4227944" cy="34623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improve the agreement by </a:t>
            </a:r>
          </a:p>
          <a:p>
            <a:r>
              <a:rPr lang="en-US" altLang="ko-KR" dirty="0"/>
              <a:t>Including higher order corrections?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87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Large cancellation between positive and negative contributions</a:t>
            </a:r>
            <a:r>
              <a:rPr lang="en-US" altLang="ko-KR" dirty="0">
                <a:sym typeface="Wingdings" panose="05000000000000000000" pitchFamily="2" charset="2"/>
              </a:rPr>
              <a:t> large uncertainty.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One pion exchange and </a:t>
            </a:r>
            <a:r>
              <a:rPr lang="en-US" altLang="ko-KR" dirty="0">
                <a:solidFill>
                  <a:srgbClr val="FF0000"/>
                </a:solidFill>
              </a:rPr>
              <a:t>higher order chiral </a:t>
            </a:r>
            <a:r>
              <a:rPr lang="en-US" altLang="ko-KR" dirty="0" smtClean="0">
                <a:solidFill>
                  <a:srgbClr val="FF0000"/>
                </a:solidFill>
              </a:rPr>
              <a:t>interaction, short range repulsion</a:t>
            </a:r>
            <a:endParaRPr lang="en-US" altLang="ko-KR" dirty="0">
              <a:solidFill>
                <a:srgbClr val="FF0000"/>
              </a:solidFill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Needs a remedy to extend to </a:t>
            </a:r>
            <a:r>
              <a:rPr lang="en-US" altLang="ko-KR" dirty="0">
                <a:solidFill>
                  <a:srgbClr val="FF0000"/>
                </a:solidFill>
              </a:rPr>
              <a:t>neutron rich isotopes</a:t>
            </a:r>
            <a:r>
              <a:rPr lang="en-US" altLang="ko-KR" dirty="0"/>
              <a:t>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Wave function matching Hamiltonian.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38275"/>
            <a:ext cx="7112874" cy="487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219" y="4913507"/>
            <a:ext cx="1811714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 is only active</a:t>
            </a:r>
          </a:p>
          <a:p>
            <a:r>
              <a:rPr lang="en-US" altLang="ko-KR" dirty="0"/>
              <a:t>At r &lt; 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95" y="3945551"/>
            <a:ext cx="3697298" cy="4706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968" y="4454309"/>
            <a:ext cx="2004951" cy="459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0849" y="1524000"/>
            <a:ext cx="2078904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and H’ are fully equivalent to two-body observables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0849" y="2693770"/>
            <a:ext cx="2197223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en-US" altLang="ko-KR" dirty="0">
                <a:solidFill>
                  <a:srgbClr val="FF0000"/>
                </a:solidFill>
              </a:rPr>
              <a:t> goal </a:t>
            </a:r>
            <a:r>
              <a:rPr lang="en-US" altLang="ko-KR" dirty="0"/>
              <a:t>is to make the </a:t>
            </a:r>
            <a:r>
              <a:rPr lang="en-US" altLang="ko-KR" dirty="0">
                <a:solidFill>
                  <a:srgbClr val="FF0000"/>
                </a:solidFill>
              </a:rPr>
              <a:t>perturbation expansion</a:t>
            </a:r>
            <a:r>
              <a:rPr lang="en-US" altLang="ko-KR" dirty="0"/>
              <a:t> from “simple” wave function gives </a:t>
            </a:r>
            <a:r>
              <a:rPr lang="en-US" altLang="ko-KR" dirty="0">
                <a:solidFill>
                  <a:srgbClr val="FF0000"/>
                </a:solidFill>
              </a:rPr>
              <a:t>a good convergence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341" y="4913507"/>
            <a:ext cx="2167921" cy="11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 phase shifts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60" y="1785693"/>
            <a:ext cx="6633971" cy="4241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23992" y="2022231"/>
            <a:ext cx="2224454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Hamiltonian is fitted to phase shifts.</a:t>
            </a:r>
          </a:p>
          <a:p>
            <a:endParaRPr lang="en-US" altLang="ko-KR" dirty="0"/>
          </a:p>
          <a:p>
            <a:r>
              <a:rPr lang="en-US" altLang="ko-KR" dirty="0"/>
              <a:t>H’ is equivalent to original Hamiltonian.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21" y="2087418"/>
            <a:ext cx="6658904" cy="924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57" y="3251061"/>
            <a:ext cx="8878539" cy="1981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582" y="1592263"/>
            <a:ext cx="2787943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“Simple” Hamiltonian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4" y="5472127"/>
            <a:ext cx="3991532" cy="724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81964" y="5652655"/>
            <a:ext cx="3990195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local,non</a:t>
            </a:r>
            <a:r>
              <a:rPr lang="en-US" dirty="0"/>
              <a:t>-local smeared operators)</a:t>
            </a:r>
          </a:p>
        </p:txBody>
      </p:sp>
    </p:spTree>
    <p:extLst>
      <p:ext uri="{BB962C8B-B14F-4D97-AF65-F5344CB8AC3E}">
        <p14:creationId xmlns:p14="http://schemas.microsoft.com/office/powerpoint/2010/main" val="1864364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5" y="2221147"/>
            <a:ext cx="8087854" cy="771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38" y="1717964"/>
            <a:ext cx="2510624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N3LO Hamiltonian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73" y="3116294"/>
            <a:ext cx="4458322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2110" y="4242537"/>
            <a:ext cx="7426035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V_2N : short range NN interactions</a:t>
            </a:r>
          </a:p>
          <a:p>
            <a:r>
              <a:rPr lang="en-US" dirty="0"/>
              <a:t>W_2N: GIR restoration term for V_2N </a:t>
            </a:r>
          </a:p>
          <a:p>
            <a:r>
              <a:rPr lang="en-US" dirty="0"/>
              <a:t>V_2N,WFM : difference from H_s</a:t>
            </a:r>
          </a:p>
          <a:p>
            <a:r>
              <a:rPr lang="en-US" dirty="0"/>
              <a:t>W_2N,WFM: GIR restoration correction to V_2N,WFM</a:t>
            </a:r>
          </a:p>
          <a:p>
            <a:r>
              <a:rPr lang="en-US" dirty="0"/>
              <a:t>V_3N : contains short range 3N interaction </a:t>
            </a:r>
            <a:r>
              <a:rPr lang="en-US" dirty="0">
                <a:solidFill>
                  <a:srgbClr val="0000FF"/>
                </a:solidFill>
              </a:rPr>
              <a:t>parameters(to be fitted)</a:t>
            </a:r>
          </a:p>
          <a:p>
            <a:r>
              <a:rPr lang="en-US" dirty="0"/>
              <a:t>            and two pion exchange correction to 3N    </a:t>
            </a:r>
          </a:p>
        </p:txBody>
      </p:sp>
    </p:spTree>
    <p:extLst>
      <p:ext uri="{BB962C8B-B14F-4D97-AF65-F5344CB8AC3E}">
        <p14:creationId xmlns:p14="http://schemas.microsoft.com/office/powerpoint/2010/main" val="2743024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BE/A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65" y="1694822"/>
            <a:ext cx="7438736" cy="3812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Charge density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" y="1803336"/>
            <a:ext cx="6044958" cy="22878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54" y="4273478"/>
            <a:ext cx="5987438" cy="21212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591" y="3123955"/>
            <a:ext cx="2957409" cy="1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04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Charge Radius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5" y="1705842"/>
            <a:ext cx="8465358" cy="4321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457201"/>
            <a:ext cx="8241145" cy="6060411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382000" y="2895600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19114" y="4268927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Ab initio</a:t>
            </a:r>
          </a:p>
          <a:p>
            <a:r>
              <a:rPr lang="en-US" altLang="ko-KR" sz="1200" dirty="0"/>
              <a:t>Nuclear</a:t>
            </a:r>
          </a:p>
          <a:p>
            <a:r>
              <a:rPr lang="en-US" altLang="ko-KR" sz="1200" dirty="0"/>
              <a:t>Theory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294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Nuclear/Neutron Matter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2" y="1784668"/>
            <a:ext cx="5227074" cy="4427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Neutron matter: </a:t>
            </a:r>
          </a:p>
          <a:p>
            <a:r>
              <a:rPr lang="en-US" altLang="ko-KR" dirty="0"/>
              <a:t>A=4~80</a:t>
            </a:r>
          </a:p>
          <a:p>
            <a:r>
              <a:rPr lang="en-US" altLang="ko-KR" dirty="0"/>
              <a:t>box size 6.6 ~ 13.2  fm. </a:t>
            </a:r>
          </a:p>
          <a:p>
            <a:endParaRPr lang="en-US" altLang="ko-KR" dirty="0"/>
          </a:p>
          <a:p>
            <a:r>
              <a:rPr lang="en-US" altLang="ko-KR" dirty="0"/>
              <a:t>Nuclear matter:</a:t>
            </a:r>
          </a:p>
          <a:p>
            <a:r>
              <a:rPr lang="en-US" altLang="ko-KR" dirty="0"/>
              <a:t>A=4 ~ 160</a:t>
            </a:r>
          </a:p>
          <a:p>
            <a:r>
              <a:rPr lang="en-US" altLang="ko-KR" dirty="0"/>
              <a:t>Box size 7.92~9.24 fm.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isotopes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70" y="1880324"/>
            <a:ext cx="7170970" cy="38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3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and Oxygen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3" y="1915296"/>
            <a:ext cx="8313714" cy="43454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2939805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Preliminary study shows promising results for wide range of observables </a:t>
            </a:r>
            <a:r>
              <a:rPr lang="en-US" altLang="ko-KR" dirty="0">
                <a:solidFill>
                  <a:srgbClr val="FF0000"/>
                </a:solidFill>
              </a:rPr>
              <a:t>in one scheme </a:t>
            </a:r>
            <a:r>
              <a:rPr lang="en-US" altLang="ko-KR" dirty="0"/>
              <a:t>(same interaction and many-body method)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Neutron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Dripline of Oxygen isotope.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Also, Carbon isotopes, odd Oxygen isotopes, Cluster structure, excited states will be studied.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1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Ab-initio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0" y="1600200"/>
            <a:ext cx="4114800" cy="486525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i="1" dirty="0"/>
              <a:t>ab-initio</a:t>
            </a:r>
            <a:r>
              <a:rPr lang="en-US" altLang="ko-KR" dirty="0"/>
              <a:t> Nuclear Physics</a:t>
            </a:r>
          </a:p>
          <a:p>
            <a:pPr lvl="1"/>
            <a:r>
              <a:rPr lang="en-US" altLang="ko-KR" dirty="0"/>
              <a:t>(1) nucleon degrees of freedom</a:t>
            </a:r>
          </a:p>
          <a:p>
            <a:pPr lvl="1"/>
            <a:r>
              <a:rPr lang="en-US" altLang="ko-KR" dirty="0"/>
              <a:t>(2) nucleon-nucleon interaction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Goal: predict </a:t>
            </a:r>
            <a:r>
              <a:rPr lang="en-US" altLang="ko-KR" dirty="0">
                <a:solidFill>
                  <a:srgbClr val="FF0000"/>
                </a:solidFill>
              </a:rPr>
              <a:t>wide range(structure, reaction, nuclear matter)</a:t>
            </a:r>
            <a:r>
              <a:rPr lang="en-US" altLang="ko-KR" dirty="0"/>
              <a:t> of nuclear phenomena (</a:t>
            </a:r>
            <a:r>
              <a:rPr lang="en-US" altLang="ko-KR" dirty="0">
                <a:solidFill>
                  <a:srgbClr val="FF0000"/>
                </a:solidFill>
              </a:rPr>
              <a:t>without parameter fitting, model assumption</a:t>
            </a:r>
            <a:r>
              <a:rPr lang="en-US" altLang="ko-KR" dirty="0"/>
              <a:t>) from </a:t>
            </a:r>
            <a:r>
              <a:rPr lang="en-US" altLang="ko-KR" dirty="0">
                <a:solidFill>
                  <a:srgbClr val="FF0000"/>
                </a:solidFill>
              </a:rPr>
              <a:t>nuclear interaction (for 2-body,3-body, many-body, based on QCD)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Direct connection between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rgbClr val="0000FF"/>
                </a:solidFill>
              </a:rPr>
              <a:t>Nuclear Force ↔ Nuclear Phenomena</a:t>
            </a:r>
            <a:endParaRPr lang="ko-KR" altLang="en-US" sz="1900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11746"/>
            <a:ext cx="4114800" cy="38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 initio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(ab initio) Nuclear physics is challenging.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Non-perturbative many body problem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Ab-initio nuclear many body methods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Greens function Monte Carlo(GFMC)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No-core shell model(NCSM)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Coupled Cluster (CC)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IM-SRG, VS-SRG 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Nuclear Lattice Effective Field Theory(NLEFT)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And more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With recent progress in ab-initio methods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Binding energies for wide range of nuclei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Some reaction calculation for light nuclei.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Dripline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50" y="1592263"/>
            <a:ext cx="7490299" cy="38225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1106248" y="5677767"/>
            <a:ext cx="775366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explain the dripline of Carbon,</a:t>
            </a:r>
            <a:r>
              <a:rPr lang="ko-KR" altLang="en-US" dirty="0"/>
              <a:t> </a:t>
            </a:r>
            <a:r>
              <a:rPr lang="en-US" altLang="ko-KR" dirty="0"/>
              <a:t>Oxygen isotopes in NLEFT?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Sensitive to nuclear force ? (</a:t>
            </a:r>
            <a:r>
              <a:rPr lang="en-US" altLang="ko-KR" dirty="0"/>
              <a:t>Role of 3-body force?) </a:t>
            </a:r>
          </a:p>
        </p:txBody>
      </p:sp>
    </p:spTree>
    <p:extLst>
      <p:ext uri="{BB962C8B-B14F-4D97-AF65-F5344CB8AC3E}">
        <p14:creationId xmlns:p14="http://schemas.microsoft.com/office/powerpoint/2010/main" val="8058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12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726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5417994"/>
            <a:ext cx="3920490" cy="1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5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matrix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24000"/>
            <a:ext cx="8394048" cy="881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59" y="2459038"/>
            <a:ext cx="8659433" cy="857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26" y="3501409"/>
            <a:ext cx="8786147" cy="150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778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21935</TotalTime>
  <Words>1087</Words>
  <Application>Microsoft Office PowerPoint</Application>
  <PresentationFormat>A4 용지(210x297mm)</PresentationFormat>
  <Paragraphs>194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5_Clarity</vt:lpstr>
      <vt:lpstr>PowerPoint 프레젠테이션</vt:lpstr>
      <vt:lpstr>Nuclear Lattice Effective Field Theory Collaboration</vt:lpstr>
      <vt:lpstr>PowerPoint 프레젠테이션</vt:lpstr>
      <vt:lpstr>Ab-initio method</vt:lpstr>
      <vt:lpstr>Ab initio many-body</vt:lpstr>
      <vt:lpstr>Dripline</vt:lpstr>
      <vt:lpstr>Nuclear Lattice Effective Field Theory</vt:lpstr>
      <vt:lpstr>Path integral</vt:lpstr>
      <vt:lpstr>Transfer matrix</vt:lpstr>
      <vt:lpstr>Auxiliary Field Monte Carlo </vt:lpstr>
      <vt:lpstr>Applications of NLEFT</vt:lpstr>
      <vt:lpstr>Lattice Hamiltonian</vt:lpstr>
      <vt:lpstr>Chiral Effective Field Theory</vt:lpstr>
      <vt:lpstr>Lattice chiral Hamiltonian at Leading order</vt:lpstr>
      <vt:lpstr>Low energy constants in lattice EFT</vt:lpstr>
      <vt:lpstr>PowerPoint 프레젠테이션</vt:lpstr>
      <vt:lpstr>Sign problem in NLEFT</vt:lpstr>
      <vt:lpstr>PowerPoint 프레젠테이션</vt:lpstr>
      <vt:lpstr>PowerPoint 프레젠테이션</vt:lpstr>
      <vt:lpstr>PowerPoint 프레젠테이션</vt:lpstr>
      <vt:lpstr>Lattice chiral Hamiltonian (N3LO)</vt:lpstr>
      <vt:lpstr>Difficulty with full chiral interaction</vt:lpstr>
      <vt:lpstr>Wave function matching</vt:lpstr>
      <vt:lpstr>NN phase shifts from WFM</vt:lpstr>
      <vt:lpstr>Wave function matching Hamiltonian</vt:lpstr>
      <vt:lpstr>Wave function matching Hamiltonian</vt:lpstr>
      <vt:lpstr>BE/A from WFM</vt:lpstr>
      <vt:lpstr>Charge density from WFM</vt:lpstr>
      <vt:lpstr>Charge Radius</vt:lpstr>
      <vt:lpstr>Nuclear/Neutron Matter</vt:lpstr>
      <vt:lpstr>Carbon isotopes</vt:lpstr>
      <vt:lpstr>Carbon and Oxygen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1183</cp:revision>
  <cp:lastPrinted>2018-09-03T05:45:20Z</cp:lastPrinted>
  <dcterms:created xsi:type="dcterms:W3CDTF">2016-03-06T10:47:04Z</dcterms:created>
  <dcterms:modified xsi:type="dcterms:W3CDTF">2024-01-04T05:29:43Z</dcterms:modified>
</cp:coreProperties>
</file>