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309" r:id="rId7"/>
    <p:sldId id="259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8" r:id="rId19"/>
    <p:sldId id="279" r:id="rId20"/>
    <p:sldId id="280" r:id="rId21"/>
    <p:sldId id="275" r:id="rId22"/>
    <p:sldId id="276" r:id="rId23"/>
    <p:sldId id="277" r:id="rId24"/>
    <p:sldId id="317" r:id="rId25"/>
    <p:sldId id="282" r:id="rId26"/>
    <p:sldId id="284" r:id="rId27"/>
    <p:sldId id="281" r:id="rId28"/>
    <p:sldId id="316" r:id="rId29"/>
    <p:sldId id="285" r:id="rId30"/>
    <p:sldId id="286" r:id="rId31"/>
    <p:sldId id="288" r:id="rId32"/>
    <p:sldId id="318" r:id="rId33"/>
    <p:sldId id="289" r:id="rId34"/>
    <p:sldId id="287" r:id="rId35"/>
    <p:sldId id="290" r:id="rId36"/>
    <p:sldId id="291" r:id="rId37"/>
    <p:sldId id="294" r:id="rId38"/>
    <p:sldId id="292" r:id="rId39"/>
    <p:sldId id="293" r:id="rId40"/>
    <p:sldId id="295" r:id="rId41"/>
    <p:sldId id="296" r:id="rId42"/>
    <p:sldId id="304" r:id="rId43"/>
    <p:sldId id="311" r:id="rId44"/>
    <p:sldId id="305" r:id="rId45"/>
    <p:sldId id="302" r:id="rId46"/>
    <p:sldId id="297" r:id="rId47"/>
    <p:sldId id="300" r:id="rId48"/>
    <p:sldId id="301" r:id="rId49"/>
    <p:sldId id="312" r:id="rId50"/>
    <p:sldId id="313" r:id="rId51"/>
    <p:sldId id="314" r:id="rId52"/>
    <p:sldId id="315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73" d="100"/>
          <a:sy n="73" d="100"/>
        </p:scale>
        <p:origin x="14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92.png"/><Relationship Id="rId5" Type="http://schemas.openxmlformats.org/officeDocument/2006/relationships/tags" Target="../tags/tag7.xml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tags" Target="../tags/tag6.xml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1.xml"/><Relationship Id="rId7" Type="http://schemas.openxmlformats.org/officeDocument/2006/relationships/image" Target="../media/image90.png"/><Relationship Id="rId12" Type="http://schemas.openxmlformats.org/officeDocument/2006/relationships/image" Target="../media/image10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13.xml"/><Relationship Id="rId10" Type="http://schemas.openxmlformats.org/officeDocument/2006/relationships/image" Target="../media/image105.png"/><Relationship Id="rId4" Type="http://schemas.openxmlformats.org/officeDocument/2006/relationships/tags" Target="../tags/tag12.xml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/>
          <a:lstStyle/>
          <a:p>
            <a:r>
              <a:rPr lang="en-US" altLang="ko-KR" dirty="0" smtClean="0"/>
              <a:t>Introduction to </a:t>
            </a:r>
            <a:br>
              <a:rPr lang="en-US" altLang="ko-KR" dirty="0" smtClean="0"/>
            </a:br>
            <a:r>
              <a:rPr lang="en-US" altLang="ko-KR" dirty="0" smtClean="0"/>
              <a:t>Scattering Theory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2017.July.04  The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RISP Intensive Program on Rare Isotope Physics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157387"/>
            <a:ext cx="7164288" cy="83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125" y="1691516"/>
            <a:ext cx="449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for the scattering into solid angle 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284984"/>
            <a:ext cx="3240359" cy="14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419708"/>
            <a:ext cx="24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Differential Cross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Angle Integrated Cross section </a:t>
            </a:r>
            <a:r>
              <a:rPr lang="en-US" altLang="ko-KR" dirty="0" smtClean="0">
                <a:sym typeface="Wingdings" panose="05000000000000000000" pitchFamily="2" charset="2"/>
              </a:rPr>
              <a:t> “total” cross section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We will use “total” cross section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as a sum of elastic cross section and non-elastic cross section.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6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Partial Wave Expansion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/>
          <a:lstStyle/>
          <a:p>
            <a:r>
              <a:rPr lang="en-US" altLang="ko-KR" dirty="0" smtClean="0"/>
              <a:t>Since the angular momentum is conserved in scattering, it is convenient to use angular momentum eigenstate as a basis. </a:t>
            </a:r>
            <a:r>
              <a:rPr lang="en-US" altLang="ko-KR" dirty="0" smtClean="0">
                <a:sym typeface="Wingdings" panose="05000000000000000000" pitchFamily="2" charset="2"/>
              </a:rPr>
              <a:t> Partial wave expansion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53" y="3613157"/>
            <a:ext cx="4306890" cy="70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53" y="4309427"/>
            <a:ext cx="3908210" cy="5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3212976"/>
            <a:ext cx="135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particle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99" y="4946290"/>
            <a:ext cx="7128792" cy="80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77272"/>
            <a:ext cx="80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regular solution of radial equation is spherical Bessel function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Plane wave can be expanded by spherical Bessel function and Spherical Harmonics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58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Partial Wave expansion of plane wave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5" y="1700808"/>
            <a:ext cx="851604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48" y="302607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Useful equations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0" y="5932445"/>
            <a:ext cx="4707047" cy="71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3" y="4935567"/>
            <a:ext cx="3409955" cy="99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0" y="4126891"/>
            <a:ext cx="3321378" cy="6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26891"/>
            <a:ext cx="3775481" cy="83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6628"/>
            <a:ext cx="3456384" cy="62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6" y="3427258"/>
            <a:ext cx="2209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2708920"/>
            <a:ext cx="24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this 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91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S-matrix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16" y="1626468"/>
            <a:ext cx="5116473" cy="167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37741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0501" y="3933056"/>
            <a:ext cx="480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Thus, the effect of scattering may be expressed as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Complex)</a:t>
            </a:r>
            <a:r>
              <a:rPr lang="ko-KR" altLang="en-US" dirty="0" smtClean="0"/>
              <a:t> </a:t>
            </a:r>
            <a:r>
              <a:rPr lang="en-US" altLang="ko-KR" dirty="0" smtClean="0"/>
              <a:t>S-matrix to the outgoing wave part</a:t>
            </a:r>
            <a:endParaRPr lang="ko-KR" alt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52" y="5157192"/>
            <a:ext cx="4451243" cy="9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01776" y="3301504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Incident wave contains both ingoing and outgoing wave</a:t>
            </a:r>
          </a:p>
          <a:p>
            <a:r>
              <a:rPr lang="en-US" altLang="ko-KR" dirty="0" smtClean="0"/>
              <a:t>Scattered wave should only contain outgoing wave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851920" y="5373216"/>
            <a:ext cx="356369" cy="447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9952" y="623731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Unitarity</a:t>
            </a:r>
            <a:r>
              <a:rPr lang="en-US" altLang="ko-KR" dirty="0" smtClean="0"/>
              <a:t> implies |S|=1</a:t>
            </a:r>
            <a:endParaRPr lang="ko-KR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02491"/>
            <a:ext cx="1872208" cy="4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30461"/>
            <a:ext cx="2190683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1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Phase Shift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621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unitarity</a:t>
            </a:r>
            <a:r>
              <a:rPr lang="en-US" altLang="ko-KR" dirty="0" smtClean="0"/>
              <a:t>, we can introduce phase shift in the asymptotic form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8" y="2132856"/>
            <a:ext cx="7636344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08718"/>
            <a:ext cx="2134510" cy="56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90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Phase shift, S-matrix,</a:t>
            </a:r>
            <a:br>
              <a:rPr lang="en-US" altLang="ko-KR" dirty="0" smtClean="0"/>
            </a:br>
            <a:r>
              <a:rPr lang="en-US" altLang="ko-KR" dirty="0" smtClean="0"/>
              <a:t>Scattering amplitude and Cross section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5" y="1628800"/>
            <a:ext cx="8280920" cy="277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8511" y="4521894"/>
            <a:ext cx="643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Using this relation,  we can relate the S-matrix (phase shift) with the </a:t>
            </a:r>
          </a:p>
          <a:p>
            <a:r>
              <a:rPr lang="en-US" altLang="ko-KR" dirty="0" smtClean="0"/>
              <a:t>Asymptotic form of wave function, scattering amplitude </a:t>
            </a:r>
          </a:p>
          <a:p>
            <a:r>
              <a:rPr lang="en-US" altLang="ko-KR" dirty="0" smtClean="0"/>
              <a:t>And finally cross section.  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3" y="5589240"/>
            <a:ext cx="6192688" cy="10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6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Coulomb functions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3" y="1700808"/>
            <a:ext cx="478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5" y="2497536"/>
            <a:ext cx="6019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76" y="4046215"/>
            <a:ext cx="2476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043" y="5627237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Spherical Bessel (Neumann) function is a special case with eta=0, V=0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4" y="3884290"/>
            <a:ext cx="403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0" y="4926874"/>
            <a:ext cx="3590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412" y="345956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functions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65" y="6029227"/>
            <a:ext cx="2911661" cy="61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5947" y="1556792"/>
            <a:ext cx="325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interaction is long range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4509120"/>
            <a:ext cx="232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Sommerfeld</a:t>
            </a:r>
            <a:r>
              <a:rPr lang="en-US" altLang="ko-KR" dirty="0" smtClean="0"/>
              <a:t>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1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Coulomb functions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17" y="177281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Coulomb-Hankel function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399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5" y="2852936"/>
            <a:ext cx="6867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144" y="2420888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Forms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0" y="3473048"/>
            <a:ext cx="4743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160" y="4653136"/>
            <a:ext cx="719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the moment, let us ignore Coulomb interaction, eta=0. </a:t>
            </a:r>
          </a:p>
          <a:p>
            <a:r>
              <a:rPr lang="en-US" altLang="ko-KR" dirty="0" smtClean="0"/>
              <a:t>Thus, Coulomb functions and Coulomb-Hankel functions simply corresponds to</a:t>
            </a:r>
            <a:endParaRPr lang="en-US" altLang="ko-KR" dirty="0"/>
          </a:p>
          <a:p>
            <a:r>
              <a:rPr lang="en-US" altLang="ko-KR" dirty="0" smtClean="0"/>
              <a:t>Spherical Bessel functions and (ingoing, outgoing waves). 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8987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phase 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19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S-,T-,</a:t>
            </a:r>
            <a:r>
              <a:rPr lang="en-US" altLang="ko-KR" dirty="0" smtClean="0"/>
              <a:t>K-matrix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76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terms of Coulomb functions, we may express the asymptotic form in many ways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09" y="5566370"/>
            <a:ext cx="3000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4"/>
            <a:ext cx="8496289" cy="275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1125" y="5589240"/>
            <a:ext cx="2871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confirm these relations</a:t>
            </a:r>
          </a:p>
          <a:p>
            <a:endParaRPr lang="en-US" altLang="ko-KR" dirty="0"/>
          </a:p>
          <a:p>
            <a:r>
              <a:rPr lang="en-US" altLang="ko-KR" dirty="0" smtClean="0"/>
              <a:t>K-matrix is real-valued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56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get the phase shift from Schrodinger equation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8" y="2206610"/>
            <a:ext cx="478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" y="3147354"/>
            <a:ext cx="6019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9" y="4730313"/>
            <a:ext cx="30099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4294842"/>
            <a:ext cx="87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Numerical Solution of Schrodinger equation by numerical integration(</a:t>
            </a:r>
            <a:r>
              <a:rPr lang="en-US" altLang="ko-KR" dirty="0" err="1" smtClean="0"/>
              <a:t>Runge-Kutta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Numerov</a:t>
            </a:r>
            <a:r>
              <a:rPr lang="en-US" altLang="ko-KR" dirty="0" smtClean="0"/>
              <a:t>…)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70" y="4739838"/>
            <a:ext cx="2247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7" y="5888310"/>
            <a:ext cx="8239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449" y="5518978"/>
            <a:ext cx="40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Boundary Condition: B and S are unknown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772" y="1619508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All we need is a phase 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47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There are many good books for scattering theory or reaction</a:t>
            </a:r>
          </a:p>
          <a:p>
            <a:r>
              <a:rPr lang="en-US" altLang="ko-KR" dirty="0" smtClean="0"/>
              <a:t>Here we will skip detailed discussion on the scattering theory and try to summarize important concepts and equations</a:t>
            </a:r>
          </a:p>
          <a:p>
            <a:r>
              <a:rPr lang="en-US" altLang="ko-KR" dirty="0" smtClean="0"/>
              <a:t>Non-relativistic theory. </a:t>
            </a:r>
          </a:p>
          <a:p>
            <a:r>
              <a:rPr lang="en-US" altLang="ko-KR" dirty="0" smtClean="0"/>
              <a:t>No tensor force, or spin-dependent force </a:t>
            </a:r>
          </a:p>
        </p:txBody>
      </p:sp>
    </p:spTree>
    <p:extLst>
      <p:ext uri="{BB962C8B-B14F-4D97-AF65-F5344CB8AC3E}">
        <p14:creationId xmlns:p14="http://schemas.microsoft.com/office/powerpoint/2010/main" val="132433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get the phase shift from Schrodinger equation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9468"/>
            <a:ext cx="29527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26" y="1821091"/>
            <a:ext cx="521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Continuous Matching condition at matching radius r=a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87849"/>
            <a:ext cx="42386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3212976"/>
            <a:ext cx="21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Then, we get S-matrix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8355" y="248360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R-matrix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89240"/>
            <a:ext cx="5192495" cy="11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93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Optical theorem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60" y="1628799"/>
            <a:ext cx="5616624" cy="9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6" y="5877272"/>
            <a:ext cx="69056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4" y="2420888"/>
            <a:ext cx="8029358" cy="8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8" y="3962726"/>
            <a:ext cx="6264696" cy="104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6" y="3531556"/>
            <a:ext cx="3744416" cy="4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62" y="3244136"/>
            <a:ext cx="3132348" cy="53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2" y="5003884"/>
            <a:ext cx="3537032" cy="75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3" y="42930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|s|=1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05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Reaction(absorption) Cross section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6652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fact, the optical theorem holds even when the phase shift is complex  ( |s|&lt;1,  thus disappearing flux ) , if we define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(total cross section)=(elastic cross section)+(reaction cross section)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(reaction cross section) describe the disappearance of flux ~ absorption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                      ~ Complex potential </a:t>
            </a:r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5904656" cy="58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779748"/>
            <a:ext cx="256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 flux into the sphere: 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4248472" cy="96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301208"/>
            <a:ext cx="712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cross section = ratio between (incident flux) and (disappeared flux)</a:t>
            </a:r>
            <a:endParaRPr lang="ko-KR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1" y="4725144"/>
            <a:ext cx="3167415" cy="56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24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Optical Theorem (with reaction)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7" y="1901221"/>
            <a:ext cx="2943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2048"/>
            <a:ext cx="8580682" cy="100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23311"/>
            <a:ext cx="4534222" cy="98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2695153" cy="106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08035"/>
            <a:ext cx="1856000" cy="5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6228020"/>
            <a:ext cx="534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other reaction channels are explicitly considered: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Example: Hard sphere scattering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371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4248" y="4355812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energy limit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2" y="2708920"/>
            <a:ext cx="4829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2037" y="2771636"/>
            <a:ext cx="31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R-matrix is zero at the boundary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0" y="5157192"/>
            <a:ext cx="1072762" cy="22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8" y="4248970"/>
            <a:ext cx="2368000" cy="620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53" y="4435620"/>
            <a:ext cx="2787047" cy="289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192" y="5589240"/>
            <a:ext cx="38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low energy, only S-wave is important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7" y="3429000"/>
            <a:ext cx="3320380" cy="5958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4" y="6093296"/>
            <a:ext cx="3073524" cy="313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7" y="6131423"/>
            <a:ext cx="1206857" cy="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shift and potential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1" y="1825149"/>
            <a:ext cx="6200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32856"/>
            <a:ext cx="3133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8" y="4014356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645024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Difference of two equation</a:t>
            </a:r>
            <a:endParaRPr lang="ko-KR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" y="5157192"/>
            <a:ext cx="6829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869160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Integrate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0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shift and potential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724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5752"/>
            <a:ext cx="3057601" cy="2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142709"/>
            <a:ext cx="409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Relation between Phase shift and potential</a:t>
            </a:r>
          </a:p>
          <a:p>
            <a:r>
              <a:rPr lang="en-US" altLang="ko-KR" dirty="0" smtClean="0"/>
              <a:t>By using asymptotic form of wave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5385990"/>
            <a:ext cx="461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weak potential V,  Born approximation gives</a:t>
            </a:r>
          </a:p>
          <a:p>
            <a:r>
              <a:rPr lang="en-US" altLang="ko-KR" dirty="0" smtClean="0"/>
              <a:t>Repulsive V </a:t>
            </a:r>
            <a:r>
              <a:rPr lang="en-US" altLang="ko-KR" dirty="0" smtClean="0">
                <a:sym typeface="Wingdings" panose="05000000000000000000" pitchFamily="2" charset="2"/>
              </a:rPr>
              <a:t> negative phase shift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Attractive V  positive phase shift</a:t>
            </a:r>
            <a:endParaRPr lang="ko-KR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74266"/>
            <a:ext cx="3491756" cy="42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360" y="6381328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Fig.3.4)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581128"/>
            <a:ext cx="475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(this relation depends on the choice of convention)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3928" y="2636912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Wronskian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86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Low energy limit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1" y="1772816"/>
            <a:ext cx="576443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48770"/>
            <a:ext cx="2368000" cy="62019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73" y="2635420"/>
            <a:ext cx="2787047" cy="28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12866"/>
            <a:ext cx="5075809" cy="620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8224" y="2564904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energy limit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380" y="4365104"/>
            <a:ext cx="3736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L=0, (phase shift)</a:t>
            </a:r>
            <a:r>
              <a:rPr lang="en-US" altLang="ko-KR" dirty="0" smtClean="0">
                <a:sym typeface="Wingdings" panose="05000000000000000000" pitchFamily="2" charset="2"/>
              </a:rPr>
              <a:t> - k*(constant) 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Scattering length can be defined as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13176"/>
            <a:ext cx="1603048" cy="3337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9" y="5805264"/>
            <a:ext cx="1964191" cy="2514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062" y="5733256"/>
            <a:ext cx="29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Wave function at low energy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7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Effective Range Expansion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42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low energy limit, only S-wave is important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" y="2492896"/>
            <a:ext cx="2560342" cy="9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9308" y="2051556"/>
            <a:ext cx="49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 two S-wave solutions at different energies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194" y="3501008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asymptotic form with phase shift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5544616" cy="6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1" y="3861048"/>
            <a:ext cx="2388813" cy="65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861048"/>
            <a:ext cx="3804421" cy="61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54768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48" y="4957539"/>
            <a:ext cx="6400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1496" y="5723964"/>
            <a:ext cx="30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Take a zero energy limit for k1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3296"/>
            <a:ext cx="5040560" cy="7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665" y="5075892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Take difference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9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 Range Expansion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45" y="1700808"/>
            <a:ext cx="5476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4562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8"/>
          <a:stretch/>
        </p:blipFill>
        <p:spPr bwMode="auto">
          <a:xfrm>
            <a:off x="5796136" y="2717351"/>
            <a:ext cx="2809089" cy="70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3501008"/>
            <a:ext cx="480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effective range is a measure of range of potential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4045" y="4005064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Effective range expansion</a:t>
            </a:r>
            <a:endParaRPr lang="ko-KR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2" y="5288750"/>
            <a:ext cx="4946374" cy="123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96266" y="5325015"/>
            <a:ext cx="364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 energy scattering </a:t>
            </a:r>
          </a:p>
          <a:p>
            <a:r>
              <a:rPr lang="en-US" altLang="ko-KR" dirty="0" smtClean="0"/>
              <a:t>Can be determined</a:t>
            </a:r>
          </a:p>
          <a:p>
            <a:r>
              <a:rPr lang="en-US" altLang="ko-KR" dirty="0" smtClean="0"/>
              <a:t>by just two parameters,</a:t>
            </a:r>
          </a:p>
          <a:p>
            <a:r>
              <a:rPr lang="en-US" altLang="ko-KR" dirty="0" smtClean="0"/>
              <a:t>Scattering length and effective range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4693" y="1988840"/>
            <a:ext cx="22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scattering length a</a:t>
            </a:r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99" y="4614800"/>
            <a:ext cx="3343238" cy="3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Scattering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3" y="1607703"/>
            <a:ext cx="4633489" cy="218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4048" y="1988840"/>
            <a:ext cx="194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smtClean="0"/>
              <a:t>(Goldstein 3-19)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149080"/>
            <a:ext cx="72389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Classical Mechanics</a:t>
            </a:r>
            <a:r>
              <a:rPr lang="ko-KR" altLang="en-US" dirty="0" smtClean="0"/>
              <a:t>  </a:t>
            </a:r>
            <a:r>
              <a:rPr lang="en-US" altLang="ko-KR" dirty="0"/>
              <a:t>:</a:t>
            </a:r>
            <a:r>
              <a:rPr lang="en-US" altLang="ko-KR" dirty="0" smtClean="0"/>
              <a:t> Interaction -&gt; Trajectory -&gt; Cross section </a:t>
            </a:r>
          </a:p>
          <a:p>
            <a:r>
              <a:rPr lang="en-US" altLang="ko-KR" dirty="0" smtClean="0"/>
              <a:t>Quantum Mechanics : Interaction -&gt; Probability-&gt; Cross section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the probability interpretation, the wave function have to be normalized. </a:t>
            </a:r>
          </a:p>
          <a:p>
            <a:r>
              <a:rPr lang="en-US" altLang="ko-KR" dirty="0" smtClean="0"/>
              <a:t>Thus, it is natural to consider time evolution of a Wave packet for scattering.</a:t>
            </a:r>
          </a:p>
          <a:p>
            <a:r>
              <a:rPr lang="en-US" altLang="ko-KR" dirty="0" smtClean="0"/>
              <a:t>(non-stationary solution of Schrodinger equation) 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But, in practice, it is easier to describe the scattering </a:t>
            </a:r>
          </a:p>
          <a:p>
            <a:r>
              <a:rPr lang="en-US" altLang="ko-KR" dirty="0" smtClean="0"/>
              <a:t>in terms of plane waves(stationary, non-</a:t>
            </a:r>
            <a:r>
              <a:rPr lang="en-US" altLang="ko-KR" dirty="0" err="1" smtClean="0"/>
              <a:t>normalizable</a:t>
            </a:r>
            <a:r>
              <a:rPr lang="en-US" altLang="ko-KR" dirty="0" smtClean="0"/>
              <a:t>).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59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3" y="1612370"/>
            <a:ext cx="2790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3" y="2348880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2" y="2901330"/>
            <a:ext cx="2790825" cy="2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1628800"/>
            <a:ext cx="510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Phase shift~ pi/2 </a:t>
            </a:r>
          </a:p>
          <a:p>
            <a:r>
              <a:rPr lang="en-US" altLang="ko-KR" dirty="0" smtClean="0"/>
              <a:t>Scattering amplitude(cross section) becomes maximum</a:t>
            </a:r>
          </a:p>
          <a:p>
            <a:r>
              <a:rPr lang="en-US" altLang="ko-KR" dirty="0" smtClean="0"/>
              <a:t>~ can be a indication of resonance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25105"/>
            <a:ext cx="3240360" cy="235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1284" y="5230941"/>
            <a:ext cx="3765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Resonance  </a:t>
            </a:r>
          </a:p>
          <a:p>
            <a:r>
              <a:rPr lang="en-US" altLang="ko-KR" dirty="0" smtClean="0"/>
              <a:t>~ quasi bound state</a:t>
            </a:r>
          </a:p>
          <a:p>
            <a:r>
              <a:rPr lang="en-US" altLang="ko-KR" dirty="0" smtClean="0"/>
              <a:t>~ long time delay in wave packet</a:t>
            </a:r>
          </a:p>
          <a:p>
            <a:r>
              <a:rPr lang="en-US" altLang="ko-KR" dirty="0" smtClean="0"/>
              <a:t>~ peak in cross section</a:t>
            </a:r>
          </a:p>
          <a:p>
            <a:r>
              <a:rPr lang="en-US" altLang="ko-KR" dirty="0" smtClean="0"/>
              <a:t>~ pole of S-matrix at complex energy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6505" y="2716664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 from lecture of </a:t>
            </a:r>
            <a:r>
              <a:rPr lang="en-US" altLang="ko-KR" dirty="0" smtClean="0"/>
              <a:t>C. </a:t>
            </a:r>
            <a:r>
              <a:rPr lang="en-US" altLang="ko-KR" dirty="0" err="1" smtClean="0"/>
              <a:t>Elster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298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" y="1556792"/>
            <a:ext cx="4613182" cy="361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085184"/>
            <a:ext cx="17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Satchler’s</a:t>
            </a:r>
            <a:r>
              <a:rPr lang="en-US" altLang="ko-KR" dirty="0" smtClean="0"/>
              <a:t> book)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94" y="1988840"/>
            <a:ext cx="3733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6023" y="1619508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S-wave </a:t>
            </a:r>
            <a:r>
              <a:rPr lang="en-US" altLang="ko-KR" dirty="0" err="1" smtClean="0"/>
              <a:t>neurton</a:t>
            </a:r>
            <a:r>
              <a:rPr lang="en-US" altLang="ko-KR" dirty="0" smtClean="0"/>
              <a:t> scattering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94" y="2426990"/>
            <a:ext cx="1790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17" y="2560317"/>
            <a:ext cx="1819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28" y="6031991"/>
            <a:ext cx="407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(Shape elastic)~ no penetration to internal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~ hard sphere case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040" y="3212976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amplitude in internal region becomes</a:t>
            </a:r>
          </a:p>
          <a:p>
            <a:r>
              <a:rPr lang="en-US" altLang="ko-KR" dirty="0" smtClean="0"/>
              <a:t>Large when the derivative of wave function</a:t>
            </a:r>
          </a:p>
          <a:p>
            <a:r>
              <a:rPr lang="en-US" altLang="ko-KR" dirty="0" smtClean="0"/>
              <a:t>Becomes zero. </a:t>
            </a:r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4221088"/>
            <a:ext cx="2160240" cy="6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09" y="4824208"/>
            <a:ext cx="4485219" cy="13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84509" y="6372036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Elastic~|(shape elastic)+(compound elastic)|^2</a:t>
            </a:r>
          </a:p>
        </p:txBody>
      </p:sp>
    </p:spTree>
    <p:extLst>
      <p:ext uri="{BB962C8B-B14F-4D97-AF65-F5344CB8AC3E}">
        <p14:creationId xmlns:p14="http://schemas.microsoft.com/office/powerpoint/2010/main" val="1810556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72816"/>
            <a:ext cx="553901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3" y="3429000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Elastic~|(shape elastic)+(compound elastic)|^2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Absorption cross section and compound part </a:t>
            </a:r>
          </a:p>
          <a:p>
            <a:r>
              <a:rPr lang="en-US" altLang="ko-KR" dirty="0" smtClean="0"/>
              <a:t>Have maximum at x=0.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45" y="2600908"/>
            <a:ext cx="1819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37142"/>
            <a:ext cx="1790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2" y="4725144"/>
            <a:ext cx="3200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7944" y="4869160"/>
            <a:ext cx="23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Near resonance energy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7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Resonance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3" y="1858617"/>
            <a:ext cx="439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3" y="2696817"/>
            <a:ext cx="28860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2" y="3565814"/>
            <a:ext cx="40671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185861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Breit</a:t>
            </a:r>
            <a:r>
              <a:rPr lang="en-US" altLang="ko-KR" dirty="0" smtClean="0"/>
              <a:t>-Wigner resonance</a:t>
            </a:r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02" y="2306723"/>
            <a:ext cx="3830419" cy="297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6778" y="5517232"/>
            <a:ext cx="27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I.J.Thompson’s</a:t>
            </a:r>
            <a:r>
              <a:rPr lang="en-US" altLang="ko-KR" dirty="0" smtClean="0"/>
              <a:t> book Fig3.3)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220" y="4778568"/>
            <a:ext cx="3975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shape elastic part is negligible, </a:t>
            </a:r>
          </a:p>
          <a:p>
            <a:r>
              <a:rPr lang="en-US" altLang="ko-KR" dirty="0" smtClean="0"/>
              <a:t>Cross section becomes </a:t>
            </a:r>
            <a:r>
              <a:rPr lang="en-US" altLang="ko-KR" dirty="0" err="1" smtClean="0"/>
              <a:t>Breit</a:t>
            </a:r>
            <a:r>
              <a:rPr lang="en-US" altLang="ko-KR" dirty="0" smtClean="0"/>
              <a:t>-Wigner Form</a:t>
            </a:r>
          </a:p>
          <a:p>
            <a:r>
              <a:rPr lang="en-US" altLang="ko-KR" dirty="0" smtClean="0"/>
              <a:t>Near the resonance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845692"/>
            <a:ext cx="2078476" cy="4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Formal theory of scattering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64804"/>
            <a:ext cx="509105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772816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Taylor’s book Fig.2.3.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28" y="2523605"/>
            <a:ext cx="2085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8336"/>
            <a:ext cx="3257723" cy="9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2" y="5085183"/>
            <a:ext cx="3492574" cy="43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59" y="4185085"/>
            <a:ext cx="3528392" cy="43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5529" y="5576045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Scattering operator</a:t>
            </a:r>
            <a:endParaRPr lang="ko-KR" altLang="en-US" dirty="0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44" y="5945377"/>
            <a:ext cx="1857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955" y="5517232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Moller operator</a:t>
            </a:r>
            <a:endParaRPr lang="ko-KR" altLang="en-US" dirty="0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9" y="5919492"/>
            <a:ext cx="2613381" cy="87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8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theory of scattering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1062"/>
            <a:ext cx="54578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9888"/>
            <a:ext cx="4968552" cy="132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641"/>
            <a:ext cx="5088024" cy="92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85184"/>
            <a:ext cx="6459265" cy="15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2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theory of scattering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7592"/>
            <a:ext cx="7315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88" y="2643273"/>
            <a:ext cx="3744416" cy="7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564904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Resolvant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00550"/>
            <a:ext cx="6991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4380"/>
            <a:ext cx="652872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75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theory of scattering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6870"/>
            <a:ext cx="7315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7909"/>
            <a:ext cx="2886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60" y="2808571"/>
            <a:ext cx="1872208" cy="2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362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58265"/>
            <a:ext cx="1734829" cy="3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9" y="4585717"/>
            <a:ext cx="562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36576" y="499636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Lippmann-Schwinger equation</a:t>
            </a:r>
            <a:endParaRPr lang="ko-KR" altLang="en-US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3" y="5872810"/>
            <a:ext cx="7572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5651956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Coordinate space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28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 Green’s function</a:t>
            </a:r>
            <a:endParaRPr lang="ko-KR" altLang="en-US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5" y="2708920"/>
            <a:ext cx="850906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7338"/>
            <a:ext cx="5832648" cy="104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86478" y="6346661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Contour in upper half plane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175679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(+/-) indicate boundary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468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Scattering amplitude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634074"/>
            <a:ext cx="6048672" cy="13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6" y="4005064"/>
            <a:ext cx="6662463" cy="108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548798"/>
            <a:ext cx="1095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80759"/>
            <a:ext cx="4320480" cy="91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29200"/>
            <a:ext cx="4623470" cy="72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7" y="6022318"/>
            <a:ext cx="4830827" cy="83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43969"/>
            <a:ext cx="6732240" cy="54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Separation of C.M. motion and relative motion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98550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19872" y="2636912"/>
            <a:ext cx="16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Reduced mass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395" y="3861048"/>
            <a:ext cx="7049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C.M. motion is trivial (Momentum Conservation)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only interested in the relative coordinate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C.M. frame : Simplification of two-body problem into one-body problem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01" y="2635777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8304" y="256490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Natural unit</a:t>
            </a:r>
            <a:endParaRPr lang="ko-KR" altLang="en-US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86112"/>
            <a:ext cx="1304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3319461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01" y="3062427"/>
            <a:ext cx="2067991" cy="2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90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equation for t-matrix</a:t>
            </a:r>
            <a:endParaRPr lang="ko-KR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" y="1556793"/>
            <a:ext cx="5387416" cy="11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207"/>
            <a:ext cx="2943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9" y="3140968"/>
            <a:ext cx="2028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7" y="2780928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T-operator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61048"/>
            <a:ext cx="5810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3" y="5472616"/>
            <a:ext cx="567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9155" y="5075892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LS equation for T-operator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5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equation for t-matrix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4" y="1628800"/>
            <a:ext cx="7290966" cy="97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686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79152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72" y="1772816"/>
            <a:ext cx="1104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472514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half-on-shell equation</a:t>
            </a:r>
            <a:r>
              <a:rPr lang="en-US" altLang="ko-KR" dirty="0"/>
              <a:t>(</a:t>
            </a:r>
            <a:r>
              <a:rPr lang="en-US" altLang="ko-KR" dirty="0" smtClean="0"/>
              <a:t> no-restriction on k’  or k tilde)</a:t>
            </a:r>
          </a:p>
          <a:p>
            <a:endParaRPr lang="en-US" altLang="ko-KR" dirty="0"/>
          </a:p>
          <a:p>
            <a:r>
              <a:rPr lang="en-US" altLang="ko-KR" dirty="0" smtClean="0"/>
              <a:t>The phase shift(scattering amplitude)  can be obtained from on-shell T-matrix </a:t>
            </a:r>
            <a:endParaRPr lang="ko-KR" altLang="en-US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09797"/>
            <a:ext cx="4407743" cy="76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3975" y="2843644"/>
            <a:ext cx="22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Convention dependent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12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Born Series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67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79" y="2708920"/>
            <a:ext cx="5953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" y="4530216"/>
            <a:ext cx="582759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5811746"/>
            <a:ext cx="611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potential is strong, the born series may have bad convergence.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Distorted Wave Born Approximation can be used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 Non-perturbative treatment of part of interaction)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354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Born Approximation/Series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5918439" cy="12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56992"/>
            <a:ext cx="8375633" cy="28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260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S-matrix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8" y="1682352"/>
            <a:ext cx="4066931" cy="98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9303"/>
            <a:ext cx="14192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" y="3212976"/>
            <a:ext cx="9066805" cy="23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38" y="1628800"/>
            <a:ext cx="4523319" cy="95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867980"/>
            <a:ext cx="634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Energy-conservation factor can be factored out</a:t>
            </a:r>
            <a:r>
              <a:rPr lang="en-US" altLang="ko-KR" dirty="0" smtClean="0">
                <a:sym typeface="Wingdings" panose="05000000000000000000" pitchFamily="2" charset="2"/>
              </a:rPr>
              <a:t> on-shell S-matrix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Relation between S-matrix, T-matrix, and potential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381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 LS equation for T-matrix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6" y="1556792"/>
            <a:ext cx="79152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782669"/>
            <a:ext cx="651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Requires </a:t>
            </a:r>
            <a:r>
              <a:rPr lang="en-US" altLang="ko-KR" dirty="0"/>
              <a:t>partial wave </a:t>
            </a:r>
            <a:r>
              <a:rPr lang="en-US" altLang="ko-KR" dirty="0" smtClean="0"/>
              <a:t>expansion, discretization of momentum space , </a:t>
            </a:r>
            <a:endParaRPr lang="en-US" altLang="ko-KR" dirty="0"/>
          </a:p>
          <a:p>
            <a:r>
              <a:rPr lang="en-US" altLang="ko-KR" dirty="0" smtClean="0"/>
              <a:t>proper treatment of singularity in the integral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765" y="3645024"/>
            <a:ext cx="496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Partial wave decomposition (depends on convention)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9" y="4053250"/>
            <a:ext cx="60769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9" y="4682660"/>
            <a:ext cx="6362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3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 LS equation for T-matrix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19508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Principal value Integral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3" y="2060848"/>
            <a:ext cx="7884368" cy="7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11" y="2996952"/>
            <a:ext cx="4248472" cy="8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9" y="2996952"/>
            <a:ext cx="1960570" cy="7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077072"/>
            <a:ext cx="967266" cy="37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3763" y="5787492"/>
            <a:ext cx="530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On-shell T-matrix gives phase shift, scattering amplitude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8" y="4511759"/>
            <a:ext cx="8222687" cy="11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669" y="4077072"/>
            <a:ext cx="364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Discretization : Gaussian Quadrature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38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Scattering of identical particles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146876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Until now, we assumed that the two particles are distinguishable. </a:t>
            </a:r>
          </a:p>
          <a:p>
            <a:r>
              <a:rPr lang="en-US" altLang="ko-KR" sz="2000" dirty="0" smtClean="0"/>
              <a:t>When two identical particle are scattering, the wave function have to be symmetric(anti-symmetric) for bosons( fermions)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 Equivalently to sum two scattering amplitude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4926"/>
            <a:ext cx="6459797" cy="210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59797" y="5949280"/>
            <a:ext cx="274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I.J. Thompson’s book fig. 3.8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6" y="3040255"/>
            <a:ext cx="5827365" cy="103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981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Scattering of identical particles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8171"/>
            <a:ext cx="554245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938531"/>
            <a:ext cx="213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(I.J. Thompson’s book)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7863"/>
            <a:ext cx="4145657" cy="139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2160" y="1916832"/>
            <a:ext cx="2570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Anti-symmetric </a:t>
            </a:r>
          </a:p>
          <a:p>
            <a:r>
              <a:rPr lang="en-US" altLang="ko-KR" dirty="0" smtClean="0"/>
              <a:t>two-nucleon </a:t>
            </a:r>
            <a:r>
              <a:rPr lang="en-US" altLang="ko-KR" dirty="0"/>
              <a:t>wave function</a:t>
            </a:r>
          </a:p>
          <a:p>
            <a:endParaRPr lang="en-US" altLang="ko-KR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L+S+T =(odd)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</a:t>
            </a:r>
            <a:r>
              <a:rPr lang="en-US" altLang="ko-KR" dirty="0" smtClean="0">
                <a:sym typeface="Wingdings" panose="05000000000000000000" pitchFamily="2" charset="2"/>
              </a:rPr>
              <a:t>p or </a:t>
            </a:r>
            <a:r>
              <a:rPr lang="en-US" altLang="ko-KR" dirty="0" err="1" smtClean="0">
                <a:sym typeface="Wingdings" panose="05000000000000000000" pitchFamily="2" charset="2"/>
              </a:rPr>
              <a:t>nn</a:t>
            </a:r>
            <a:r>
              <a:rPr lang="en-US" altLang="ko-KR" dirty="0" smtClean="0">
                <a:sym typeface="Wingdings" panose="05000000000000000000" pitchFamily="2" charset="2"/>
              </a:rPr>
              <a:t> scattering, T=1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S=0 : only even L </a:t>
            </a:r>
          </a:p>
          <a:p>
            <a:r>
              <a:rPr lang="en-US" altLang="ko-KR" dirty="0" smtClean="0"/>
              <a:t>S=1 : only odd 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28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5198"/>
            <a:ext cx="5629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7" y="3355466"/>
            <a:ext cx="4495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67" y="1628800"/>
            <a:ext cx="522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there are strong potential and weak potential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89165"/>
            <a:ext cx="2038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9" y="5589240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06084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(Plane wave)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249289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(Distorted Wave)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924944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(Full scattering wave)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41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6400"/>
            <a:ext cx="3850058" cy="31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869160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fig2.1)</a:t>
            </a:r>
            <a:endParaRPr lang="ko-KR" alt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89" y="5299216"/>
            <a:ext cx="1008112" cy="50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651144"/>
            <a:ext cx="2904753" cy="50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21" y="5449670"/>
            <a:ext cx="980062" cy="29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99" y="4075080"/>
            <a:ext cx="3617987" cy="29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2206456"/>
            <a:ext cx="387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3562627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9057" y="5912405"/>
            <a:ext cx="473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elastic scattering,  (kinetic) energy is conserved.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9089" y="1700808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Before collision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41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348880"/>
            <a:ext cx="6718895" cy="12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1" y="3760837"/>
            <a:ext cx="6429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9389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63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76525"/>
            <a:ext cx="8001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2" y="5199547"/>
            <a:ext cx="2838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8375" y="4797152"/>
            <a:ext cx="33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Thus we get two-potential formula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5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Distorted Wave Born Approximation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7" y="1772816"/>
            <a:ext cx="7752608" cy="12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3140968"/>
            <a:ext cx="6329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Thus DWBA treat strong potential (or Coulomb) non-</a:t>
            </a:r>
            <a:r>
              <a:rPr lang="en-US" altLang="ko-KR" dirty="0" err="1" smtClean="0"/>
              <a:t>perturbatively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but treat weak potential </a:t>
            </a:r>
            <a:r>
              <a:rPr lang="en-US" altLang="ko-KR" dirty="0" err="1" smtClean="0"/>
              <a:t>perturbatively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that we have to use correct boundary conditions </a:t>
            </a:r>
            <a:endParaRPr lang="ko-KR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66485"/>
            <a:ext cx="2664296" cy="7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30" y="5506279"/>
            <a:ext cx="2839124" cy="114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54" y="5523237"/>
            <a:ext cx="2888451" cy="11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72" y="6167045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Find Corresponding relation </a:t>
            </a:r>
          </a:p>
          <a:p>
            <a:r>
              <a:rPr lang="en-US" altLang="ko-KR" dirty="0" smtClean="0"/>
              <a:t>for partial radial wave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93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4637"/>
            <a:ext cx="3024336" cy="72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66" y="3256222"/>
            <a:ext cx="2952328" cy="68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39195"/>
            <a:ext cx="4451399" cy="32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4802" y="4078813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Q= (</a:t>
            </a:r>
            <a:r>
              <a:rPr lang="en-US" altLang="ko-KR" dirty="0" err="1" smtClean="0"/>
              <a:t>mA+mB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mD</a:t>
            </a:r>
            <a:r>
              <a:rPr lang="en-US" altLang="ko-KR" dirty="0" smtClean="0"/>
              <a:t>) c^2, </a:t>
            </a:r>
          </a:p>
          <a:p>
            <a:r>
              <a:rPr lang="en-US" altLang="ko-KR" dirty="0" smtClean="0"/>
              <a:t>Q=0 for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390" y="5557788"/>
            <a:ext cx="34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the relation between</a:t>
            </a:r>
          </a:p>
          <a:p>
            <a:r>
              <a:rPr lang="en-US" altLang="ko-KR" dirty="0" smtClean="0"/>
              <a:t>Lab angle and CM angle</a:t>
            </a:r>
          </a:p>
          <a:p>
            <a:r>
              <a:rPr lang="en-US" altLang="ko-KR" dirty="0" smtClean="0"/>
              <a:t>(H.W.) relativistic kinematic relations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725144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at lab frame and at CM frame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7" y="5238492"/>
            <a:ext cx="5149826" cy="5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5975414"/>
            <a:ext cx="1047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2719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9195" y="1938417"/>
            <a:ext cx="3471688" cy="2101779"/>
            <a:chOff x="399195" y="1938417"/>
            <a:chExt cx="3471688" cy="210177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5" y="1938417"/>
              <a:ext cx="3471688" cy="2101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2159" y="2780928"/>
              <a:ext cx="525465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vcm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131666"/>
              <a:ext cx="59022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vlab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" y="2348880"/>
            <a:ext cx="1289143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Plane Wave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22680"/>
            <a:ext cx="3012282" cy="89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712" y="1717294"/>
            <a:ext cx="44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independent Schrodinger equation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8216"/>
            <a:ext cx="3001094" cy="45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3920" y="2420888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particle solution : Plane wave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0603" y="3501008"/>
            <a:ext cx="387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Bra-</a:t>
            </a:r>
            <a:r>
              <a:rPr lang="en-US" altLang="ko-KR" dirty="0" err="1" smtClean="0"/>
              <a:t>ket</a:t>
            </a:r>
            <a:r>
              <a:rPr lang="en-US" altLang="ko-KR" dirty="0" smtClean="0"/>
              <a:t> notation and normalization</a:t>
            </a:r>
            <a:endParaRPr lang="ko-KR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3" y="4077072"/>
            <a:ext cx="4680520" cy="1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38216"/>
            <a:ext cx="1238777" cy="5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83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427" y="1556792"/>
            <a:ext cx="383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continuity eq. and Schrodinger eq.</a:t>
            </a:r>
            <a:endParaRPr lang="ko-KR" altLang="en-US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3061"/>
            <a:ext cx="2528361" cy="63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2049928" cy="63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4" y="2849446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3" y="3424871"/>
            <a:ext cx="6937885" cy="86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" y="5573963"/>
            <a:ext cx="7473368" cy="66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8573" y="6372036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Plane wave Case :  (density)*(velocity)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753" y="5147900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Current density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2" y="4110902"/>
            <a:ext cx="5991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4797152"/>
            <a:ext cx="518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The last term vanishes for local Hermitian interaction.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In general, interactions are non-local.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3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Asymptotic Form of scattering wave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416066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Fig. 3.1)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" y="1641376"/>
            <a:ext cx="4032448" cy="27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080" y="3215737"/>
            <a:ext cx="3109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Incident wave + scattered wave</a:t>
            </a:r>
          </a:p>
          <a:p>
            <a:endParaRPr lang="en-US" altLang="ko-KR" dirty="0"/>
          </a:p>
          <a:p>
            <a:r>
              <a:rPr lang="en-US" altLang="ko-KR" dirty="0" smtClean="0"/>
              <a:t>f : Scattering amplitude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f=0 , if there is no potential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81" y="2313670"/>
            <a:ext cx="4152503" cy="8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1667339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interaction have finite range,</a:t>
            </a:r>
          </a:p>
          <a:p>
            <a:r>
              <a:rPr lang="en-US" altLang="ko-KR" dirty="0" smtClean="0"/>
              <a:t>Asymptotic boundary condition 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73216"/>
            <a:ext cx="2016224" cy="86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5210" y="4859868"/>
            <a:ext cx="52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Then incident flux and scattered flux at large distance </a:t>
            </a:r>
            <a:endParaRPr lang="ko-KR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46" y="5373216"/>
            <a:ext cx="3312367" cy="82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637203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show this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4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634.4207"/>
  <p:tag name="LATEXADDIN" val="\documentclass{article}&#10;\usepackage{amsmath}&#10;\pagestyle{empty}&#10;\begin{document}&#10;&#10;&#10;$v_{cm}=\frac{\mu}{m_1}v_0$&#10;&#10;\end{document}"/>
  <p:tag name="IGUANATEXSIZE" val="20"/>
  <p:tag name="IGUANATEXCURSOR" val="1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4822"/>
  <p:tag name="ORIGINALWIDTH" val="1371.578"/>
  <p:tag name="LATEXADDIN" val="\documentclass{article}&#10;\usepackage{amsmath}&#10;\pagestyle{empty}&#10;\begin{document}&#10;&#10;$$G_L(0,\rho)\to (2L-1)!! \rho^{-L}$$&#10;&#10;&#10;\end{document}"/>
  <p:tag name="IGUANATEXSIZE" val="20"/>
  <p:tag name="IGUANATEXCURSOR" val="1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2118"/>
  <p:tag name="ORIGINALWIDTH" val="2497.938"/>
  <p:tag name="LATEXADDIN" val="\documentclass{article}&#10;\usepackage{amsmath}&#10;\pagestyle{empty}&#10;\begin{document}&#10;&#10;$$\tan\delta_L\to -\frac{\rho^{2L+1}}{(2L+1)!!(2L-1)!!}&#10;                                     \frac{1-(L+1) R_L}{1+L R_L}$$&#10;&#10;&#10;\end{document}"/>
  <p:tag name="IGUANATEXSIZE" val="20"/>
  <p:tag name="IGUANATEXCURSOR" val="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294"/>
  <p:tag name="ORIGINALWIDTH" val="788.9014"/>
  <p:tag name="LATEXADDIN" val="\documentclass{article}&#10;\usepackage{amsmath}&#10;\pagestyle{empty}&#10;\begin{document}&#10;&#10;$k\cot\delta_0\to -\frac{1}{a_0}$&#10;&#10;&#10;\end{document}"/>
  <p:tag name="IGUANATEXSIZE" val="20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66.6292"/>
  <p:tag name="LATEXADDIN" val="\documentclass{article}&#10;\usepackage{amsmath}&#10;\pagestyle{empty}&#10;\begin{document}&#10;&#10;$\chi_0(r)\to k(r-a_0)$&#10;&#10;&#10;\end{document}"/>
  <p:tag name="IGUANATEXSIZE" val="20"/>
  <p:tag name="IGUANATEXCURSOR" val="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294"/>
  <p:tag name="ORIGINALWIDTH" val="1645.294"/>
  <p:tag name="LATEXADDIN" val="\documentclass{article}&#10;\usepackage{amsmath}&#10;\pagestyle{empty}&#10;\begin{document}&#10;&#10;&#10;$k\cot\delta_0\simeq -\frac{1}{a_0}+\frac{1}{2}k^2 r_{eff}+\dots$&#10;&#10;\end{document}"/>
  <p:tag name="IGUANATEXSIZE" val="20"/>
  <p:tag name="IGUANATEXCURSOR" val="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9745"/>
  <p:tag name="ORIGINALWIDTH" val="1022.872"/>
  <p:tag name="LATEXADDIN" val="\documentclass{article}&#10;\usepackage{amsmath}&#10;\pagestyle{empty}&#10;\begin{document}&#10;&#10;&#10;$\sigma\sim \frac{(\Gamma/2)^2}{(E-E_r)^2+(\Gamma/2)^2}$&#10;&#10;\end{document}"/>
  <p:tag name="IGUANATEXSIZE" val="20"/>
  <p:tag name="IGUANATEXCURSOR" val="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2.4672"/>
  <p:tag name="ORIGINALWIDTH" val="913.3858"/>
  <p:tag name="LATEXADDIN" val="\documentclass{article}&#10;\usepackage{amsmath}&#10;\pagestyle{empty}&#10;\begin{document}&#10;&#10;&#10;$$\sigma_R=\sigma_{a}+\sum_{c}\sigma_c$$&#10;&#10;&#10;\end{document}"/>
  <p:tag name="IGUANATEXSIZE" val="20"/>
  <p:tag name="IGUANATEXCURSOR" val="1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364"/>
  <p:tag name="ORIGINALWIDTH" val="527.934"/>
  <p:tag name="LATEXADDIN" val="\documentclass{article}&#10;\usepackage{amsmath}&#10;\pagestyle{empty}&#10;\begin{document}&#10;&#10;$\delta_0\to -k a$&#10;&#10;&#10;\end{document}"/>
  <p:tag name="IGUANATEXSIZE" val="20"/>
  <p:tag name="IGUANATEXCURSOR" val="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2118"/>
  <p:tag name="ORIGINALWIDTH" val="1165.354"/>
  <p:tag name="LATEXADDIN" val="\documentclass{article}&#10;\usepackage{amsmath}&#10;\pagestyle{empty}&#10;\begin{document}&#10;&#10;&#10;$$F_L(0,\rho)\to \frac{\rho^{L+1}}{(2L+1)!!}$$&#10;&#10;&#10;\end{document}"/>
  <p:tag name="IGUANATEXSIZE" val="20"/>
  <p:tag name="IGUANATEXCURSOR" val="1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4822"/>
  <p:tag name="ORIGINALWIDTH" val="1371.578"/>
  <p:tag name="LATEXADDIN" val="\documentclass{article}&#10;\usepackage{amsmath}&#10;\pagestyle{empty}&#10;\begin{document}&#10;&#10;$$G_L(0,\rho)\to (2L-1)!! \rho^{-L}$$&#10;&#10;&#10;\end{document}"/>
  <p:tag name="IGUANATEXSIZE" val="20"/>
  <p:tag name="IGUANATEXCURSOR" val="1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1634.046"/>
  <p:tag name="LATEXADDIN" val="\documentclass{article}&#10;\usepackage{amsmath}&#10;\pagestyle{empty}&#10;\begin{document}&#10;&#10;$$\tan\delta_L=-\frac{F_L(0,\rho)}{G_L(0,\rho)}&#10;  =\frac{j_L(ka)}{n_L(ka)}$$&#10;&#10;&#10;\end{document}"/>
  <p:tag name="IGUANATEXSIZE" val="20"/>
  <p:tag name="IGUANATEXCURSOR" val="1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4807"/>
  <p:tag name="ORIGINALWIDTH" val="1512.561"/>
  <p:tag name="LATEXADDIN" val="\documentclass{article}&#10;\usepackage{amsmath}&#10;\pagestyle{empty}&#10;\begin{document}&#10;&#10;&#10;$\sigma_{el}=\frac{4\pi}{k^2}\sum_{L}(2L+1)\sin^2\delta_L$&#10;&#10;\end{document}"/>
  <p:tag name="IGUANATEXSIZE" val="20"/>
  <p:tag name="IGUANATEXCURSOR" val="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9846"/>
  <p:tag name="ORIGINALWIDTH" val="593.9257"/>
  <p:tag name="LATEXADDIN" val="\documentclass{article}&#10;\usepackage{amsmath}&#10;\pagestyle{empty}&#10;\begin{document}&#10;&#10;$\sigma_{el}\to 4\pi a^2$&#10;&#10;&#10;\end{document}"/>
  <p:tag name="IGUANATEXSIZE" val="20"/>
  <p:tag name="IGUANATEXCURSOR" val="1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2118"/>
  <p:tag name="ORIGINALWIDTH" val="1165.354"/>
  <p:tag name="LATEXADDIN" val="\documentclass{article}&#10;\usepackage{amsmath}&#10;\pagestyle{empty}&#10;\begin{document}&#10;&#10;&#10;$$F_L(0,\rho)\to \frac{\rho^{L+1}}{(2L+1)!!}$$&#10;&#10;&#10;\end{document}"/>
  <p:tag name="IGUANATEXSIZE" val="20"/>
  <p:tag name="IGUANATEXCURSOR" val="12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3460</TotalTime>
  <Words>1469</Words>
  <Application>Microsoft Office PowerPoint</Application>
  <PresentationFormat>화면 슬라이드 쇼(4:3)</PresentationFormat>
  <Paragraphs>259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HY얕은샘물M</vt:lpstr>
      <vt:lpstr>Tw Cen MT</vt:lpstr>
      <vt:lpstr>Wingdings</vt:lpstr>
      <vt:lpstr>Wingdings 2</vt:lpstr>
      <vt:lpstr>가을</vt:lpstr>
      <vt:lpstr>Introduction to  Scattering Theory</vt:lpstr>
      <vt:lpstr>PowerPoint 프레젠테이션</vt:lpstr>
      <vt:lpstr>Scattering </vt:lpstr>
      <vt:lpstr>Kinematics</vt:lpstr>
      <vt:lpstr>Kinematics</vt:lpstr>
      <vt:lpstr>Kinematics</vt:lpstr>
      <vt:lpstr>Plane Wave</vt:lpstr>
      <vt:lpstr>Current</vt:lpstr>
      <vt:lpstr>Asymptotic Form of scattering wave </vt:lpstr>
      <vt:lpstr>Cross section</vt:lpstr>
      <vt:lpstr>Partial Wave Expansion</vt:lpstr>
      <vt:lpstr>Partial Wave expansion of plane wave</vt:lpstr>
      <vt:lpstr>S-matrix</vt:lpstr>
      <vt:lpstr>Phase Shift</vt:lpstr>
      <vt:lpstr>Phase shift, S-matrix, Scattering amplitude and Cross section</vt:lpstr>
      <vt:lpstr>Coulomb functions</vt:lpstr>
      <vt:lpstr>Coulomb functions</vt:lpstr>
      <vt:lpstr>S-,T-,K-matrix</vt:lpstr>
      <vt:lpstr>How to get the phase shift from Schrodinger equation</vt:lpstr>
      <vt:lpstr>How to get the phase shift from Schrodinger equation</vt:lpstr>
      <vt:lpstr>Optical theorem</vt:lpstr>
      <vt:lpstr>Reaction(absorption) Cross section</vt:lpstr>
      <vt:lpstr>Optical Theorem (with reaction)</vt:lpstr>
      <vt:lpstr>Example: Hard sphere scattering</vt:lpstr>
      <vt:lpstr>Phase shift and potential</vt:lpstr>
      <vt:lpstr>Phase shift and potential</vt:lpstr>
      <vt:lpstr>Low energy limit</vt:lpstr>
      <vt:lpstr>Effective Range Expansion</vt:lpstr>
      <vt:lpstr>Effective Range Expansion</vt:lpstr>
      <vt:lpstr>Resonance</vt:lpstr>
      <vt:lpstr>Resonance</vt:lpstr>
      <vt:lpstr>Resonance</vt:lpstr>
      <vt:lpstr>Resonance</vt:lpstr>
      <vt:lpstr>Formal theory of scattering</vt:lpstr>
      <vt:lpstr>Formal theory of scattering</vt:lpstr>
      <vt:lpstr>Formal theory of scattering</vt:lpstr>
      <vt:lpstr>Formal theory of scattering</vt:lpstr>
      <vt:lpstr>Free Green’s function</vt:lpstr>
      <vt:lpstr>Scattering amplitude</vt:lpstr>
      <vt:lpstr>LS equation for t-matrix</vt:lpstr>
      <vt:lpstr>LS equation for t-matrix</vt:lpstr>
      <vt:lpstr>Born Series</vt:lpstr>
      <vt:lpstr>Born Approximation/Series</vt:lpstr>
      <vt:lpstr>S-matrix</vt:lpstr>
      <vt:lpstr>How to solve LS equation for T-matrix</vt:lpstr>
      <vt:lpstr>How to solve LS equation for T-matrix</vt:lpstr>
      <vt:lpstr>Scattering of identical particles</vt:lpstr>
      <vt:lpstr>Scattering of identical particles</vt:lpstr>
      <vt:lpstr>Two potential formula </vt:lpstr>
      <vt:lpstr>Two potential formula </vt:lpstr>
      <vt:lpstr>Two potential formula </vt:lpstr>
      <vt:lpstr>Distorted Wave Born Approximation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ACCEL</cp:lastModifiedBy>
  <cp:revision>143</cp:revision>
  <dcterms:created xsi:type="dcterms:W3CDTF">2006-10-05T04:04:58Z</dcterms:created>
  <dcterms:modified xsi:type="dcterms:W3CDTF">2017-10-11T03:59:22Z</dcterms:modified>
</cp:coreProperties>
</file>