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sldIdLst>
    <p:sldId id="256" r:id="rId2"/>
    <p:sldId id="301" r:id="rId3"/>
    <p:sldId id="302" r:id="rId4"/>
    <p:sldId id="313" r:id="rId5"/>
    <p:sldId id="303" r:id="rId6"/>
    <p:sldId id="305" r:id="rId7"/>
    <p:sldId id="306" r:id="rId8"/>
    <p:sldId id="370" r:id="rId9"/>
    <p:sldId id="308" r:id="rId10"/>
    <p:sldId id="371" r:id="rId11"/>
    <p:sldId id="372" r:id="rId12"/>
    <p:sldId id="307" r:id="rId13"/>
    <p:sldId id="309" r:id="rId14"/>
    <p:sldId id="310" r:id="rId15"/>
    <p:sldId id="311" r:id="rId16"/>
    <p:sldId id="314" r:id="rId17"/>
    <p:sldId id="315" r:id="rId18"/>
    <p:sldId id="316" r:id="rId19"/>
    <p:sldId id="318" r:id="rId20"/>
    <p:sldId id="324" r:id="rId21"/>
    <p:sldId id="356" r:id="rId22"/>
    <p:sldId id="325" r:id="rId23"/>
    <p:sldId id="361" r:id="rId24"/>
    <p:sldId id="352" r:id="rId25"/>
    <p:sldId id="354" r:id="rId26"/>
    <p:sldId id="355" r:id="rId27"/>
    <p:sldId id="330" r:id="rId28"/>
    <p:sldId id="357" r:id="rId29"/>
    <p:sldId id="320" r:id="rId30"/>
    <p:sldId id="323" r:id="rId31"/>
    <p:sldId id="327" r:id="rId32"/>
    <p:sldId id="358" r:id="rId33"/>
    <p:sldId id="335" r:id="rId34"/>
    <p:sldId id="364" r:id="rId35"/>
    <p:sldId id="340" r:id="rId36"/>
    <p:sldId id="359" r:id="rId37"/>
    <p:sldId id="328" r:id="rId38"/>
    <p:sldId id="362" r:id="rId39"/>
    <p:sldId id="363" r:id="rId40"/>
    <p:sldId id="341" r:id="rId41"/>
    <p:sldId id="342" r:id="rId42"/>
    <p:sldId id="365" r:id="rId43"/>
    <p:sldId id="367" r:id="rId44"/>
    <p:sldId id="373" r:id="rId45"/>
    <p:sldId id="368" r:id="rId46"/>
    <p:sldId id="344" r:id="rId47"/>
    <p:sldId id="360" r:id="rId48"/>
    <p:sldId id="343" r:id="rId49"/>
    <p:sldId id="345" r:id="rId50"/>
    <p:sldId id="351" r:id="rId51"/>
    <p:sldId id="346" r:id="rId52"/>
    <p:sldId id="347" r:id="rId53"/>
    <p:sldId id="348" r:id="rId54"/>
    <p:sldId id="349" r:id="rId55"/>
    <p:sldId id="350" r:id="rId56"/>
    <p:sldId id="369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94674"/>
  </p:normalViewPr>
  <p:slideViewPr>
    <p:cSldViewPr>
      <p:cViewPr varScale="1">
        <p:scale>
          <a:sx n="96" d="100"/>
          <a:sy n="96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01211-A4CE-4609-918A-7599F4C04AEC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EB3E9-6DC2-4312-89BA-77819F15A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0.xml"/><Relationship Id="rId7" Type="http://schemas.openxmlformats.org/officeDocument/2006/relationships/image" Target="../media/image4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1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68.png"/><Relationship Id="rId4" Type="http://schemas.openxmlformats.org/officeDocument/2006/relationships/hyperlink" Target="https://www-nds.iaea.org/RIPL-3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nscl.msu.edu/~brown/reaction-cod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9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nscl.msu.edu/~brown/reaction-code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04.png"/><Relationship Id="rId5" Type="http://schemas.openxmlformats.org/officeDocument/2006/relationships/tags" Target="../tags/tag26.xml"/><Relationship Id="rId10" Type="http://schemas.openxmlformats.org/officeDocument/2006/relationships/image" Target="../media/image103.png"/><Relationship Id="rId4" Type="http://schemas.openxmlformats.org/officeDocument/2006/relationships/tags" Target="../tags/tag25.xml"/><Relationship Id="rId9" Type="http://schemas.openxmlformats.org/officeDocument/2006/relationships/image" Target="../media/image102.png"/><Relationship Id="rId14" Type="http://schemas.openxmlformats.org/officeDocument/2006/relationships/image" Target="../media/image107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tags" Target="../tags/tag30.xml"/><Relationship Id="rId7" Type="http://schemas.openxmlformats.org/officeDocument/2006/relationships/image" Target="../media/image10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08.png"/><Relationship Id="rId5" Type="http://schemas.openxmlformats.org/officeDocument/2006/relationships/image" Target="../media/image106.pn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Relationship Id="rId9" Type="http://schemas.openxmlformats.org/officeDocument/2006/relationships/image" Target="../media/image1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tags" Target="../tags/tag34.xml"/><Relationship Id="rId7" Type="http://schemas.openxmlformats.org/officeDocument/2006/relationships/image" Target="../media/image116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08.png"/><Relationship Id="rId5" Type="http://schemas.openxmlformats.org/officeDocument/2006/relationships/hyperlink" Target="https://people.nscl.msu.edu/~brown/reaction-codes/" TargetMode="Externa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tags" Target="../tags/tag36.xml"/><Relationship Id="rId16" Type="http://schemas.openxmlformats.org/officeDocument/2006/relationships/image" Target="../media/image125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120.png"/><Relationship Id="rId5" Type="http://schemas.openxmlformats.org/officeDocument/2006/relationships/tags" Target="../tags/tag39.xml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4" Type="http://schemas.openxmlformats.org/officeDocument/2006/relationships/tags" Target="../tags/tag38.xml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2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121.png"/><Relationship Id="rId17" Type="http://schemas.openxmlformats.org/officeDocument/2006/relationships/image" Target="../media/image129.png"/><Relationship Id="rId2" Type="http://schemas.openxmlformats.org/officeDocument/2006/relationships/tags" Target="../tags/tag43.xml"/><Relationship Id="rId16" Type="http://schemas.openxmlformats.org/officeDocument/2006/relationships/image" Target="../media/image12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120.png"/><Relationship Id="rId5" Type="http://schemas.openxmlformats.org/officeDocument/2006/relationships/tags" Target="../tags/tag46.xml"/><Relationship Id="rId15" Type="http://schemas.openxmlformats.org/officeDocument/2006/relationships/image" Target="../media/image127.png"/><Relationship Id="rId10" Type="http://schemas.openxmlformats.org/officeDocument/2006/relationships/image" Target="../media/image119.png"/><Relationship Id="rId4" Type="http://schemas.openxmlformats.org/officeDocument/2006/relationships/tags" Target="../tags/tag45.xml"/><Relationship Id="rId9" Type="http://schemas.openxmlformats.org/officeDocument/2006/relationships/image" Target="../media/image118.png"/><Relationship Id="rId14" Type="http://schemas.openxmlformats.org/officeDocument/2006/relationships/image" Target="../media/image1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0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nscl.msu.edu/~brown/reaction-code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6" Type="http://schemas.openxmlformats.org/officeDocument/2006/relationships/image" Target="../media/image127.png"/><Relationship Id="rId5" Type="http://schemas.openxmlformats.org/officeDocument/2006/relationships/image" Target="../media/image137.png"/><Relationship Id="rId4" Type="http://schemas.openxmlformats.org/officeDocument/2006/relationships/image" Target="../media/image1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5" Type="http://schemas.openxmlformats.org/officeDocument/2006/relationships/hyperlink" Target="https://people.nscl.msu.edu/~brown/reaction-codes/" TargetMode="External"/><Relationship Id="rId4" Type="http://schemas.openxmlformats.org/officeDocument/2006/relationships/image" Target="../media/image1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908720"/>
            <a:ext cx="6477000" cy="1828800"/>
          </a:xfrm>
        </p:spPr>
        <p:txBody>
          <a:bodyPr/>
          <a:lstStyle/>
          <a:p>
            <a:r>
              <a:rPr lang="en-US" altLang="ko-KR" dirty="0" smtClean="0"/>
              <a:t>Direct reaction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Y.-H. Song(RISP,IBS)</a:t>
            </a:r>
          </a:p>
          <a:p>
            <a:r>
              <a:rPr lang="en-US" altLang="ko-KR" dirty="0" smtClean="0"/>
              <a:t>2017.July.05  The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RISP Intensive Program on Rare Isotope Physics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0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Wigner-</a:t>
            </a:r>
            <a:r>
              <a:rPr lang="en-US" altLang="ko-KR" dirty="0" err="1" smtClean="0"/>
              <a:t>Eckart</a:t>
            </a:r>
            <a:r>
              <a:rPr lang="en-US" altLang="ko-KR" dirty="0" smtClean="0"/>
              <a:t> theorem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6840760" cy="243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0412" y="4427820"/>
            <a:ext cx="536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Reduced Matrix element is independent of z-projections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45" y="5126707"/>
            <a:ext cx="3143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65" y="5655344"/>
            <a:ext cx="3343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4008" y="5733256"/>
            <a:ext cx="29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Reduced transition probability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5085184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Coulomb reduced matrix element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Reduced matrix element for tensor product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0199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212976"/>
            <a:ext cx="7391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4870326"/>
            <a:ext cx="76104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4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67" y="2067111"/>
            <a:ext cx="7884368" cy="215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619508"/>
            <a:ext cx="727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Wave function of a channel with specific total angular momentum : J= </a:t>
            </a:r>
            <a:r>
              <a:rPr lang="en-US" altLang="ko-KR" dirty="0" err="1" smtClean="0"/>
              <a:t>L+Ip+It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221088"/>
            <a:ext cx="71655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J-basis (LS ) scheme : add  (orbital angular momentum)+(projectile spin) first </a:t>
            </a:r>
          </a:p>
          <a:p>
            <a:r>
              <a:rPr lang="en-US" altLang="ko-KR" dirty="0" smtClean="0"/>
              <a:t>                 </a:t>
            </a:r>
            <a:r>
              <a:rPr lang="en-US" altLang="ko-KR" dirty="0" smtClean="0">
                <a:sym typeface="Wingdings" panose="05000000000000000000" pitchFamily="2" charset="2"/>
              </a:rPr>
              <a:t> Diagonal for the (projectile) spin-orbit interaction.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S-basis (JJ ) scheme : add  (projectile spin)+(target spin)  first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918343"/>
            <a:ext cx="5572571" cy="310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6093296"/>
            <a:ext cx="469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Conversion between the two scheme can be done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0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28680"/>
            <a:ext cx="8424936" cy="87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1" y="3645024"/>
            <a:ext cx="8604448" cy="80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556792"/>
            <a:ext cx="6316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Partial wave expansion of scattering wave: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Scattering wave function with incident momentum k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and initial spin states of projectile and target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38" y="4509120"/>
            <a:ext cx="6480720" cy="76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4653136"/>
            <a:ext cx="72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Recall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498068"/>
            <a:ext cx="8613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</a:rPr>
              <a:t>Our Object: obtain (relative) wave function in each channel</a:t>
            </a:r>
          </a:p>
          <a:p>
            <a:r>
              <a:rPr lang="en-US" altLang="ko-KR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 smtClean="0">
                <a:solidFill>
                  <a:srgbClr val="0070C0"/>
                </a:solidFill>
              </a:rPr>
              <a:t>                and compute the cross section in each channel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section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00808"/>
            <a:ext cx="8382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4410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2564904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S-matrix (for reaction)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77" y="4156859"/>
            <a:ext cx="4104456" cy="86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4216" y="3787527"/>
            <a:ext cx="267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 section (for reactions)</a:t>
            </a:r>
            <a:endParaRPr lang="ko-KR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77072"/>
            <a:ext cx="33528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4" y="5085184"/>
            <a:ext cx="41243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25" y="5169307"/>
            <a:ext cx="4293471" cy="128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8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section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64960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628800"/>
            <a:ext cx="406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Unpolarized</a:t>
            </a:r>
            <a:r>
              <a:rPr lang="en-US" altLang="ko-KR" dirty="0" smtClean="0"/>
              <a:t> (spin averaged) cross section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387" y="4149080"/>
            <a:ext cx="428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 to compute the channel wave function?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0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Coupled Reaction Channel equation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56792"/>
            <a:ext cx="2066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5791" y="1700808"/>
            <a:ext cx="274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space wave function 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00808"/>
            <a:ext cx="1552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05708"/>
            <a:ext cx="5457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29000"/>
            <a:ext cx="36099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19437"/>
            <a:ext cx="4457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278613"/>
            <a:ext cx="484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Suppose we separate full many-body Hamiltonian </a:t>
            </a:r>
          </a:p>
          <a:p>
            <a:r>
              <a:rPr lang="en-US" altLang="ko-KR" dirty="0" smtClean="0"/>
              <a:t>Into (projectile)+(target)+(relative)</a:t>
            </a:r>
            <a:endParaRPr lang="ko-KR" alt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0" y="5229200"/>
            <a:ext cx="6057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7970" y="4797152"/>
            <a:ext cx="255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Expand for each channels</a:t>
            </a:r>
            <a:endParaRPr lang="ko-KR" altLang="en-US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91" y="5934050"/>
            <a:ext cx="4476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6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Coupled Reaction Channel equation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44005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1" y="2793876"/>
            <a:ext cx="813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234888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hand side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3573016"/>
            <a:ext cx="532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Ei</a:t>
            </a:r>
            <a:r>
              <a:rPr lang="en-US" altLang="ko-KR" dirty="0" smtClean="0"/>
              <a:t> : channel energy</a:t>
            </a:r>
            <a:r>
              <a:rPr lang="en-US" altLang="ko-KR" dirty="0" smtClean="0">
                <a:sym typeface="Wingdings" panose="05000000000000000000" pitchFamily="2" charset="2"/>
              </a:rPr>
              <a:t> kinetic energy in partition/channel</a:t>
            </a:r>
            <a:endParaRPr lang="ko-KR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1" y="5278710"/>
            <a:ext cx="55149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491867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 hand side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87" y="4424857"/>
            <a:ext cx="3687619" cy="2483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7639" y="4355812"/>
            <a:ext cx="379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Separation of Hamiltonian is not unique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42" y="5445224"/>
            <a:ext cx="2029714" cy="2620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6" y="6261725"/>
            <a:ext cx="2142476" cy="2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Coupled Reaction Channel equation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700808"/>
            <a:ext cx="91059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00075"/>
            <a:ext cx="63055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605" y="4335726"/>
            <a:ext cx="726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Couplings involve an integration of bound state wave functions and potential </a:t>
            </a:r>
          </a:p>
          <a:p>
            <a:r>
              <a:rPr lang="en-US" altLang="ko-KR" dirty="0" smtClean="0"/>
              <a:t>Over internal coordinates.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068" y="5229200"/>
            <a:ext cx="63192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By solving Coupled Reaction Channel equation, </a:t>
            </a:r>
          </a:p>
          <a:p>
            <a:r>
              <a:rPr lang="en-US" altLang="ko-KR" dirty="0" smtClean="0"/>
              <a:t>We get the channel wave functions, and thus reaction cross section. </a:t>
            </a:r>
          </a:p>
          <a:p>
            <a:endParaRPr lang="en-US" altLang="ko-KR" dirty="0"/>
          </a:p>
          <a:p>
            <a:r>
              <a:rPr lang="en-US" altLang="ko-KR" dirty="0" smtClean="0"/>
              <a:t>However, it is quite complicate equations </a:t>
            </a:r>
            <a:r>
              <a:rPr lang="en-US" altLang="ko-KR" dirty="0" smtClean="0">
                <a:sym typeface="Wingdings" panose="05000000000000000000" pitchFamily="2" charset="2"/>
              </a:rPr>
              <a:t> Simplification?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                                      Optical potential 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849261"/>
            <a:ext cx="2029714" cy="2620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885461"/>
            <a:ext cx="2142476" cy="2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Optical Potential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27241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1137"/>
            <a:ext cx="3914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63188" y="1667971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 operator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76475"/>
            <a:ext cx="4000494" cy="33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4" y="2708920"/>
            <a:ext cx="49339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82591"/>
            <a:ext cx="48387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3717032"/>
            <a:ext cx="211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Effective Hamiltonian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3176" y="3717032"/>
            <a:ext cx="3309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Acts only on P(model space)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Complex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Negative imaginary potential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</a:t>
            </a:r>
            <a:r>
              <a:rPr lang="en-US" altLang="ko-KR" dirty="0" smtClean="0"/>
              <a:t> loss of a probability flux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from model space</a:t>
            </a:r>
          </a:p>
          <a:p>
            <a:r>
              <a:rPr lang="en-US" altLang="ko-KR" dirty="0" smtClean="0"/>
              <a:t>4. non-local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518973"/>
            <a:ext cx="5446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Theoretically we may compute effective Hamiltonian. </a:t>
            </a:r>
          </a:p>
          <a:p>
            <a:r>
              <a:rPr lang="en-US" altLang="ko-KR" dirty="0" smtClean="0"/>
              <a:t>In practice, effective potential are fitted to experiments. 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6228020"/>
            <a:ext cx="796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Optical potential in elastic channel simulates the neglected model space contributions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1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Previous lecture, we considered non-relativistic elastic scattering without considering structure of particles</a:t>
            </a:r>
          </a:p>
          <a:p>
            <a:r>
              <a:rPr lang="en-US" altLang="ko-KR" dirty="0" smtClean="0"/>
              <a:t>However, in nuclear physics, each target and projectile have internal structures which can change during the nuclear reaction. </a:t>
            </a:r>
          </a:p>
          <a:p>
            <a:r>
              <a:rPr lang="en-US" altLang="ko-KR" dirty="0" smtClean="0"/>
              <a:t>In this lecture, we will consider direct reactions including non-elastic channels.  </a:t>
            </a:r>
          </a:p>
          <a:p>
            <a:r>
              <a:rPr lang="en-US" altLang="ko-KR" dirty="0" smtClean="0"/>
              <a:t>Only basic concepts will be explained. For more details can be found in many books and lectures(for example, TALENT6 lectures) 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012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 (Optical Model)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80599"/>
            <a:ext cx="76431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Complex optical potential are usually fitted to reproduce elastic scattering data.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In optical model of elastic scattering, </a:t>
            </a:r>
          </a:p>
          <a:p>
            <a:r>
              <a:rPr lang="en-US" altLang="ko-KR" dirty="0"/>
              <a:t>we approximate all other reaction channel effects </a:t>
            </a:r>
          </a:p>
          <a:p>
            <a:r>
              <a:rPr lang="en-US" altLang="ko-KR" dirty="0"/>
              <a:t>into a complex optical potential.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Woods-Saxon Form is commonly used for parametrization</a:t>
            </a:r>
          </a:p>
          <a:p>
            <a:endParaRPr lang="en-US" altLang="ko-KR" dirty="0"/>
          </a:p>
          <a:p>
            <a:r>
              <a:rPr lang="en-US" altLang="ko-KR" dirty="0" smtClean="0"/>
              <a:t>Optical potentials </a:t>
            </a:r>
          </a:p>
        </p:txBody>
      </p:sp>
      <p:pic>
        <p:nvPicPr>
          <p:cNvPr id="6" name="그림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1" y="4257691"/>
            <a:ext cx="4323047" cy="251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4787860"/>
            <a:ext cx="6728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Surface potential, spin-spin interaction and so on…</a:t>
            </a:r>
          </a:p>
          <a:p>
            <a:endParaRPr lang="en-US" altLang="ko-KR" dirty="0"/>
          </a:p>
          <a:p>
            <a:r>
              <a:rPr lang="en-US" altLang="ko-KR" dirty="0" smtClean="0"/>
              <a:t>Negative imaginary potential implies reduction in flux in elastic channel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Absorption cross section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5" y="6076987"/>
            <a:ext cx="5443047" cy="664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0192" y="5615322"/>
            <a:ext cx="2844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(H.W.) prove this is the same </a:t>
            </a:r>
          </a:p>
          <a:p>
            <a:r>
              <a:rPr lang="en-US" altLang="ko-KR" dirty="0" smtClean="0"/>
              <a:t>As the reaction cross section</a:t>
            </a:r>
          </a:p>
          <a:p>
            <a:r>
              <a:rPr lang="en-US" altLang="ko-KR" dirty="0" smtClean="0"/>
              <a:t>For spherical potential</a:t>
            </a:r>
          </a:p>
          <a:p>
            <a:r>
              <a:rPr lang="en-US" altLang="ko-KR" dirty="0" smtClean="0"/>
              <a:t>(hint) Use Schrodinger eq.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5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 (Optical Model)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61" y="3559397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9" y="3586901"/>
            <a:ext cx="2028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25852" y="37390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a: diffuseness 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61" y="4492724"/>
            <a:ext cx="2990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15" y="2957017"/>
            <a:ext cx="19431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9512" y="4725144"/>
            <a:ext cx="157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Imaginary part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4011835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Real part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893" y="162880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Coulomb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93" y="1613992"/>
            <a:ext cx="57626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1520" y="5723964"/>
            <a:ext cx="21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Spin-orbit interaction</a:t>
            </a:r>
            <a:endParaRPr lang="ko-KR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93" y="5426546"/>
            <a:ext cx="4924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2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 (Optical Model)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5" y="1628800"/>
            <a:ext cx="71870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Typical values are </a:t>
            </a:r>
            <a:r>
              <a:rPr lang="en-US" altLang="ko-KR" dirty="0" err="1" smtClean="0"/>
              <a:t>Vr</a:t>
            </a:r>
            <a:r>
              <a:rPr lang="en-US" altLang="ko-KR" dirty="0" smtClean="0"/>
              <a:t>~ 40-50 MeV, Vi~ 10-20 MeV, </a:t>
            </a:r>
            <a:r>
              <a:rPr lang="en-US" altLang="ko-KR" dirty="0" err="1" smtClean="0"/>
              <a:t>Vso</a:t>
            </a:r>
            <a:r>
              <a:rPr lang="en-US" altLang="ko-KR" dirty="0" smtClean="0"/>
              <a:t>~ 5-8 MeV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en-US" altLang="ko-KR" dirty="0"/>
              <a:t> </a:t>
            </a:r>
            <a:r>
              <a:rPr lang="en-US" altLang="ko-KR" dirty="0" smtClean="0"/>
              <a:t>r ~ 1.2 </a:t>
            </a:r>
            <a:r>
              <a:rPr lang="en-US" altLang="ko-KR" dirty="0" err="1" smtClean="0"/>
              <a:t>fm</a:t>
            </a:r>
            <a:r>
              <a:rPr lang="en-US" altLang="ko-KR" dirty="0" smtClean="0"/>
              <a:t>, a~ 0.6 </a:t>
            </a:r>
            <a:r>
              <a:rPr lang="en-US" altLang="ko-KR" dirty="0" err="1" smtClean="0"/>
              <a:t>fm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Parameters depends on projectile, target and energy</a:t>
            </a:r>
          </a:p>
          <a:p>
            <a:endParaRPr lang="en-US" altLang="ko-KR" dirty="0"/>
          </a:p>
          <a:p>
            <a:r>
              <a:rPr lang="en-US" altLang="ko-KR" dirty="0" smtClean="0"/>
              <a:t>Sometimes global optical potential available or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one can use folding potential </a:t>
            </a:r>
          </a:p>
          <a:p>
            <a:endParaRPr lang="en-US" altLang="ko-KR" dirty="0"/>
          </a:p>
          <a:p>
            <a:r>
              <a:rPr lang="en-US" altLang="ko-KR" dirty="0" smtClean="0"/>
              <a:t>Global </a:t>
            </a:r>
            <a:r>
              <a:rPr lang="en-US" altLang="ko-KR" dirty="0"/>
              <a:t>Optical Potentials: </a:t>
            </a:r>
            <a:r>
              <a:rPr lang="en-US" altLang="ko-KR" dirty="0" smtClean="0"/>
              <a:t>RIPL-3 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://www-nds.iaea.org/RIPL-3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Folded potential: nuclear density + effective NN interaction(M3Y , JLM etc. 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single folding or double folding                                    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517264"/>
            <a:ext cx="55512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 (Optical Model)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2486" y="1730833"/>
            <a:ext cx="673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There are many optical model codes. </a:t>
            </a:r>
          </a:p>
          <a:p>
            <a:r>
              <a:rPr lang="en-US" altLang="ko-KR" dirty="0" smtClean="0"/>
              <a:t>Parametrization of optical potential depends on the code. </a:t>
            </a:r>
          </a:p>
          <a:p>
            <a:r>
              <a:rPr lang="en-US" altLang="ko-KR" dirty="0" smtClean="0"/>
              <a:t>Thus, one have to check each code for its own conventions.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374" y="3933056"/>
            <a:ext cx="53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given Optical potential, how to get the cross section?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924944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https://people.nscl.msu.edu/~brown/reaction-codes/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4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Coulomb 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556792"/>
            <a:ext cx="626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Coulomb interaction is a long range interaction: </a:t>
            </a:r>
          </a:p>
          <a:p>
            <a:r>
              <a:rPr lang="en-US" altLang="ko-KR" dirty="0" smtClean="0"/>
              <a:t>There is a distortion in wave function even at large separation. </a:t>
            </a:r>
          </a:p>
          <a:p>
            <a:r>
              <a:rPr lang="en-US" altLang="ko-KR" dirty="0" smtClean="0"/>
              <a:t>2. Coulomb scattering can be solved exactly.  </a:t>
            </a:r>
            <a:r>
              <a:rPr lang="en-US" altLang="ko-KR" dirty="0" smtClean="0">
                <a:sym typeface="Wingdings" panose="05000000000000000000" pitchFamily="2" charset="2"/>
              </a:rPr>
              <a:t> Coulomb function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93" r="14719"/>
          <a:stretch/>
        </p:blipFill>
        <p:spPr bwMode="auto">
          <a:xfrm>
            <a:off x="5580112" y="3009885"/>
            <a:ext cx="2721208" cy="41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26143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Coulomb phase shift</a:t>
            </a: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41" y="2456498"/>
            <a:ext cx="4824536" cy="105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41" y="3400524"/>
            <a:ext cx="4104456" cy="95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3096"/>
            <a:ext cx="8020271" cy="68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72557" y="3519102"/>
            <a:ext cx="354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But, this form have bad convergence,</a:t>
            </a:r>
          </a:p>
          <a:p>
            <a:r>
              <a:rPr lang="en-US" altLang="ko-KR" dirty="0" smtClean="0"/>
              <a:t>Instead we can use </a:t>
            </a:r>
            <a:endParaRPr lang="ko-KR" alt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59" y="5125059"/>
            <a:ext cx="43815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92080" y="5330918"/>
            <a:ext cx="236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Rutherford Cross 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1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Coulomb + Nuclear Scattering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556792"/>
            <a:ext cx="687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When there is a strong interaction, we have additional nuclear phase shift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06967"/>
            <a:ext cx="2067809" cy="3398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852936"/>
            <a:ext cx="5789561" cy="2100190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01208"/>
            <a:ext cx="80295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9448" y="6381328"/>
            <a:ext cx="468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(Note) this expression assumes spherical potential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9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Coulomb + Nuclear Scattering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8" y="1772816"/>
            <a:ext cx="80295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979" y="5157192"/>
            <a:ext cx="82557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Note the nuclear scattering amplitude is not from nuclear interaction only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cross section will have interference between Coulomb and Nuclear amplitudes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Usually elastic scattering cross section are plotted as ratio to the Rutherford cross section</a:t>
            </a:r>
            <a:endParaRPr lang="en-US" altLang="ko-KR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4" y="3501008"/>
            <a:ext cx="6945213" cy="167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2915652"/>
            <a:ext cx="6228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Nuclear S-matrix can be obtained by matching numerical solution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with  asymptotic 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3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 (Optical Model)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24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Nuclear Reaction Video (NRV) provides easy access to some nuclear reaction calculation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916832"/>
            <a:ext cx="2162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http://nrv.jinr.ru/nrv/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3" y="2321052"/>
            <a:ext cx="6670327" cy="413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04248" y="6237312"/>
            <a:ext cx="207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(A.M. Moro’s lecture)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8264" y="2420888"/>
            <a:ext cx="2090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Typical </a:t>
            </a:r>
          </a:p>
          <a:p>
            <a:r>
              <a:rPr lang="en-US" altLang="ko-KR" dirty="0" smtClean="0"/>
              <a:t>energy dependence </a:t>
            </a:r>
          </a:p>
        </p:txBody>
      </p:sp>
    </p:spTree>
    <p:extLst>
      <p:ext uri="{BB962C8B-B14F-4D97-AF65-F5344CB8AC3E}">
        <p14:creationId xmlns:p14="http://schemas.microsoft.com/office/powerpoint/2010/main" val="1779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 (Optical Model)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162925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8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DWBA for non-elastic reaction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221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Consider two channels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37148"/>
            <a:ext cx="5353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661248"/>
            <a:ext cx="3248400" cy="68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58089"/>
            <a:ext cx="7681934" cy="182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7984" y="5733256"/>
            <a:ext cx="3724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operator acts as Moeller operator</a:t>
            </a:r>
          </a:p>
          <a:p>
            <a:r>
              <a:rPr lang="en-US" altLang="ko-KR" dirty="0" smtClean="0"/>
              <a:t>When acting on free |k1&gt; state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23342"/>
            <a:ext cx="5095619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Partition, Channel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00808"/>
            <a:ext cx="5561908" cy="41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44" y="2227197"/>
            <a:ext cx="3467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2348880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Reaction Q-value: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924944"/>
            <a:ext cx="435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Suppose target is composed with two particle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4" y="3429001"/>
            <a:ext cx="3846832" cy="185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0" y="3428999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(Mass) partition : projectile (Z,A)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and target (Z,A) combination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Channels : projectile and target quantum states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(spin, parity, excited states 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4050" y="2348880"/>
            <a:ext cx="185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(Released energy)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5373216"/>
            <a:ext cx="7286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many-body problem , (</a:t>
            </a:r>
            <a:r>
              <a:rPr lang="en-US" altLang="ko-KR" dirty="0" err="1" smtClean="0"/>
              <a:t>Ap+At</a:t>
            </a:r>
            <a:r>
              <a:rPr lang="en-US" altLang="ko-KR" dirty="0" smtClean="0"/>
              <a:t>)-system. </a:t>
            </a:r>
          </a:p>
          <a:p>
            <a:r>
              <a:rPr lang="en-US" altLang="ko-KR" dirty="0" smtClean="0"/>
              <a:t>Many different reaction channels. </a:t>
            </a:r>
          </a:p>
          <a:p>
            <a:r>
              <a:rPr lang="en-US" altLang="ko-KR" dirty="0" smtClean="0"/>
              <a:t>We have to use approximations/simplification. </a:t>
            </a:r>
          </a:p>
          <a:p>
            <a:r>
              <a:rPr lang="en-US" altLang="ko-KR" dirty="0" smtClean="0"/>
              <a:t>( reduce the problem into few-body problem, reduce relevant channels, etc.  )</a:t>
            </a:r>
          </a:p>
        </p:txBody>
      </p:sp>
    </p:spTree>
    <p:extLst>
      <p:ext uri="{BB962C8B-B14F-4D97-AF65-F5344CB8AC3E}">
        <p14:creationId xmlns:p14="http://schemas.microsoft.com/office/powerpoint/2010/main" val="4272516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DWBA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07" y="1628800"/>
            <a:ext cx="6330141" cy="212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482242"/>
            <a:ext cx="127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8" y="3756082"/>
            <a:ext cx="78962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4715852"/>
            <a:ext cx="540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Ignoring V_{01} coupling term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DWBA  </a:t>
            </a:r>
            <a:r>
              <a:rPr lang="en-US" altLang="ko-KR" dirty="0" smtClean="0"/>
              <a:t>approximation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8" y="5301208"/>
            <a:ext cx="3701484" cy="8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1" y="1628800"/>
            <a:ext cx="78962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0191" y="2492896"/>
            <a:ext cx="63460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Coupling to inelastic channel requires </a:t>
            </a:r>
            <a:r>
              <a:rPr lang="en-US" altLang="ko-KR" dirty="0" smtClean="0">
                <a:solidFill>
                  <a:srgbClr val="FF0000"/>
                </a:solidFill>
              </a:rPr>
              <a:t>structure information (models)</a:t>
            </a:r>
          </a:p>
          <a:p>
            <a:endParaRPr lang="en-US" altLang="ko-KR" dirty="0"/>
          </a:p>
          <a:p>
            <a:r>
              <a:rPr lang="en-US" altLang="ko-KR" dirty="0" smtClean="0"/>
              <a:t>For inelastic scattering: Commonly used models are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Collective Excitation  Model : Rotational or Vibrational </a:t>
            </a:r>
          </a:p>
          <a:p>
            <a:r>
              <a:rPr lang="en-US" altLang="ko-KR" dirty="0" smtClean="0"/>
              <a:t>Or </a:t>
            </a:r>
          </a:p>
          <a:p>
            <a:r>
              <a:rPr lang="en-US" altLang="ko-KR" dirty="0" smtClean="0"/>
              <a:t>Single Particle Excitation Model </a:t>
            </a:r>
            <a:endParaRPr lang="ko-KR" altLang="en-US" dirty="0"/>
          </a:p>
        </p:txBody>
      </p:sp>
      <p:sp>
        <p:nvSpPr>
          <p:cNvPr id="17" name="Овал 14"/>
          <p:cNvSpPr/>
          <p:nvPr/>
        </p:nvSpPr>
        <p:spPr>
          <a:xfrm>
            <a:off x="1410079" y="5162893"/>
            <a:ext cx="600860" cy="5715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E1"/>
              </a:solidFill>
            </a:endParaRPr>
          </a:p>
        </p:txBody>
      </p:sp>
      <p:sp>
        <p:nvSpPr>
          <p:cNvPr id="18" name="Овал 15"/>
          <p:cNvSpPr/>
          <p:nvPr/>
        </p:nvSpPr>
        <p:spPr>
          <a:xfrm rot="1983552">
            <a:off x="4231848" y="5234401"/>
            <a:ext cx="928694" cy="1285884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E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5264013"/>
            <a:ext cx="17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Rotational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01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3.7037E-6 C 0.09027 0.01019 0.18055 0.01991 0.25781 -0.01759 C 0.33506 -0.05509 0.42951 -0.19074 0.46319 -0.22454 " pathEditMode="relative" ptsTypes="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43200000">
                                      <p:cBhvr>
                                        <p:cTn id="8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64904"/>
            <a:ext cx="2492871" cy="5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68997" y="3222268"/>
            <a:ext cx="3571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: spin of nuclei</a:t>
            </a:r>
          </a:p>
          <a:p>
            <a:r>
              <a:rPr lang="en-US" altLang="ko-KR" dirty="0" smtClean="0"/>
              <a:t>K: </a:t>
            </a:r>
            <a:r>
              <a:rPr lang="en-US" altLang="ko-KR" dirty="0" err="1" smtClean="0"/>
              <a:t>bandhead</a:t>
            </a:r>
            <a:r>
              <a:rPr lang="en-US" altLang="ko-KR" dirty="0" smtClean="0"/>
              <a:t> , </a:t>
            </a:r>
          </a:p>
          <a:p>
            <a:r>
              <a:rPr lang="en-US" altLang="ko-KR" dirty="0" smtClean="0"/>
              <a:t>Spin projection  at body-fixed frame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39552" y="1916832"/>
            <a:ext cx="3134368" cy="1377444"/>
            <a:chOff x="6766224" y="3140968"/>
            <a:chExt cx="3134368" cy="1377444"/>
          </a:xfrm>
        </p:grpSpPr>
        <p:sp>
          <p:nvSpPr>
            <p:cNvPr id="3" name="타원 2"/>
            <p:cNvSpPr/>
            <p:nvPr/>
          </p:nvSpPr>
          <p:spPr>
            <a:xfrm>
              <a:off x="6766224" y="3645024"/>
              <a:ext cx="1550192" cy="864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541320" y="4077072"/>
              <a:ext cx="130426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7541320" y="3140968"/>
              <a:ext cx="0" cy="93610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7541320" y="3429000"/>
              <a:ext cx="652132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541320" y="4077072"/>
              <a:ext cx="61323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244408" y="321297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344" y="40770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K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72610" y="4149080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Symmetry axis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499992" y="1844824"/>
            <a:ext cx="3608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Rotational Energy of deformed nuclei</a:t>
            </a:r>
          </a:p>
          <a:p>
            <a:r>
              <a:rPr lang="en-US" altLang="ko-KR" dirty="0" smtClean="0"/>
              <a:t>(even-even or odd-odd Nuclei case)</a:t>
            </a:r>
            <a:endParaRPr lang="ko-KR" alt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1" y="4597499"/>
            <a:ext cx="4105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11560" y="423745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Nucleus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4666" y="4660469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z’-axis, R0(1+beta)</a:t>
            </a:r>
            <a:endParaRPr lang="ko-KR" altLang="en-US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87" y="4643705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41826"/>
            <a:ext cx="447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54039" y="537321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potential </a:t>
            </a:r>
            <a:endParaRPr lang="ko-KR" altLang="en-US" dirty="0"/>
          </a:p>
        </p:txBody>
      </p:sp>
      <p:grpSp>
        <p:nvGrpSpPr>
          <p:cNvPr id="10249" name="그룹 10248"/>
          <p:cNvGrpSpPr/>
          <p:nvPr/>
        </p:nvGrpSpPr>
        <p:grpSpPr>
          <a:xfrm>
            <a:off x="5010479" y="5085184"/>
            <a:ext cx="4026017" cy="1728192"/>
            <a:chOff x="5010479" y="5085184"/>
            <a:chExt cx="4026017" cy="1728192"/>
          </a:xfrm>
        </p:grpSpPr>
        <p:sp>
          <p:nvSpPr>
            <p:cNvPr id="30" name="Овал 14"/>
            <p:cNvSpPr/>
            <p:nvPr/>
          </p:nvSpPr>
          <p:spPr>
            <a:xfrm>
              <a:off x="5010479" y="5378775"/>
              <a:ext cx="600860" cy="57157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sp>
          <p:nvSpPr>
            <p:cNvPr id="31" name="Овал 15"/>
            <p:cNvSpPr/>
            <p:nvPr/>
          </p:nvSpPr>
          <p:spPr>
            <a:xfrm rot="1983552">
              <a:off x="7832248" y="5450283"/>
              <a:ext cx="928694" cy="1285884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1003">
              <a:schemeClr val="dk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310909" y="5664561"/>
              <a:ext cx="2985686" cy="4286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0" name="직선 연결선 10239"/>
            <p:cNvCxnSpPr/>
            <p:nvPr/>
          </p:nvCxnSpPr>
          <p:spPr>
            <a:xfrm flipH="1">
              <a:off x="7740352" y="5085184"/>
              <a:ext cx="1296144" cy="172819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5" name="직선 연결선 10244"/>
            <p:cNvCxnSpPr/>
            <p:nvPr/>
          </p:nvCxnSpPr>
          <p:spPr>
            <a:xfrm flipH="1" flipV="1">
              <a:off x="7668344" y="5664561"/>
              <a:ext cx="1296144" cy="86078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8" name="TextBox 10247"/>
          <p:cNvSpPr txBox="1"/>
          <p:nvPr/>
        </p:nvSpPr>
        <p:spPr>
          <a:xfrm>
            <a:off x="6228184" y="5867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0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143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785" y="1628800"/>
            <a:ext cx="650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Axially deformed case : deformation length, fractional deformation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7" y="3150468"/>
            <a:ext cx="46291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85" y="3883893"/>
            <a:ext cx="7086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74418"/>
            <a:ext cx="5305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85" y="4941168"/>
            <a:ext cx="62388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568" y="2853731"/>
            <a:ext cx="659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Skipping calculation of transition matrix for change of rotational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143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785" y="1628800"/>
            <a:ext cx="650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Axially deformed case : deformation length, fractional deformation  </a:t>
            </a:r>
            <a:endParaRPr lang="ko-KR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84" y="3250743"/>
            <a:ext cx="3657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2853731"/>
            <a:ext cx="659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Skipping calculation of transition matrix for change of rotational state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3309262"/>
            <a:ext cx="398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simple rotational model,</a:t>
            </a:r>
          </a:p>
          <a:p>
            <a:r>
              <a:rPr lang="en-US" altLang="ko-KR" dirty="0" smtClean="0"/>
              <a:t>Deformation length(or beta) is an input.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" y="5778419"/>
            <a:ext cx="3867694" cy="4934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758503"/>
            <a:ext cx="2694095" cy="6826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1560" y="4293096"/>
            <a:ext cx="3736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Deformation </a:t>
            </a:r>
            <a:r>
              <a:rPr lang="en-US" altLang="ko-KR" dirty="0" smtClean="0">
                <a:sym typeface="Wingdings" panose="05000000000000000000" pitchFamily="2" charset="2"/>
              </a:rPr>
              <a:t> Coulomb and Nuclear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                    (may differ)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Reduced transition probability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613699"/>
            <a:ext cx="79335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There are many DWBA codes for inelastic scattering in collective model.</a:t>
            </a:r>
          </a:p>
          <a:p>
            <a:r>
              <a:rPr lang="en-US" altLang="ko-KR" dirty="0">
                <a:hlinkClick r:id="rId2"/>
              </a:rPr>
              <a:t>https://people.nscl.msu.edu/~brown/reaction-codes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Requires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Incident Energy and Q-value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/>
              <a:t>Optical potential between projectile and </a:t>
            </a:r>
            <a:r>
              <a:rPr lang="en-US" altLang="ko-KR" dirty="0" smtClean="0"/>
              <a:t>target</a:t>
            </a:r>
            <a:endParaRPr lang="en-US" altLang="ko-KR" dirty="0"/>
          </a:p>
          <a:p>
            <a:r>
              <a:rPr lang="en-US" altLang="ko-KR" dirty="0" smtClean="0"/>
              <a:t>(3) Information for initial state and final state, transferred orbital angular momentum</a:t>
            </a:r>
          </a:p>
          <a:p>
            <a:r>
              <a:rPr lang="en-US" altLang="ko-KR" dirty="0" smtClean="0"/>
              <a:t>(4) Information for deformation </a:t>
            </a:r>
          </a:p>
          <a:p>
            <a:endParaRPr lang="en-US" altLang="ko-KR" dirty="0"/>
          </a:p>
          <a:p>
            <a:r>
              <a:rPr lang="en-US" altLang="ko-KR" dirty="0" smtClean="0"/>
              <a:t>NRV provides easy access to rotational model calculation</a:t>
            </a:r>
          </a:p>
          <a:p>
            <a:r>
              <a:rPr lang="en-US" altLang="ko-KR" dirty="0" smtClean="0"/>
              <a:t>of inelastic scattering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7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4300"/>
            <a:ext cx="813435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</a:t>
            </a:r>
            <a:br>
              <a:rPr lang="en-US" altLang="ko-KR" dirty="0" smtClean="0"/>
            </a:br>
            <a:r>
              <a:rPr lang="en-US" altLang="ko-KR" dirty="0" smtClean="0"/>
              <a:t>(Single Particle Excitation Model)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91516"/>
            <a:ext cx="7281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the bound state of a nucleus as (core)+(valence particle)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Bound state is characterized by (valence particle wave function)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Inelastic excitation corresponds to the change in bound state wave function </a:t>
            </a:r>
            <a:endParaRPr lang="en-US" altLang="ko-KR" dirty="0"/>
          </a:p>
        </p:txBody>
      </p:sp>
      <p:grpSp>
        <p:nvGrpSpPr>
          <p:cNvPr id="11267" name="그룹 11266"/>
          <p:cNvGrpSpPr/>
          <p:nvPr/>
        </p:nvGrpSpPr>
        <p:grpSpPr>
          <a:xfrm>
            <a:off x="2087632" y="4033830"/>
            <a:ext cx="3060432" cy="2275490"/>
            <a:chOff x="2087632" y="4033830"/>
            <a:chExt cx="3060432" cy="2275490"/>
          </a:xfrm>
        </p:grpSpPr>
        <p:sp>
          <p:nvSpPr>
            <p:cNvPr id="4" name="타원 3"/>
            <p:cNvSpPr/>
            <p:nvPr/>
          </p:nvSpPr>
          <p:spPr>
            <a:xfrm>
              <a:off x="4283968" y="5445224"/>
              <a:ext cx="864096" cy="8640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411760" y="4033830"/>
              <a:ext cx="648072" cy="1584176"/>
              <a:chOff x="2411760" y="4033830"/>
              <a:chExt cx="648072" cy="1584176"/>
            </a:xfrm>
          </p:grpSpPr>
          <p:sp>
            <p:nvSpPr>
              <p:cNvPr id="7" name="타원 6"/>
              <p:cNvSpPr/>
              <p:nvPr/>
            </p:nvSpPr>
            <p:spPr>
              <a:xfrm rot="1802716">
                <a:off x="2501770" y="4033830"/>
                <a:ext cx="540060" cy="15841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2411760" y="5013176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915816" y="4365104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/>
            <p:cNvCxnSpPr/>
            <p:nvPr/>
          </p:nvCxnSpPr>
          <p:spPr>
            <a:xfrm>
              <a:off x="2591780" y="5193196"/>
              <a:ext cx="2124236" cy="684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6" idx="1"/>
            </p:cNvCxnSpPr>
            <p:nvPr/>
          </p:nvCxnSpPr>
          <p:spPr>
            <a:xfrm>
              <a:off x="2936907" y="4386195"/>
              <a:ext cx="1779109" cy="1491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2540863" y="4473334"/>
              <a:ext cx="446961" cy="705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H="1" flipV="1">
              <a:off x="2764343" y="4825918"/>
              <a:ext cx="1951673" cy="1051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87632" y="4941168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7784" y="4077072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0190" y="450912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19872" y="5003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pic>
          <p:nvPicPr>
            <p:cNvPr id="28" name="그림 2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4791835"/>
              <a:ext cx="204190" cy="15085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769" y="5583923"/>
              <a:ext cx="196571" cy="150857"/>
            </a:xfrm>
            <a:prstGeom prst="rect">
              <a:avLst/>
            </a:prstGeom>
          </p:spPr>
        </p:pic>
      </p:grpSp>
      <p:pic>
        <p:nvPicPr>
          <p:cNvPr id="11270" name="그림 1126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93096"/>
            <a:ext cx="3001904" cy="307809"/>
          </a:xfrm>
          <a:prstGeom prst="rect">
            <a:avLst/>
          </a:prstGeom>
        </p:spPr>
      </p:pic>
      <p:pic>
        <p:nvPicPr>
          <p:cNvPr id="11265" name="그림 1126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4" y="3653903"/>
            <a:ext cx="3128380" cy="251429"/>
          </a:xfrm>
          <a:prstGeom prst="rect">
            <a:avLst/>
          </a:prstGeom>
        </p:spPr>
      </p:pic>
      <p:pic>
        <p:nvPicPr>
          <p:cNvPr id="11269" name="그림 112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93" y="3582990"/>
            <a:ext cx="3998476" cy="5622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54" y="5298288"/>
            <a:ext cx="2063238" cy="1155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660" y="2811813"/>
            <a:ext cx="5424506" cy="3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</a:t>
            </a:r>
            <a:br>
              <a:rPr lang="en-US" altLang="ko-KR" dirty="0" smtClean="0"/>
            </a:br>
            <a:r>
              <a:rPr lang="en-US" altLang="ko-KR" dirty="0" smtClean="0"/>
              <a:t>(Single Particle Excitation Model)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48637"/>
            <a:ext cx="2063238" cy="1155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1844824"/>
            <a:ext cx="673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One can introduce auxiliary optical potential for entrance/exit channel.</a:t>
            </a:r>
          </a:p>
          <a:p>
            <a:r>
              <a:rPr lang="en-US" altLang="ko-KR" dirty="0" smtClean="0"/>
              <a:t>Then transition potential becomes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24631"/>
            <a:ext cx="4187428" cy="3184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40968"/>
            <a:ext cx="5030095" cy="2651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4293096"/>
            <a:ext cx="66220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inelastic reaction, target and core are spectators. </a:t>
            </a:r>
          </a:p>
          <a:p>
            <a:r>
              <a:rPr lang="en-US" dirty="0" smtClean="0"/>
              <a:t>(also spin of valence particle does not change) </a:t>
            </a:r>
          </a:p>
          <a:p>
            <a:endParaRPr lang="en-US" dirty="0" smtClean="0"/>
          </a:p>
          <a:p>
            <a:r>
              <a:rPr lang="en-US" dirty="0" smtClean="0"/>
              <a:t>Orbital angular momentum (Li</a:t>
            </a:r>
            <a:r>
              <a:rPr lang="en-US" dirty="0" smtClean="0">
                <a:sym typeface="Wingdings"/>
              </a:rPr>
              <a:t> Lf) </a:t>
            </a:r>
            <a:r>
              <a:rPr lang="en-US" dirty="0" smtClean="0"/>
              <a:t>and </a:t>
            </a:r>
          </a:p>
          <a:p>
            <a:r>
              <a:rPr lang="en-US" dirty="0" smtClean="0"/>
              <a:t>relative angular momentum in bound state (li </a:t>
            </a:r>
            <a:r>
              <a:rPr lang="en-US" dirty="0" smtClean="0">
                <a:sym typeface="Wingdings"/>
              </a:rPr>
              <a:t> lf)</a:t>
            </a:r>
            <a:endParaRPr lang="en-US" dirty="0" smtClean="0"/>
          </a:p>
          <a:p>
            <a:r>
              <a:rPr lang="en-US" dirty="0" smtClean="0"/>
              <a:t>Changes by the potential. </a:t>
            </a:r>
          </a:p>
          <a:p>
            <a:endParaRPr lang="en-US" dirty="0"/>
          </a:p>
          <a:p>
            <a:r>
              <a:rPr lang="en-US" dirty="0" smtClean="0"/>
              <a:t>Thus, it is convenient to decompose the potential in multipole operators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76" y="3803685"/>
            <a:ext cx="5424506" cy="3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</a:t>
            </a:r>
            <a:br>
              <a:rPr lang="en-US" altLang="ko-KR" dirty="0" smtClean="0"/>
            </a:br>
            <a:r>
              <a:rPr lang="en-US" altLang="ko-KR" dirty="0" smtClean="0"/>
              <a:t>(Single Particle Excitation Model)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03495"/>
            <a:ext cx="2736304" cy="569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496401"/>
            <a:ext cx="2736304" cy="568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135" y="1838476"/>
            <a:ext cx="925639" cy="271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296" y="3388899"/>
            <a:ext cx="4283737" cy="572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239" y="4077072"/>
            <a:ext cx="4211794" cy="684226"/>
          </a:xfrm>
          <a:prstGeom prst="rect">
            <a:avLst/>
          </a:prstGeom>
        </p:spPr>
      </p:pic>
      <p:pic>
        <p:nvPicPr>
          <p:cNvPr id="16" name="그림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95" y="5855365"/>
            <a:ext cx="6396177" cy="33715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012160" y="2555612"/>
            <a:ext cx="3018410" cy="2106816"/>
            <a:chOff x="6012160" y="2555612"/>
            <a:chExt cx="3018410" cy="21068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12160" y="3399272"/>
              <a:ext cx="2880320" cy="530585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7319872" y="2924944"/>
              <a:ext cx="204456" cy="46395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44208" y="2555612"/>
              <a:ext cx="2225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Changes bound state l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V="1">
              <a:off x="8028384" y="3789040"/>
              <a:ext cx="216024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36296" y="4293096"/>
              <a:ext cx="1794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Changes orbital 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98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Conservation laws in nuclear reaction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52563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 smtClean="0"/>
              <a:t>Baryon Number</a:t>
            </a:r>
          </a:p>
          <a:p>
            <a:pPr marL="342900" indent="-342900">
              <a:buAutoNum type="arabicPeriod"/>
            </a:pPr>
            <a:r>
              <a:rPr lang="en-US" altLang="ko-KR" sz="3200" dirty="0" smtClean="0"/>
              <a:t>Charge </a:t>
            </a:r>
          </a:p>
          <a:p>
            <a:pPr marL="342900" indent="-342900">
              <a:buAutoNum type="arabicPeriod"/>
            </a:pPr>
            <a:r>
              <a:rPr lang="en-US" altLang="ko-KR" sz="3200" dirty="0" smtClean="0"/>
              <a:t>Energy and linear momentum</a:t>
            </a:r>
          </a:p>
          <a:p>
            <a:pPr marL="342900" indent="-342900">
              <a:buAutoNum type="arabicPeriod"/>
            </a:pPr>
            <a:r>
              <a:rPr lang="en-US" altLang="ko-KR" sz="3200" dirty="0" smtClean="0"/>
              <a:t>Total angular momentum</a:t>
            </a:r>
          </a:p>
          <a:p>
            <a:pPr marL="342900" indent="-342900">
              <a:buAutoNum type="arabicPeriod"/>
            </a:pPr>
            <a:r>
              <a:rPr lang="en-US" altLang="ko-KR" sz="3200" dirty="0" smtClean="0"/>
              <a:t>Parity</a:t>
            </a:r>
          </a:p>
          <a:p>
            <a:pPr marL="342900" indent="-342900">
              <a:buAutoNum type="arabicPeriod"/>
            </a:pPr>
            <a:r>
              <a:rPr lang="en-US" altLang="ko-KR" sz="3200" dirty="0" smtClean="0"/>
              <a:t>(approximate) Isospin</a:t>
            </a:r>
            <a:endParaRPr lang="ko-KR" altLang="en-US" sz="3200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70" y="1856525"/>
            <a:ext cx="22955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302737"/>
            <a:ext cx="4644571" cy="3474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3786" y="5723964"/>
            <a:ext cx="630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initial S-wave capture </a:t>
            </a:r>
            <a:r>
              <a:rPr lang="en-US" altLang="ko-KR" dirty="0" smtClean="0">
                <a:sym typeface="Wingdings" panose="05000000000000000000" pitchFamily="2" charset="2"/>
              </a:rPr>
              <a:t>  L=2,3,4 final states  ,  parity imply L=3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3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</a:t>
            </a:r>
            <a:br>
              <a:rPr lang="en-US" altLang="ko-KR" dirty="0" smtClean="0"/>
            </a:br>
            <a:r>
              <a:rPr lang="en-US" altLang="ko-KR" dirty="0" smtClean="0"/>
              <a:t>(Single Particle Excitation Model)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909" y="3429000"/>
            <a:ext cx="82623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DWBA calculation requires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Kinematic info ( incident energy, Q-value)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Initial and Final State, transferred angular momentum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Optical potential between projectile and target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Initial and final Bound state wave function </a:t>
            </a:r>
            <a:r>
              <a:rPr lang="en-US" altLang="ko-KR" dirty="0" smtClean="0">
                <a:sym typeface="Wingdings" panose="05000000000000000000" pitchFamily="2" charset="2"/>
              </a:rPr>
              <a:t> binding interaction, spectroscopic factor</a:t>
            </a:r>
          </a:p>
          <a:p>
            <a:pPr marL="342900" indent="-342900">
              <a:buAutoNum type="arabicParenBoth"/>
            </a:pPr>
            <a:r>
              <a:rPr lang="en-US" altLang="ko-KR" dirty="0" smtClean="0">
                <a:sym typeface="Wingdings" panose="05000000000000000000" pitchFamily="2" charset="2"/>
              </a:rPr>
              <a:t>Inelastic (residual) Potential </a:t>
            </a:r>
          </a:p>
          <a:p>
            <a:pPr marL="342900" indent="-342900">
              <a:buAutoNum type="arabicParenBoth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DWBA codes are available: DWUCK, TWOSTP, …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en-US" altLang="ko-KR" dirty="0" smtClean="0">
                <a:sym typeface="Wingdings" panose="05000000000000000000" pitchFamily="2" charset="2"/>
                <a:hlinkClick r:id="rId5"/>
              </a:rPr>
              <a:t>https</a:t>
            </a:r>
            <a:r>
              <a:rPr lang="en-US" altLang="ko-KR" dirty="0">
                <a:sym typeface="Wingdings" panose="05000000000000000000" pitchFamily="2" charset="2"/>
                <a:hlinkClick r:id="rId5"/>
              </a:rPr>
              <a:t>://people.nscl.msu.edu/~brown/reaction-codes</a:t>
            </a:r>
            <a:r>
              <a:rPr lang="en-US" altLang="ko-KR" dirty="0" smtClean="0">
                <a:sym typeface="Wingdings" panose="05000000000000000000" pitchFamily="2" charset="2"/>
                <a:hlinkClick r:id="rId5"/>
              </a:rPr>
              <a:t>/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44824"/>
            <a:ext cx="4187428" cy="3184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40393" y="2410659"/>
            <a:ext cx="317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some code,</a:t>
            </a:r>
          </a:p>
          <a:p>
            <a:r>
              <a:rPr lang="en-US" altLang="ko-KR" dirty="0" smtClean="0"/>
              <a:t>The last two terms are neglected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840430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68990"/>
            <a:ext cx="40152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147" y="1628800"/>
            <a:ext cx="3111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Consider the stripping reaction, </a:t>
            </a:r>
          </a:p>
          <a:p>
            <a:endParaRPr lang="en-US" altLang="ko-KR" dirty="0"/>
          </a:p>
          <a:p>
            <a:r>
              <a:rPr lang="en-US" altLang="ko-KR" dirty="0" smtClean="0"/>
              <a:t>p(=</a:t>
            </a:r>
            <a:r>
              <a:rPr lang="en-US" altLang="ko-KR" dirty="0" err="1" smtClean="0"/>
              <a:t>c+n</a:t>
            </a:r>
            <a:r>
              <a:rPr lang="en-US" altLang="ko-KR" dirty="0" smtClean="0"/>
              <a:t>)+c’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c+t</a:t>
            </a:r>
            <a:r>
              <a:rPr lang="en-US" altLang="ko-KR" dirty="0" smtClean="0">
                <a:sym typeface="Wingdings" panose="05000000000000000000" pitchFamily="2" charset="2"/>
              </a:rPr>
              <a:t>(=</a:t>
            </a:r>
            <a:r>
              <a:rPr lang="en-US" altLang="ko-KR" dirty="0" err="1" smtClean="0">
                <a:sym typeface="Wingdings" panose="05000000000000000000" pitchFamily="2" charset="2"/>
              </a:rPr>
              <a:t>c’+n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0376" y="2828867"/>
            <a:ext cx="4143592" cy="3030202"/>
            <a:chOff x="35497" y="2758654"/>
            <a:chExt cx="4392488" cy="3230257"/>
          </a:xfrm>
        </p:grpSpPr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15568" y="5559015"/>
              <a:ext cx="9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t</a:t>
              </a:r>
              <a:r>
                <a:rPr lang="en-US" altLang="ko-KR" sz="2000" dirty="0" smtClean="0"/>
                <a:t>=</a:t>
              </a:r>
              <a:r>
                <a:rPr lang="en-US" altLang="ko-KR" sz="2000" dirty="0" err="1" smtClean="0"/>
                <a:t>n+c</a:t>
              </a:r>
              <a:r>
                <a:rPr lang="en-US" altLang="ko-KR" sz="2000" dirty="0" smtClean="0"/>
                <a:t>’</a:t>
              </a:r>
              <a:endParaRPr lang="en-US" altLang="ko-KR" sz="2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497" y="2758654"/>
              <a:ext cx="4392488" cy="3230257"/>
              <a:chOff x="35496" y="2758653"/>
              <a:chExt cx="4780710" cy="3525708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 rot="20730474">
                <a:off x="3161345" y="2927243"/>
                <a:ext cx="1654861" cy="2875481"/>
              </a:xfrm>
              <a:prstGeom prst="ellipse">
                <a:avLst/>
              </a:pr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5496" y="2758653"/>
                <a:ext cx="4722574" cy="3525708"/>
                <a:chOff x="35496" y="2758653"/>
                <a:chExt cx="4722574" cy="3525708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3715669" y="4717002"/>
                  <a:ext cx="981560" cy="97917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469603" y="3064813"/>
                  <a:ext cx="369099" cy="36685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772342" y="4900428"/>
                  <a:ext cx="551620" cy="550280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53476" y="3248240"/>
                  <a:ext cx="552973" cy="1958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7897" y="3248240"/>
                  <a:ext cx="2575580" cy="18963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7019" y="5700222"/>
                  <a:ext cx="1427723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435" y="5940295"/>
                  <a:ext cx="1488564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21" name="Oval 34"/>
                <p:cNvSpPr>
                  <a:spLocks noChangeArrowheads="1"/>
                </p:cNvSpPr>
                <p:nvPr/>
              </p:nvSpPr>
              <p:spPr bwMode="auto">
                <a:xfrm rot="19428300">
                  <a:off x="35496" y="3799869"/>
                  <a:ext cx="4354827" cy="979174"/>
                </a:xfrm>
                <a:prstGeom prst="ellipse">
                  <a:avLst/>
                </a:prstGeom>
                <a:noFill/>
                <a:ln w="9525">
                  <a:solidFill>
                    <a:srgbClr val="CC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875583" y="4533575"/>
                  <a:ext cx="2330866" cy="6730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22575" y="5206588"/>
                  <a:ext cx="735495" cy="7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’</a:t>
                  </a:r>
                  <a:endParaRPr lang="en-US" altLang="ko-KR" dirty="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3528" y="5847655"/>
                  <a:ext cx="1201041" cy="436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000" dirty="0" smtClean="0"/>
                    <a:t>p=</a:t>
                  </a:r>
                  <a:r>
                    <a:rPr lang="en-US" altLang="ko-KR" sz="2000" dirty="0" err="1" smtClean="0"/>
                    <a:t>c+n</a:t>
                  </a:r>
                  <a:endParaRPr lang="en-US" altLang="ko-KR" sz="2000" dirty="0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72342" y="5023162"/>
                  <a:ext cx="44916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c</a:t>
                  </a:r>
                  <a:endParaRPr lang="en-US" altLang="ko-KR" dirty="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77897" y="5144547"/>
                  <a:ext cx="3128553" cy="6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69603" y="2758653"/>
                  <a:ext cx="35152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n</a:t>
                  </a:r>
                  <a:endParaRPr lang="en-US" altLang="ko-KR" dirty="0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140089" y="4533575"/>
                  <a:ext cx="2882487" cy="610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7744" y="4437112"/>
                  <a:ext cx="182857" cy="178286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5856" y="4384557"/>
                  <a:ext cx="239238" cy="196571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0809" y="3883548"/>
                  <a:ext cx="169143" cy="193524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9752" y="3861048"/>
                  <a:ext cx="105143" cy="114286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000" y="5301208"/>
                  <a:ext cx="271238" cy="2118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TextBox 40"/>
          <p:cNvSpPr txBox="1"/>
          <p:nvPr/>
        </p:nvSpPr>
        <p:spPr>
          <a:xfrm>
            <a:off x="4882644" y="1628800"/>
            <a:ext cx="365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rearrangement, </a:t>
            </a:r>
          </a:p>
          <a:p>
            <a:r>
              <a:rPr lang="en-US" altLang="ko-KR" dirty="0" smtClean="0"/>
              <a:t>initial and final partition is different.  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22" y="2421082"/>
            <a:ext cx="4060952" cy="26209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73" y="2828866"/>
            <a:ext cx="4131049" cy="25295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17" y="3427659"/>
            <a:ext cx="4511947" cy="96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71" y="4593309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29" y="6011778"/>
            <a:ext cx="435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20072" y="5700222"/>
            <a:ext cx="17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Need to evaluate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1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0376" y="2828867"/>
            <a:ext cx="4143592" cy="3030202"/>
            <a:chOff x="35497" y="2758654"/>
            <a:chExt cx="4392488" cy="3230257"/>
          </a:xfrm>
        </p:grpSpPr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15568" y="5559015"/>
              <a:ext cx="9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t</a:t>
              </a:r>
              <a:r>
                <a:rPr lang="en-US" altLang="ko-KR" sz="2000" dirty="0" smtClean="0"/>
                <a:t>=</a:t>
              </a:r>
              <a:r>
                <a:rPr lang="en-US" altLang="ko-KR" sz="2000" dirty="0" err="1" smtClean="0"/>
                <a:t>n+c</a:t>
              </a:r>
              <a:r>
                <a:rPr lang="en-US" altLang="ko-KR" sz="2000" dirty="0" smtClean="0"/>
                <a:t>’</a:t>
              </a:r>
              <a:endParaRPr lang="en-US" altLang="ko-KR" sz="2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497" y="2758654"/>
              <a:ext cx="4392488" cy="3230257"/>
              <a:chOff x="35496" y="2758653"/>
              <a:chExt cx="4780710" cy="3525708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 rot="20730474">
                <a:off x="3161345" y="2927243"/>
                <a:ext cx="1654861" cy="2875481"/>
              </a:xfrm>
              <a:prstGeom prst="ellipse">
                <a:avLst/>
              </a:pr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5496" y="2758653"/>
                <a:ext cx="4722574" cy="3525708"/>
                <a:chOff x="35496" y="2758653"/>
                <a:chExt cx="4722574" cy="3525708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3715669" y="4717002"/>
                  <a:ext cx="981560" cy="97917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469603" y="3064813"/>
                  <a:ext cx="369099" cy="36685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772342" y="4900428"/>
                  <a:ext cx="551620" cy="550280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53476" y="3248240"/>
                  <a:ext cx="552973" cy="1958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7897" y="3248240"/>
                  <a:ext cx="2575580" cy="18963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7019" y="5700222"/>
                  <a:ext cx="1427723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435" y="5940295"/>
                  <a:ext cx="1488564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21" name="Oval 34"/>
                <p:cNvSpPr>
                  <a:spLocks noChangeArrowheads="1"/>
                </p:cNvSpPr>
                <p:nvPr/>
              </p:nvSpPr>
              <p:spPr bwMode="auto">
                <a:xfrm rot="19428300">
                  <a:off x="35496" y="3799869"/>
                  <a:ext cx="4354827" cy="979174"/>
                </a:xfrm>
                <a:prstGeom prst="ellipse">
                  <a:avLst/>
                </a:prstGeom>
                <a:noFill/>
                <a:ln w="9525">
                  <a:solidFill>
                    <a:srgbClr val="CC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875583" y="4533575"/>
                  <a:ext cx="2330866" cy="6730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22575" y="5206588"/>
                  <a:ext cx="735495" cy="7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’</a:t>
                  </a:r>
                  <a:endParaRPr lang="en-US" altLang="ko-KR" dirty="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3528" y="5847655"/>
                  <a:ext cx="1201041" cy="436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000" dirty="0" smtClean="0"/>
                    <a:t>p=</a:t>
                  </a:r>
                  <a:r>
                    <a:rPr lang="en-US" altLang="ko-KR" sz="2000" dirty="0" err="1" smtClean="0"/>
                    <a:t>c+n</a:t>
                  </a:r>
                  <a:endParaRPr lang="en-US" altLang="ko-KR" sz="2000" dirty="0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72342" y="5023162"/>
                  <a:ext cx="44916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c</a:t>
                  </a:r>
                  <a:endParaRPr lang="en-US" altLang="ko-KR" dirty="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77897" y="5144547"/>
                  <a:ext cx="3128553" cy="6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69603" y="2758653"/>
                  <a:ext cx="35152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n</a:t>
                  </a:r>
                  <a:endParaRPr lang="en-US" altLang="ko-KR" dirty="0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140089" y="4533575"/>
                  <a:ext cx="2882487" cy="610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7744" y="4437112"/>
                  <a:ext cx="182857" cy="178286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5856" y="4384557"/>
                  <a:ext cx="239238" cy="196571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0809" y="3883548"/>
                  <a:ext cx="169143" cy="193524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9752" y="3861048"/>
                  <a:ext cx="105143" cy="114286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000" y="5301208"/>
                  <a:ext cx="271238" cy="21181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3" y="1628800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74" y="2491924"/>
            <a:ext cx="435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6241511"/>
            <a:ext cx="3524571" cy="29561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60032" y="3249647"/>
            <a:ext cx="31320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general this coupling gives </a:t>
            </a:r>
          </a:p>
          <a:p>
            <a:r>
              <a:rPr lang="en-US" altLang="ko-KR" dirty="0" smtClean="0"/>
              <a:t>Non-local kernel 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Finite-range transfers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Local approximation of kernel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Zero-range transfers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(treat interaction potential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as approximately zero range )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589240"/>
            <a:ext cx="1796571" cy="2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89302"/>
            <a:ext cx="3524571" cy="295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914" y="3789040"/>
            <a:ext cx="338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can change the variables, into </a:t>
            </a:r>
            <a:endParaRPr lang="ko-KR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1" y="2814231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1" y="2214156"/>
            <a:ext cx="435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1844824"/>
            <a:ext cx="706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DWBA amplitude involves integration of kernel with channel wave functions,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1837" y="4869160"/>
            <a:ext cx="746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 that the kernel can be calculated by the integration over angles of R and R’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373216"/>
            <a:ext cx="4210286" cy="3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67722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76799" y="1700808"/>
            <a:ext cx="393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Moshinsky</a:t>
            </a:r>
            <a:r>
              <a:rPr lang="en-US" altLang="ko-KR" dirty="0" smtClean="0"/>
              <a:t> solid-harmonic expansion </a:t>
            </a:r>
            <a:endParaRPr lang="ko-KR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189" y="5650890"/>
            <a:ext cx="4707047" cy="71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365104"/>
            <a:ext cx="360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And Legendre polynomial expansion </a:t>
            </a:r>
            <a:endParaRPr lang="ko-KR" alt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13" y="4734436"/>
            <a:ext cx="4572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1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 (Zero range)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5103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some case, 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When remnant terms are negligible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Wave function are all s-waves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Interaction potential is approximately zero range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56" y="2996952"/>
            <a:ext cx="2075428" cy="28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33" y="3573016"/>
            <a:ext cx="6324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7833" y="4449886"/>
            <a:ext cx="5806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some code using ZR approximation, </a:t>
            </a:r>
          </a:p>
          <a:p>
            <a:r>
              <a:rPr lang="en-US" altLang="ko-KR" dirty="0" smtClean="0"/>
              <a:t>input becomes D0 </a:t>
            </a:r>
          </a:p>
          <a:p>
            <a:r>
              <a:rPr lang="en-US" altLang="ko-KR" dirty="0" smtClean="0"/>
              <a:t>instead of transition potential and bound state wave function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6156012"/>
            <a:ext cx="25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Typical value for deuteron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3" y="6260201"/>
            <a:ext cx="2709333" cy="26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7909" y="3429000"/>
            <a:ext cx="82623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DWBA calculation requires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Kinematic info ( incident energy, Q-value)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Initial and Final State, transferred angular momentum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Optical potential between projectile and target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Initial and final Bound state wave function </a:t>
            </a:r>
            <a:r>
              <a:rPr lang="en-US" altLang="ko-KR" dirty="0" smtClean="0">
                <a:sym typeface="Wingdings" panose="05000000000000000000" pitchFamily="2" charset="2"/>
              </a:rPr>
              <a:t> binding interaction, spectroscopic factor</a:t>
            </a:r>
          </a:p>
          <a:p>
            <a:pPr marL="342900" indent="-342900">
              <a:buAutoNum type="arabicParenBoth"/>
            </a:pPr>
            <a:r>
              <a:rPr lang="en-US" altLang="ko-KR" dirty="0" smtClean="0">
                <a:sym typeface="Wingdings" panose="05000000000000000000" pitchFamily="2" charset="2"/>
              </a:rPr>
              <a:t>Transition Potential </a:t>
            </a:r>
          </a:p>
          <a:p>
            <a:pPr marL="342900" indent="-342900">
              <a:buAutoNum type="arabicParenBoth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DWBA codes are available: DWUCK, TWOSTP, …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en-US" altLang="ko-KR" dirty="0" smtClean="0">
                <a:sym typeface="Wingdings" panose="05000000000000000000" pitchFamily="2" charset="2"/>
                <a:hlinkClick r:id="rId3"/>
              </a:rPr>
              <a:t>https</a:t>
            </a:r>
            <a:r>
              <a:rPr lang="en-US" altLang="ko-KR" dirty="0">
                <a:sym typeface="Wingdings" panose="05000000000000000000" pitchFamily="2" charset="2"/>
                <a:hlinkClick r:id="rId3"/>
              </a:rPr>
              <a:t>://people.nscl.msu.edu/~brown/reaction-codes</a:t>
            </a:r>
            <a:r>
              <a:rPr lang="en-US" altLang="ko-KR" dirty="0" smtClean="0">
                <a:sym typeface="Wingdings" panose="05000000000000000000" pitchFamily="2" charset="2"/>
                <a:hlinkClick r:id="rId3"/>
              </a:rPr>
              <a:t>/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91160" y="2564904"/>
            <a:ext cx="317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some code,</a:t>
            </a:r>
          </a:p>
          <a:p>
            <a:r>
              <a:rPr lang="en-US" altLang="ko-KR" dirty="0" smtClean="0"/>
              <a:t>The last two terms are neglected</a:t>
            </a:r>
            <a:endParaRPr lang="ko-KR" altLang="en-US" dirty="0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97" y="1700808"/>
            <a:ext cx="37052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230476" cy="484571"/>
          </a:xfrm>
          <a:prstGeom prst="rect">
            <a:avLst/>
          </a:prstGeom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35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2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7014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77370"/>
            <a:ext cx="6907810" cy="288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96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Overlap function, </a:t>
            </a:r>
            <a:br>
              <a:rPr lang="en-US" altLang="ko-KR" dirty="0" smtClean="0"/>
            </a:br>
            <a:r>
              <a:rPr lang="en-US" altLang="ko-KR" dirty="0" smtClean="0"/>
              <a:t>Spectroscopic factor, ANC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298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Overlap function:  For B=</a:t>
            </a:r>
            <a:r>
              <a:rPr lang="en-US" altLang="ko-KR" dirty="0" err="1" smtClean="0"/>
              <a:t>A+v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28800"/>
            <a:ext cx="3617524" cy="3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2204864"/>
            <a:ext cx="6118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principle, overlap function comes from many-body calculation. </a:t>
            </a:r>
          </a:p>
          <a:p>
            <a:r>
              <a:rPr lang="en-US" altLang="ko-KR" dirty="0" smtClean="0"/>
              <a:t>It is common to use a simple single-particle picture.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7" y="2996951"/>
            <a:ext cx="3429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2333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5856" y="3645024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Spectroscopic factor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2852936"/>
            <a:ext cx="3802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 be exact, Anti-symmetry </a:t>
            </a:r>
          </a:p>
          <a:p>
            <a:r>
              <a:rPr lang="en-US" altLang="ko-KR" dirty="0" smtClean="0"/>
              <a:t>of wave function have to be considered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" y="4365104"/>
            <a:ext cx="4943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8" y="5204132"/>
            <a:ext cx="39243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8" y="5877272"/>
            <a:ext cx="1771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57667" y="5229200"/>
            <a:ext cx="240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Spectroscopic amplitude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37225" y="3645024"/>
            <a:ext cx="1627263" cy="2422177"/>
            <a:chOff x="7337225" y="3645024"/>
            <a:chExt cx="1627263" cy="2422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7638325" y="4230241"/>
              <a:ext cx="1080120" cy="1649833"/>
              <a:chOff x="7638325" y="4230241"/>
              <a:chExt cx="1080120" cy="1649833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8100392" y="4365104"/>
                <a:ext cx="77993" cy="9884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7956376" y="4230241"/>
                <a:ext cx="288032" cy="27887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38325" y="4827016"/>
                <a:ext cx="1080120" cy="105305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740352" y="450912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337225" y="4005064"/>
              <a:ext cx="1627263" cy="20621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56376" y="36450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Overlap function, </a:t>
            </a:r>
            <a:br>
              <a:rPr lang="en-US" altLang="ko-KR" dirty="0" smtClean="0"/>
            </a:br>
            <a:r>
              <a:rPr lang="en-US" altLang="ko-KR" dirty="0" smtClean="0"/>
              <a:t>Spectroscopic factor, ANC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1772816"/>
            <a:ext cx="456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From the nucleon separation energy, we expect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442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36096" y="2276872"/>
            <a:ext cx="338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Asymptotic Normalization Constant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5" y="3274842"/>
            <a:ext cx="4410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5576" y="2852936"/>
            <a:ext cx="661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we approximate many-body overlap function into </a:t>
            </a:r>
            <a:r>
              <a:rPr lang="en-US" altLang="ko-KR" dirty="0" err="1" smtClean="0"/>
              <a:t>s.p</a:t>
            </a:r>
            <a:r>
              <a:rPr lang="en-US" altLang="ko-KR" dirty="0" smtClean="0"/>
              <a:t>. wave function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3048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98010" y="4005064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 particle ANC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83" y="4581128"/>
            <a:ext cx="46958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44208" y="3358733"/>
            <a:ext cx="261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Well-depth prescription is </a:t>
            </a:r>
          </a:p>
          <a:p>
            <a:r>
              <a:rPr lang="en-US" altLang="ko-KR" dirty="0" smtClean="0"/>
              <a:t>Commonly used for </a:t>
            </a:r>
            <a:r>
              <a:rPr lang="en-US" altLang="ko-KR" dirty="0" err="1" smtClean="0"/>
              <a:t>s.p.w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1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Direct reaction and </a:t>
            </a:r>
            <a:br>
              <a:rPr lang="en-US" altLang="ko-KR" dirty="0" smtClean="0"/>
            </a:br>
            <a:r>
              <a:rPr lang="en-US" altLang="ko-KR" dirty="0" smtClean="0"/>
              <a:t>Compound Nucleus reaction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5879"/>
            <a:ext cx="5510414" cy="364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7" y="1556792"/>
            <a:ext cx="3672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Direct reaction(D) and</a:t>
            </a:r>
          </a:p>
          <a:p>
            <a:r>
              <a:rPr lang="en-US" altLang="ko-KR" dirty="0" smtClean="0"/>
              <a:t>Compound nucleus(CN) reaction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Reaction time: D   </a:t>
            </a:r>
            <a:r>
              <a:rPr lang="en-US" altLang="ko-KR" dirty="0" smtClean="0">
                <a:sym typeface="Wingdings" panose="05000000000000000000" pitchFamily="2" charset="2"/>
              </a:rPr>
              <a:t>    </a:t>
            </a:r>
            <a:r>
              <a:rPr lang="en-US" altLang="ko-KR" dirty="0" smtClean="0"/>
              <a:t>short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CN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long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Contact: </a:t>
            </a:r>
            <a:r>
              <a:rPr lang="en-US" altLang="ko-KR" dirty="0"/>
              <a:t>D</a:t>
            </a:r>
            <a:r>
              <a:rPr lang="en-US" altLang="ko-KR" dirty="0">
                <a:sym typeface="Wingdings" panose="05000000000000000000" pitchFamily="2" charset="2"/>
              </a:rPr>
              <a:t> glancing </a:t>
            </a:r>
            <a:r>
              <a:rPr lang="en-US" altLang="ko-KR" dirty="0" smtClean="0">
                <a:sym typeface="Wingdings" panose="05000000000000000000" pitchFamily="2" charset="2"/>
              </a:rPr>
              <a:t>contact (surface)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     CN involve whole </a:t>
            </a:r>
            <a:r>
              <a:rPr lang="en-US" altLang="ko-KR" dirty="0" smtClean="0">
                <a:sym typeface="Wingdings" panose="05000000000000000000" pitchFamily="2" charset="2"/>
              </a:rPr>
              <a:t>nucleus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Angular distribution: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D</a:t>
            </a:r>
            <a:r>
              <a:rPr lang="en-US" altLang="ko-KR" dirty="0" smtClean="0">
                <a:sym typeface="Wingdings" panose="05000000000000000000" pitchFamily="2" charset="2"/>
              </a:rPr>
              <a:t> forward peak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CN isotropic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63888" y="5867980"/>
            <a:ext cx="389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Independence hypothesis of CN reaction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780112"/>
            <a:ext cx="191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54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Transfer reaction </a:t>
            </a:r>
            <a:br>
              <a:rPr lang="en-US" altLang="ko-KR" dirty="0" smtClean="0"/>
            </a:br>
            <a:r>
              <a:rPr lang="en-US" altLang="ko-KR" dirty="0" smtClean="0"/>
              <a:t>as a spectroscopic tool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797152"/>
            <a:ext cx="3014095" cy="6552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35" y="1628800"/>
            <a:ext cx="3983360" cy="306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99992" y="1772816"/>
            <a:ext cx="42845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Transfer reaction cross section is sensitive</a:t>
            </a:r>
          </a:p>
          <a:p>
            <a:r>
              <a:rPr lang="en-US" altLang="ko-KR" dirty="0" smtClean="0"/>
              <a:t>To the transferred angular momentum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(1) By analyzing angular distribution,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one can determine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the transferred orbital angular momentum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The quantum number of </a:t>
            </a:r>
            <a:r>
              <a:rPr lang="en-US" altLang="ko-KR" dirty="0" err="1" smtClean="0">
                <a:sym typeface="Wingdings" panose="05000000000000000000" pitchFamily="2" charset="2"/>
              </a:rPr>
              <a:t>s.p</a:t>
            </a:r>
            <a:r>
              <a:rPr lang="en-US" altLang="ko-KR" dirty="0" smtClean="0">
                <a:sym typeface="Wingdings" panose="05000000000000000000" pitchFamily="2" charset="2"/>
              </a:rPr>
              <a:t>. states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(2) In a </a:t>
            </a:r>
            <a:r>
              <a:rPr lang="en-US" altLang="ko-KR" dirty="0" err="1" smtClean="0">
                <a:sym typeface="Wingdings" panose="05000000000000000000" pitchFamily="2" charset="2"/>
              </a:rPr>
              <a:t>s.p</a:t>
            </a:r>
            <a:r>
              <a:rPr lang="en-US" altLang="ko-KR" dirty="0" smtClean="0">
                <a:sym typeface="Wingdings" panose="05000000000000000000" pitchFamily="2" charset="2"/>
              </a:rPr>
              <a:t>. picture,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one</a:t>
            </a:r>
            <a:r>
              <a:rPr lang="ko-KR" altLang="en-US" dirty="0" smtClean="0"/>
              <a:t> </a:t>
            </a:r>
            <a:r>
              <a:rPr lang="en-US" altLang="ko-KR" dirty="0"/>
              <a:t>can extract S.F. </a:t>
            </a:r>
            <a:r>
              <a:rPr lang="en-US" altLang="ko-KR" dirty="0" smtClean="0"/>
              <a:t> from experiments</a:t>
            </a:r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Spectroscopic information</a:t>
            </a:r>
            <a:endParaRPr lang="ko-KR" altLang="en-US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536" y="5949280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DWBA codes are available: DWUCK, TWOSTP, …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</a:t>
            </a:r>
            <a:r>
              <a:rPr lang="en-US" altLang="ko-KR" dirty="0">
                <a:sym typeface="Wingdings" panose="05000000000000000000" pitchFamily="2" charset="2"/>
                <a:hlinkClick r:id="rId5"/>
              </a:rPr>
              <a:t>https://people.nscl.msu.edu/~brown/reaction-codes/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3426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Three-body problem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4579" y="1628800"/>
            <a:ext cx="67703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Basically  we approximate many-body reaction </a:t>
            </a:r>
          </a:p>
          <a:p>
            <a:r>
              <a:rPr lang="en-US" altLang="ko-KR" dirty="0" smtClean="0"/>
              <a:t>into a few-body problem (mostly two-body problem).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Exact way to solve few-body problem</a:t>
            </a:r>
          </a:p>
          <a:p>
            <a:r>
              <a:rPr lang="en-US" altLang="ko-KR" dirty="0" smtClean="0"/>
              <a:t>3-body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Faddeev</a:t>
            </a:r>
            <a:r>
              <a:rPr lang="en-US" altLang="ko-KR" dirty="0" smtClean="0">
                <a:sym typeface="Wingdings" panose="05000000000000000000" pitchFamily="2" charset="2"/>
              </a:rPr>
              <a:t> equation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4-body </a:t>
            </a:r>
            <a:r>
              <a:rPr lang="en-US" altLang="ko-KR" dirty="0" err="1" smtClean="0">
                <a:sym typeface="Wingdings" panose="05000000000000000000" pitchFamily="2" charset="2"/>
              </a:rPr>
              <a:t>Faddeev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Yakubovsky</a:t>
            </a:r>
            <a:r>
              <a:rPr lang="en-US" altLang="ko-KR" dirty="0" smtClean="0">
                <a:sym typeface="Wingdings" panose="05000000000000000000" pitchFamily="2" charset="2"/>
              </a:rPr>
              <a:t> equation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When we remove the center of mass motion, the system is described by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Jacobi coordinates (equal mass particles)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14" y="4346849"/>
            <a:ext cx="86296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5207602"/>
            <a:ext cx="3744415" cy="142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2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Channels in three-body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33364"/>
            <a:ext cx="23907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85" y="1797229"/>
            <a:ext cx="1706667" cy="263619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3200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485" y="2233439"/>
            <a:ext cx="1533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2" y="3586311"/>
            <a:ext cx="52959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292494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Channels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00192" y="1700808"/>
            <a:ext cx="2662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Let us ignore </a:t>
            </a:r>
          </a:p>
          <a:p>
            <a:r>
              <a:rPr lang="en-US" altLang="ko-KR" dirty="0" smtClean="0"/>
              <a:t>Possible 3-body interaction</a:t>
            </a:r>
          </a:p>
          <a:p>
            <a:r>
              <a:rPr lang="en-US" altLang="ko-KR" dirty="0" smtClean="0"/>
              <a:t>And couplings to break up </a:t>
            </a:r>
          </a:p>
          <a:p>
            <a:r>
              <a:rPr lang="en-US" altLang="ko-KR" dirty="0" smtClean="0"/>
              <a:t>Channels</a:t>
            </a:r>
          </a:p>
          <a:p>
            <a:r>
              <a:rPr lang="en-US" altLang="ko-KR" dirty="0" smtClean="0"/>
              <a:t>For simplification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1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Three-body LS equation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7719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75248"/>
            <a:ext cx="32480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99696" y="2060848"/>
            <a:ext cx="240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Moller channel operator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76" y="4337273"/>
            <a:ext cx="3619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1908" y="4005064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Channel </a:t>
            </a:r>
            <a:r>
              <a:rPr lang="en-US" altLang="ko-KR" dirty="0" err="1" smtClean="0"/>
              <a:t>resolvent</a:t>
            </a:r>
            <a:endParaRPr lang="ko-KR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71289"/>
            <a:ext cx="6000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344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Three-body LS equation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3432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83968" y="1772816"/>
            <a:ext cx="192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Lippmann’s identity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4" y="2780928"/>
            <a:ext cx="47148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0844" y="2492896"/>
            <a:ext cx="366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get triad of three-body equation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2924944"/>
            <a:ext cx="23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Three-body LS equation</a:t>
            </a:r>
            <a:endParaRPr lang="ko-KR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2"/>
            <a:ext cx="3886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4797152"/>
            <a:ext cx="699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However, solving Three-body LS equation alone cannot give unique solution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6093296"/>
            <a:ext cx="629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simultaneous solution of triad equation</a:t>
            </a:r>
            <a:r>
              <a:rPr lang="en-US" altLang="ko-KR" dirty="0" smtClean="0">
                <a:sym typeface="Wingdings" panose="05000000000000000000" pitchFamily="2" charset="2"/>
              </a:rPr>
              <a:t> gives unique solution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78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Faddeev</a:t>
            </a:r>
            <a:r>
              <a:rPr lang="en-US" altLang="ko-KR" dirty="0" smtClean="0"/>
              <a:t> equation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611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Solving triad equations is equivalent to solve </a:t>
            </a:r>
            <a:r>
              <a:rPr lang="en-US" altLang="ko-KR" dirty="0" err="1" smtClean="0"/>
              <a:t>Faddeev</a:t>
            </a:r>
            <a:r>
              <a:rPr lang="en-US" altLang="ko-KR" dirty="0" smtClean="0"/>
              <a:t> equation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19" y="1998132"/>
            <a:ext cx="51625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31582"/>
            <a:ext cx="2085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8184" y="2915652"/>
            <a:ext cx="20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Faddeev</a:t>
            </a:r>
            <a:r>
              <a:rPr lang="en-US" altLang="ko-KR" dirty="0" smtClean="0"/>
              <a:t> component</a:t>
            </a:r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7232"/>
            <a:ext cx="43529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40152" y="5606046"/>
            <a:ext cx="185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Faddeev</a:t>
            </a:r>
            <a:r>
              <a:rPr lang="en-US" altLang="ko-KR" dirty="0" smtClean="0"/>
              <a:t> equation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47758"/>
            <a:ext cx="52387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696" y="4785717"/>
            <a:ext cx="4495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673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AGS equation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2000" y="1556792"/>
            <a:ext cx="5574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we convert the equation, in terms of transition amplitude,</a:t>
            </a:r>
          </a:p>
          <a:p>
            <a:r>
              <a:rPr lang="en-US" altLang="ko-KR" dirty="0" smtClean="0"/>
              <a:t>We get AGS(Alt-</a:t>
            </a:r>
            <a:r>
              <a:rPr lang="en-US" altLang="ko-KR" dirty="0" err="1" smtClean="0"/>
              <a:t>Grassberger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Sandhas</a:t>
            </a:r>
            <a:r>
              <a:rPr lang="en-US" altLang="ko-KR" dirty="0" smtClean="0"/>
              <a:t>) equation</a:t>
            </a:r>
            <a:endParaRPr lang="ko-KR" alt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5" y="5589240"/>
            <a:ext cx="51244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5" y="2219633"/>
            <a:ext cx="2847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3438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429000"/>
            <a:ext cx="8096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47659"/>
            <a:ext cx="345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4168" y="5651956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AGS equation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69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wave function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55222"/>
            <a:ext cx="5338453" cy="73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6428" y="1646898"/>
            <a:ext cx="6287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Simplification of many-body wave function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sum of channel wave functions </a:t>
            </a:r>
          </a:p>
          <a:p>
            <a:r>
              <a:rPr lang="en-US" altLang="ko-KR" dirty="0" smtClean="0"/>
              <a:t>    (bound state wave functions of projectile and target)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and (wave function for relative motion)  </a:t>
            </a:r>
          </a:p>
          <a:p>
            <a:endParaRPr lang="en-US" altLang="ko-KR" dirty="0"/>
          </a:p>
          <a:p>
            <a:r>
              <a:rPr lang="en-US" altLang="ko-KR" dirty="0" smtClean="0"/>
              <a:t>Suppose Bound-state wave function is known from structure model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Relative wave function determines the flux  </a:t>
            </a:r>
            <a:r>
              <a:rPr lang="en-US" altLang="ko-KR" dirty="0" smtClean="0">
                <a:sym typeface="Wingdings" panose="05000000000000000000" pitchFamily="2" charset="2"/>
              </a:rPr>
              <a:t> cross section 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4427984" y="5301208"/>
            <a:ext cx="504056" cy="446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267744" y="4941168"/>
            <a:ext cx="1944216" cy="1440160"/>
            <a:chOff x="1691680" y="4941168"/>
            <a:chExt cx="1944216" cy="144016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871700" y="5121188"/>
              <a:ext cx="1428933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/>
            <p:cNvSpPr/>
            <p:nvPr/>
          </p:nvSpPr>
          <p:spPr>
            <a:xfrm>
              <a:off x="1691680" y="494116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2965370" y="5733256"/>
              <a:ext cx="67052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pic>
          <p:nvPicPr>
            <p:cNvPr id="17" name="그림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816" y="5661248"/>
              <a:ext cx="668952" cy="251429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5148064" y="4725144"/>
            <a:ext cx="1733592" cy="1763385"/>
            <a:chOff x="6092029" y="4632244"/>
            <a:chExt cx="1733592" cy="176338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6427292" y="4812264"/>
              <a:ext cx="1205048" cy="1259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7452320" y="4632244"/>
              <a:ext cx="360040" cy="36004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6092029" y="5747557"/>
              <a:ext cx="670526" cy="64807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pic>
          <p:nvPicPr>
            <p:cNvPr id="18" name="그림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5471161"/>
              <a:ext cx="661333" cy="262095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55" y="2060847"/>
            <a:ext cx="1875810" cy="2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Angular momentum coupling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732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Projectile and Target Nucleus have states (spins, parity, internal wave function)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To have a specific total angular momentum,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specific combination of orbital and spins are necessary. </a:t>
            </a:r>
            <a:endParaRPr lang="ko-KR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564904"/>
            <a:ext cx="52292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2492896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Combination of Tensors</a:t>
            </a:r>
            <a:endParaRPr lang="ko-KR" alt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91" y="4055920"/>
            <a:ext cx="6761757" cy="261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62853" y="3635732"/>
            <a:ext cx="202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(Order is important)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89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Angular momentum coupling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819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can combine spin and orbital angular momentum to have total angular momentum J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4" y="2276872"/>
            <a:ext cx="971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45" y="2780928"/>
            <a:ext cx="4143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04" y="3861048"/>
            <a:ext cx="31051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52936"/>
            <a:ext cx="1427810" cy="2544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5373216"/>
            <a:ext cx="6333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can combine multiple angular momentums.</a:t>
            </a:r>
          </a:p>
          <a:p>
            <a:r>
              <a:rPr lang="en-US" altLang="ko-KR" dirty="0" smtClean="0"/>
              <a:t>For example,  projectile and target with total angular momentum J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37036" y="3789040"/>
            <a:ext cx="239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(H.W.) verify </a:t>
            </a:r>
            <a:r>
              <a:rPr lang="en-US" altLang="ko-KR" dirty="0" smtClean="0"/>
              <a:t> </a:t>
            </a:r>
            <a:r>
              <a:rPr lang="en-US" altLang="ko-KR" dirty="0" smtClean="0"/>
              <a:t>relations 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8" y="6161008"/>
            <a:ext cx="5308953" cy="2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Angular momentum recoupling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628800"/>
            <a:ext cx="467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Recombination:  C.-G., 6-j symbol, 9-j symbol … </a:t>
            </a:r>
            <a:endParaRPr lang="ko-KR" alt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3492"/>
            <a:ext cx="8135894" cy="345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1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9787"/>
  <p:tag name="ORIGINALWIDTH" val="2285.714"/>
  <p:tag name="LATEXADDIN" val="\documentclass{article}&#10;\usepackage{amsmath}&#10;\pagestyle{empty}&#10;\begin{document}&#10;&#10;$^{10}B(3^{+})+^4He(0^{+})\to ^1H(\frac{1}{2}^{+})+^{13}C(\frac{1}{2}^{-})$&#10;&#10;&#10;\end{document}"/>
  <p:tag name="IGUANATEXSIZE" val="20"/>
  <p:tag name="IGUANATEXCURSOR" val="1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338"/>
  <p:tag name="ORIGINALWIDTH" val="1054.368"/>
  <p:tag name="LATEXADDIN" val="\documentclass{article}&#10;\usepackage{amsmath}&#10;\pagestyle{empty}&#10;\begin{document}&#10;&#10;$V_j=V_j(R_j,\xi_{pj},\xi_{tj})$&#10;&#10;&#10;\end{document}"/>
  <p:tag name="IGUANATEXSIZE" val="20"/>
  <p:tag name="IGUANATEXCURSOR" val="1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9839"/>
  <p:tag name="ORIGINALWIDTH" val="998.8751"/>
  <p:tag name="LATEXADDIN" val="\documentclass{article}&#10;\usepackage{amsmath}&#10;\pagestyle{empty}&#10;\begin{document}&#10;&#10;$V_i=V_i(R_i,\xi_{pi},\xi_{ti})$&#10;&#10;&#10;\end{document}"/>
  <p:tag name="IGUANATEXSIZE" val="20"/>
  <p:tag name="IGUANATEXCURSOR" val="1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338"/>
  <p:tag name="ORIGINALWIDTH" val="1054.368"/>
  <p:tag name="LATEXADDIN" val="\documentclass{article}&#10;\usepackage{amsmath}&#10;\pagestyle{empty}&#10;\begin{document}&#10;&#10;$V_j=V_j(R_j,\xi_{pj},\xi_{tj})$&#10;&#10;&#10;\end{document}"/>
  <p:tag name="IGUANATEXSIZE" val="20"/>
  <p:tag name="IGUANATEXCURSOR" val="1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27.484"/>
  <p:tag name="LATEXADDIN" val="\documentclass{article}&#10;\usepackage{amsmath}&#10;\pagestyle{empty}&#10;\begin{document}&#10;&#10;$U(R)=V(R)+i W(R)+V_C(R)+V_{SO}$&#10;&#10;&#10;\end{document}"/>
  <p:tag name="IGUANATEXSIZE" val="20"/>
  <p:tag name="IGUANATEXCURSOR" val="8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6.9591"/>
  <p:tag name="ORIGINALWIDTH" val="2678.665"/>
  <p:tag name="LATEXADDIN" val="\documentclass{article}&#10;\usepackage{amsmath}&#10;\pagestyle{empty}&#10;\begin{document}&#10;&#10;$$\sigma_A=\frac{2}{\hbar v}\frac{4\pi}{k^2}&#10;   \sum_{L} (2L+1)\int_0^\infty [-W(R)]|\chi_L(R)|^2 dR&#10;$$&#10;&#10;&#10;\end{document}"/>
  <p:tag name="IGUANATEXSIZE" val="20"/>
  <p:tag name="IGUANATEXCURSOR" val="1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323"/>
  <p:tag name="ORIGINALWIDTH" val="2731.908"/>
  <p:tag name="LATEXADDIN" val="\documentclass{article}&#10;\usepackage{amsmath}&#10;\pagestyle{empty}&#10;\begin{document}&#10;&#10;$U_{pt}({\vec r})=\int d^3 r_t\int d^3 r_p &#10;   \rho_t({\vec r}_t)\rho_p({\vec r}_p)V_{NN}({\vec r}+{\vec r}_p-{\vec r}_t)&#10;$&#10;&#10;\end{document}"/>
  <p:tag name="IGUANATEXSIZE" val="20"/>
  <p:tag name="IGUANATEXCURSOR" val="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7.2291"/>
  <p:tag name="ORIGINALWIDTH" val="1017.623"/>
  <p:tag name="LATEXADDIN" val="\documentclass{article}&#10;\usepackage{amsmath}&#10;\pagestyle{empty}&#10;\begin{document}&#10;&#10;$\delta^{(full)}_L=\delta^{(c)}_L+\delta_L^{(n)}$&#10;&#10;&#10;\end{document}"/>
  <p:tag name="IGUANATEXSIZE" val="20"/>
  <p:tag name="IGUANATEXCURSOR" val="1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1.3948"/>
  <p:tag name="ORIGINALWIDTH" val="2319.46"/>
  <p:tag name="LATEXADDIN" val="\documentclass{article}&#10;\usepackage{amsmath}&#10;\pagestyle{empty}&#10;\begin{document}&#10;&#10;\begin{eqnarray}&#10;S_L-1&amp;=&amp; e^{2i(\delta^{(c)}_L+\delta^{(n)}_L)}-1 \nonumber \\&#10;&amp; =&amp; e^{2i\delta^{(c)}_L}( e^{2i\delta^{(n)}_L} -1+1)-1  \nonumber \\&#10;&amp;=&amp; e^{2i\delta^{(c)}_L}-1&#10;      + e^{2i\delta^{(c)}_L}(e^{2i\delta^{(n)}_L} -1) \nonumber \\&#10;&amp;=&amp; (S_L^{(c)}-1)+e^{2i\delta^{(c)}_L}(S_L^{(n)}-1) \nonumber&#10;\end{eqnarray}&#10;&#10;\end{document}"/>
  <p:tag name="IGUANATEXSIZE" val="20"/>
  <p:tag name="IGUANATEXCURSOR" val="38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2.7109"/>
  <p:tag name="ORIGINALWIDTH" val="2507.687"/>
  <p:tag name="LATEXADDIN" val="\documentclass{article}&#10;\usepackage{amsmath}&#10;\pagestyle{empty}&#10;\begin{document}&#10;&#10;\begin{eqnarray}&#10;(E_0+i\epsilon-T_R-V_{00})|\chi_0^\epsilon\rangle&#10;&amp;=&amp; V_{01}|\chi_1^\epsilon\rangle+i\epsilon|k_0\rangle&#10;\nonumber \\&#10;(E_1+i\epsilon-T_R-V_{11})|\chi_1^\epsilon\rangle&#10;&amp;=&amp; V_{10}|\chi_0^\epsilon\rangle \nonumber&#10;\end{eqnarray}&#10;&#10;&#10;&#10;\end{document}"/>
  <p:tag name="IGUANATEXSIZE" val="20"/>
  <p:tag name="IGUANATEXCURSOR" val="14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.9487"/>
  <p:tag name="ORIGINALWIDTH" val="1839.52"/>
  <p:tag name="LATEXADDIN" val="\documentclass{article}&#10;\usepackage{amsmath}&#10;\pagestyle{empty}&#10;\begin{document}&#10;&#10;\begin{eqnarray}&#10;(E_0+i\epsilon-T_R-V_{00})|\chi_{k_0}^{(+)}\rangle &amp;=&amp; 0 \nonumber \\&#10;(E_1+i\epsilon-T_R-V_{11})|\chi_{k_1}^{(+)}\rangle &amp;=&amp; 0 \nonumber&#10;\end{eqnarray}&#10;&#10;&#10;\end{document}"/>
  <p:tag name="IGUANATEXSIZE" val="20"/>
  <p:tag name="IGUANATEXCURSOR" val="2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7334"/>
  <p:tag name="ORIGINALWIDTH" val="923.1346"/>
  <p:tag name="LATEXADDIN" val="\documentclass{article}&#10;\usepackage{amsmath}&#10;\pagestyle{empty}&#10;\begin{document}&#10;&#10;$|\Psi\rangle=\sum_\alpha |\phi_\alpha\rangle \psi_\alpha$ &#10;&#10;&#10;\end{document}"/>
  <p:tag name="IGUANATEXSIZE" val="20"/>
  <p:tag name="IGUANATEXCURSOR" val="1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216"/>
  <p:tag name="ORIGINALWIDTH" val="2133.483"/>
  <p:tag name="LATEXADDIN" val="\documentclass{article}&#10;\usepackage{amsmath}&#10;\pagestyle{empty}&#10;\begin{document}&#10;&#10;\begin{equation}&#10;B(E\lambda,I_i\to I_f)=&#10;\frac{1}{2I_i+1}|\langle I_f||E\lambda|| I_i\rangle|^2&#10;\nonumber &#10;\end{equation}&#10;&#10;\end{document}"/>
  <p:tag name="IGUANATEXSIZE" val="20"/>
  <p:tag name="IGUANATEXCURSOR" val="16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5.958"/>
  <p:tag name="ORIGINALWIDTH" val="1325.834"/>
  <p:tag name="LATEXADDIN" val="\documentclass{article}&#10;\usepackage{amsmath}&#10;\pagestyle{empty}&#10;\begin{document}&#10;&#10;\begin{equation}&#10;B(Ek\uparrow)=\left(\frac{3Z\beta_k R^k_0}{4\pi}\right)^2 \nonumber&#10;\end{equation}&#10;&#10;&#10;\end{document}"/>
  <p:tag name="IGUANATEXSIZE" val="20"/>
  <p:tag name="IGUANATEXCURSOR" val="16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477.315"/>
  <p:tag name="LATEXADDIN" val="\documentclass{article}&#10;\usepackage{amsmath}&#10;\pagestyle{empty}&#10;\begin{document}&#10;&#10;$V({\vec R},{\vec r})=U_{vt}({\vec r}_v)+U_{ct}({\vec r}_c)$&#10;&#10;&#10;\end{document}"/>
  <p:tag name="IGUANATEXSIZE" val="20"/>
  <p:tag name="IGUANATEXCURSOR" val="10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539.558"/>
  <p:tag name="LATEXADDIN" val="\documentclass{article}&#10;\usepackage{amsmath}&#10;\pagestyle{empty}&#10;\begin{document}&#10;&#10;&#10;$[T+V_{cv}(r)]\phi_n(r)=E_n\phi_n(r)$&#10;&#10;\end{document}"/>
  <p:tag name="IGUANATEXSIZE" val="20"/>
  <p:tag name="IGUANATEXCURSOR" val="10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.7154"/>
  <p:tag name="ORIGINALWIDTH" val="1967.754"/>
  <p:tag name="LATEXADDIN" val="\documentclass{article}&#10;\usepackage{amsmath}&#10;\pagestyle{empty}&#10;\begin{document}&#10;&#10;\begin{equation}&#10;V_{n,n'}(R)=\int d^3 r \phi^*_n({\vec r})V({\vec R},{\vec r})\phi_{n'}({\vec r})&#10;\nonumber&#10;\end{equation}&#10;\end{document}"/>
  <p:tag name="IGUANATEXSIZE" val="20"/>
  <p:tag name="IGUANATEXCURSOR" val="1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8.429"/>
  <p:tag name="ORIGINALWIDTH" val="1015.373"/>
  <p:tag name="LATEXADDIN" val="\documentclass{article}&#10;\usepackage{amsmath}&#10;\pagestyle{empty}&#10;\begin{document}&#10;&#10;\begin{eqnarray}&#10;{\vec r}_{vt}&amp;=&amp;{\vec R}+\frac{m_c}{m_p}{\vec r} \nonumber \\&#10;{\vec r}_{ct}&amp;=&amp;{\vec R}-\frac{m_v}{m_p}{\vec r} \nonumber &#10;\end{eqnarray}&#10;&#10;&#10;\end{document}"/>
  <p:tag name="IGUANATEXSIZE" val="20"/>
  <p:tag name="IGUANATEXCURSOR" val="17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4071"/>
  <p:tag name="ORIGINALWIDTH" val="100.4874"/>
  <p:tag name="LATEXADDIN" val="\documentclass{article}&#10;\usepackage{amsmath}&#10;\pagestyle{empty}&#10;\begin{document}&#10;&#10;$r_v$&#10;&#10;&#10;\end{document}"/>
  <p:tag name="IGUANATEXSIZE" val="20"/>
  <p:tag name="IGUANATEXCURSOR" val="8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4071"/>
  <p:tag name="ORIGINALWIDTH" val="96.73788"/>
  <p:tag name="LATEXADDIN" val="\documentclass{article}&#10;\usepackage{amsmath}&#10;\pagestyle{empty}&#10;\begin{document}&#10;&#10;$r_c$&#10;&#10;&#10;\end{document}"/>
  <p:tag name="IGUANATEXSIZE" val="20"/>
  <p:tag name="IGUANATEXCURSOR" val="8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8.429"/>
  <p:tag name="ORIGINALWIDTH" val="1015.373"/>
  <p:tag name="LATEXADDIN" val="\documentclass{article}&#10;\usepackage{amsmath}&#10;\pagestyle{empty}&#10;\begin{document}&#10;&#10;\begin{eqnarray}&#10;{\vec r}_{vt}&amp;=&amp;{\vec R}+\frac{m_c}{m_p}{\vec r} \nonumber \\&#10;{\vec r}_{ct}&amp;=&amp;{\vec R}-\frac{m_v}{m_p}{\vec r} \nonumber &#10;\end{eqnarray}&#10;&#10;&#10;\end{document}"/>
  <p:tag name="IGUANATEXSIZE" val="20"/>
  <p:tag name="IGUANATEXCURSOR" val="17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6.7304"/>
  <p:tag name="ORIGINALWIDTH" val="2060.742"/>
  <p:tag name="LATEXADDIN" val="\documentclass{article}&#10;\usepackage{amsmath}&#10;\pagestyle{empty}&#10;\begin{document}&#10;&#10;$W({\vec R},{\vec r})=V_{vt}({\vec r}_v)+V_{ct}({\vec r}_c)-U_{opt}(R)$&#10;&#10;&#10;\end{document}"/>
  <p:tag name="IGUANATEXSIZE" val="20"/>
  <p:tag name="IGUANATEXCURSOR" val="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9839"/>
  <p:tag name="ORIGINALWIDTH" val="325.4593"/>
  <p:tag name="LATEXADDIN" val="\documentclass{article}&#10;\usepackage{amsmath}&#10;\pagestyle{empty}&#10;\begin{document}&#10;&#10;$\psi_\beta(R)$&#10;&#10;&#10;\end{document}"/>
  <p:tag name="IGUANATEXSIZE" val="20"/>
  <p:tag name="IGUANATEXCURSOR" val="9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4837"/>
  <p:tag name="ORIGINALWIDTH" val="2475.44"/>
  <p:tag name="LATEXADDIN" val="\documentclass{article}&#10;\usepackage{amsmath}&#10;\pagestyle{empty}&#10;\begin{document}&#10;&#10;\begin{eqnarray}&#10;V_{fi}(R)&amp;=&amp;\langle (L_f J_f)\Lambda|V_{vt}+V_{ct}-U|(L_i J_i)\Lambda\rangle&#10;\nonumber&#10;\end{eqnarray}&#10;&#10;&#10;&#10;\end{document}"/>
  <p:tag name="IGUANATEXSIZE" val="20"/>
  <p:tag name="IGUANATEXCURSOR" val="18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4837"/>
  <p:tag name="ORIGINALWIDTH" val="2475.44"/>
  <p:tag name="LATEXADDIN" val="\documentclass{article}&#10;\usepackage{amsmath}&#10;\pagestyle{empty}&#10;\begin{document}&#10;&#10;\begin{eqnarray}&#10;V_{fi}(R)&amp;=&amp;\langle (L_f J_f)\Lambda|V_{vt}+V_{ct}-U|(L_i J_i)\Lambda\rangle&#10;\nonumber&#10;\end{eqnarray}&#10;&#10;&#10;&#10;\end{document}"/>
  <p:tag name="IGUANATEXSIZE" val="20"/>
  <p:tag name="IGUANATEXCURSOR" val="18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6.7304"/>
  <p:tag name="ORIGINALWIDTH" val="2060.742"/>
  <p:tag name="LATEXADDIN" val="\documentclass{article}&#10;\usepackage{amsmath}&#10;\pagestyle{empty}&#10;\begin{document}&#10;&#10;$W({\vec R},{\vec r})=V_{vt}({\vec r}_v)+V_{ct}({\vec r}_c)-U_{opt}(R)$&#10;&#10;&#10;\end{document}"/>
  <p:tag name="IGUANATEXSIZE" val="20"/>
  <p:tag name="IGUANATEXCURSOR" val="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8.4702"/>
  <p:tag name="ORIGINALWIDTH" val="1589.801"/>
  <p:tag name="LATEXADDIN" val="\documentclass{article}&#10;\usepackage{amsmath}&#10;\pagestyle{empty}&#10;\begin{document}&#10;&#10;\begin{eqnarray}&#10;f^{DW}=-\frac{\mu}{2\pi\hbar^2}\langle \chi^{(-)}_{\vec k_1}&#10;            |W|\chi^{(+)}_{\vec k_0}\rangle \nonumber&#10;\end{eqnarray}&#10;&#10;&#10;\end{document}"/>
  <p:tag name="IGUANATEXSIZE" val="20"/>
  <p:tag name="IGUANATEXCURSOR" val="2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323"/>
  <p:tag name="ORIGINALWIDTH" val="1976.003"/>
  <p:tag name="LATEXADDIN" val="\documentclass{article}&#10;\usepackage{amsmath}&#10;\pagestyle{empty}&#10;\begin{document}&#10;&#10;$W_{nn'}(R)=\int d^3 r \phi^*_n(r) W(R,r) \phi_{n'}(r)$&#10;&#10;&#10;\end{document}"/>
  <p:tag name="IGUANATEXSIZE" val="20"/>
  <p:tag name="IGUANATEXCURSOR" val="1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9839"/>
  <p:tag name="ORIGINALWIDTH" val="1998.5"/>
  <p:tag name="LATEXADDIN" val="\documentclass{article}&#10;\usepackage{amsmath}&#10;\pagestyle{empty}&#10;\begin{document}&#10;&#10;&#10;$[H_p-\epsilon_p]\phi_p(r)=0\quad H_p=T_r+V_p(r)$&#10;&#10;\end{document}"/>
  <p:tag name="IGUANATEXSIZE" val="20"/>
  <p:tag name="IGUANATEXCURSOR" val="1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2032.996"/>
  <p:tag name="LATEXADDIN" val="\documentclass{article}&#10;\usepackage{amsmath}&#10;\pagestyle{empty}&#10;\begin{document}&#10;&#10;&#10;$[H_t-\epsilon_t]\phi_t(r')=0\quad H_t=T_{r'}+V_t(r')$&#10;&#10;\end{document}"/>
  <p:tag name="IGUANATEXSIZE" val="20"/>
  <p:tag name="IGUANATEXCURSOR" val="1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17.7353"/>
  <p:tag name="LATEXADDIN" val="\documentclass{article}&#10;\usepackage{amsmath}&#10;\pagestyle{empty}&#10;\begin{document}&#10;&#10;&#10;$R'$&#10;&#10;\end{document}"/>
  <p:tag name="IGUANATEXSIZE" val="20"/>
  <p:tag name="IGUANATEXCURSOR" val="8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3811"/>
  <p:tag name="ORIGINALWIDTH" val="83.23961"/>
  <p:tag name="LATEXADDIN" val="\documentclass{article}&#10;\usepackage{amsmath}&#10;\pagestyle{empty}&#10;\begin{document}&#10;&#10;&#10;$r'$&#10;&#10;\end{document}"/>
  <p:tag name="IGUANATEXSIZE" val="20"/>
  <p:tag name="IGUANATEXCURSOR" val="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329.2088"/>
  <p:tag name="LATEXADDIN" val="\documentclass{article}&#10;\usepackage{amsmath}&#10;\pagestyle{empty}&#10;\begin{document}&#10;&#10;$\psi_\alpha(R)$&#10;&#10;&#10;\end{document}"/>
  <p:tag name="IGUANATEXSIZE" val="20"/>
  <p:tag name="IGUANATEXCURSOR" val="9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3.4833"/>
  <p:tag name="LATEXADDIN" val="\documentclass{article}&#10;\usepackage{amsmath}&#10;\pagestyle{empty}&#10;\begin{document}&#10;&#10;$R_{c}$&#10;&#10;&#10;\end{document}"/>
  <p:tag name="IGUANATEXSIZE" val="20"/>
  <p:tag name="IGUANATEXCURSOR" val="8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5.4818"/>
  <p:tag name="ORIGINALWIDTH" val="1734.533"/>
  <p:tag name="LATEXADDIN" val="\documentclass{article}&#10;\usepackage{amsmath}&#10;\pagestyle{empty}&#10;\begin{document}&#10;&#10;&#10;$$ {\vec r}=p{\vec R}'+q{\vec R},\quad &#10;    {\vec r}'=p'{\vec R}'+q'{\vec R}&#10;$$&#10;&#10;\end{document}"/>
  <p:tag name="IGUANATEXSIZE" val="20"/>
  <p:tag name="IGUANATEXCURSOR" val="1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4.7319"/>
  <p:tag name="ORIGINALWIDTH" val="884.1395"/>
  <p:tag name="LATEXADDIN" val="\documentclass{article}&#10;\usepackage{amsmath}&#10;\pagestyle{empty}&#10;\begin{document}&#10;&#10;&#10;${\vec r}\to 0,\quad {\vec R'}\propto {\vec R}$&#10;&#10;\end{document}"/>
  <p:tag name="IGUANATEXSIZE" val="20"/>
  <p:tag name="IGUANATEXCURSOR" val="12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17.7353"/>
  <p:tag name="LATEXADDIN" val="\documentclass{article}&#10;\usepackage{amsmath}&#10;\pagestyle{empty}&#10;\begin{document}&#10;&#10;&#10;$R'$&#10;&#10;\end{document}"/>
  <p:tag name="IGUANATEXSIZE" val="20"/>
  <p:tag name="IGUANATEXCURSOR" val="8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3811"/>
  <p:tag name="ORIGINALWIDTH" val="83.23961"/>
  <p:tag name="LATEXADDIN" val="\documentclass{article}&#10;\usepackage{amsmath}&#10;\pagestyle{empty}&#10;\begin{document}&#10;&#10;&#10;$r'$&#10;&#10;\end{document}"/>
  <p:tag name="IGUANATEXSIZE" val="20"/>
  <p:tag name="IGUANATEXCURSOR" val="8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3.4833"/>
  <p:tag name="LATEXADDIN" val="\documentclass{article}&#10;\usepackage{amsmath}&#10;\pagestyle{empty}&#10;\begin{document}&#10;&#10;$R_{c}$&#10;&#10;&#10;\end{document}"/>
  <p:tag name="IGUANATEXSIZE" val="20"/>
  <p:tag name="IGUANATEXCURSOR" val="8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5.4818"/>
  <p:tag name="ORIGINALWIDTH" val="1734.533"/>
  <p:tag name="LATEXADDIN" val="\documentclass{article}&#10;\usepackage{amsmath}&#10;\pagestyle{empty}&#10;\begin{document}&#10;&#10;&#10;$$ {\vec r}=p{\vec R}'+q{\vec R},\quad &#10;    {\vec r}'=p'{\vec R}'+q'{\vec R}&#10;$$&#10;&#10;\end{document}"/>
  <p:tag name="IGUANATEXSIZE" val="20"/>
  <p:tag name="IGUANATEXCURSOR" val="1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702.6621"/>
  <p:tag name="LATEXADDIN" val="\documentclass{article}&#10;\usepackage{amsmath}&#10;\pagestyle{empty}&#10;\begin{document}&#10;&#10;$\to |(LS)JM\rangle$&#10;&#10;&#10;\end{document}"/>
  <p:tag name="IGUANATEXSIZE" val="20"/>
  <p:tag name="IGUANATEXCURSOR" val="9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.9805"/>
  <p:tag name="ORIGINALWIDTH" val="2071.991"/>
  <p:tag name="LATEXADDIN" val="\documentclass{article}&#10;\usepackage{amsmath}&#10;\pagestyle{empty}&#10;\begin{document}&#10;&#10;$\int d^3 r' d^3 R' (...)\to \int dR dR' d^2 \hat{R} d^2 \hat{R}' (...)&#10;$&#10;&#10;&#10;\end{document}"/>
  <p:tag name="IGUANATEXSIZE" val="20"/>
  <p:tag name="IGUANATEXCURSOR" val="15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323"/>
  <p:tag name="ORIGINALWIDTH" val="1021.372"/>
  <p:tag name="LATEXADDIN" val="\documentclass{article}&#10;\usepackage{amsmath}&#10;\pagestyle{empty}&#10;\begin{document}&#10;&#10;${\cal V}_o \phi({\vec r})\sim D_0 \delta^{(3)}({\vec r}) $&#10;&#10;&#10;\end{document}"/>
  <p:tag name="IGUANATEXSIZE" val="20"/>
  <p:tag name="IGUANATEXCURSOR" val="13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4837"/>
  <p:tag name="ORIGINALWIDTH" val="1333.333"/>
  <p:tag name="LATEXADDIN" val="\documentclass{article}&#10;\usepackage{amsmath}&#10;\pagestyle{empty}&#10;\begin{document}&#10;&#10;&#10;$D_0\simeq -122.5$ MeV fm$^{3/2}$&#10;&#10;\end{document}"/>
  <p:tag name="IGUANATEXSIZE" val="20"/>
  <p:tag name="IGUANATEXCURSOR" val="11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8.4702"/>
  <p:tag name="ORIGINALWIDTH" val="1589.801"/>
  <p:tag name="LATEXADDIN" val="\documentclass{article}&#10;\usepackage{amsmath}&#10;\pagestyle{empty}&#10;\begin{document}&#10;&#10;\begin{eqnarray}&#10;f^{DW}=-\frac{\mu}{2\pi\hbar^2}\langle \chi^{(-)}_{\vec k_1}&#10;            |W|\chi^{(+)}_{\vec k_0}\rangle \nonumber&#10;\end{eqnarray}&#10;&#10;&#10;\end{document}"/>
  <p:tag name="IGUANATEXSIZE" val="20"/>
  <p:tag name="IGUANATEXCURSOR" val="2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7.4803"/>
  <p:tag name="ORIGINALWIDTH" val="1780.277"/>
  <p:tag name="LATEXADDIN" val="\documentclass{article}&#10;\usepackage{amsmath}&#10;\pagestyle{empty}&#10;\begin{document}&#10;&#10;$$\phi_{I_A:I_B}({\vec r})=\langle \Phi^A_{I_A}(\xi_A)|&#10;                      \Phi^B_{I_B}(\xi_A,{\vec r})\rangle$$&#10;&#10;&#10;\end{document}"/>
  <p:tag name="IGUANATEXSIZE" val="20"/>
  <p:tag name="IGUANATEXCURSOR" val="19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2.4597"/>
  <p:tag name="ORIGINALWIDTH" val="1483.315"/>
  <p:tag name="LATEXADDIN" val="\documentclass{article}&#10;\usepackage{amsmath}&#10;\pagestyle{empty}&#10;\begin{document}&#10;&#10;$$ \left(\frac{d\sigma}{d\Omega}\right)_{exp}&#10;   = S \left(\frac{d\sigma}{d\Omega}\right)_{DWBA}&#10;$$&#10;&#10;&#10;\end{document}"/>
  <p:tag name="IGUANATEXSIZE" val="20"/>
  <p:tag name="IGUANATEXCURSOR" val="17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338"/>
  <p:tag name="ORIGINALWIDTH" val="839.895"/>
  <p:tag name="LATEXADDIN" val="\documentclass{article}&#10;\usepackage{amsmath}&#10;\pagestyle{empty}&#10;\begin{document}&#10;&#10;$V_i({\boldmath x}_i)=V_{ij}({\boldmath x}_i)$&#10;&#10;&#10;\end{document}"/>
  <p:tag name="IGUANATEXSIZE" val="20"/>
  <p:tag name="IGUANATEXCURSOR" val="1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338"/>
  <p:tag name="ORIGINALWIDTH" val="2612.673"/>
  <p:tag name="LATEXADDIN" val="\documentclass{article}&#10;\usepackage{amsmath}&#10;\pagestyle{empty}&#10;\begin{document}&#10;&#10;&#10;$ J_p=L+I_p,\quad J=J_p+J_t, \to  \quad |((L I_p)J_p, I_t) J \rangle$&#10;&#10;\end{document}"/>
  <p:tag name="IGUANATEXSIZE" val="20"/>
  <p:tag name="IGUANATEXCURSOR" val="1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9809"/>
  <p:tag name="ORIGINALWIDTH" val="2742.407"/>
  <p:tag name="LATEXADDIN" val="\documentclass{article}&#10;\usepackage{amsmath}&#10;\pagestyle{empty}&#10;\begin{document}&#10;&#10;&#10;$2{\vec l}\cdot{\vec s}={\vec j}^2-{\vec l}^2-{\vec s}^2&#10;=j(j+1)-l(l+1)-s(s+1)$&#10;&#10;\end{document}"/>
  <p:tag name="IGUANATEXSIZE" val="20"/>
  <p:tag name="IGUANATEXCURSOR" val="1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.2347"/>
  <p:tag name="ORIGINALWIDTH" val="1814.773"/>
  <p:tag name="LATEXADDIN" val="\documentclass{article}&#10;\usepackage{amsmath}&#10;\pagestyle{empty}&#10;\begin{document}&#10;&#10;$H=H_i+T_i+V_i=H_j+T_j+V_j$&#10;&#10;&#10;\end{document}"/>
  <p:tag name="IGUANATEXSIZE" val="20"/>
  <p:tag name="IGUANATEXCURSOR" val="10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9839"/>
  <p:tag name="ORIGINALWIDTH" val="998.8751"/>
  <p:tag name="LATEXADDIN" val="\documentclass{article}&#10;\usepackage{amsmath}&#10;\pagestyle{empty}&#10;\begin{document}&#10;&#10;$V_i=V_i(R_i,\xi_{pi},\xi_{ti})$&#10;&#10;&#10;\end{document}"/>
  <p:tag name="IGUANATEXSIZE" val="20"/>
  <p:tag name="IGUANATEXCURSOR" val="11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4719</TotalTime>
  <Words>2174</Words>
  <Application>Microsoft Office PowerPoint</Application>
  <PresentationFormat>화면 슬라이드 쇼(4:3)</PresentationFormat>
  <Paragraphs>412</Paragraphs>
  <Slides>56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가을</vt:lpstr>
      <vt:lpstr>Direct reaction </vt:lpstr>
      <vt:lpstr>PowerPoint 프레젠테이션</vt:lpstr>
      <vt:lpstr>Partition, Channel</vt:lpstr>
      <vt:lpstr>Conservation laws in nuclear reaction</vt:lpstr>
      <vt:lpstr>Direct reaction and  Compound Nucleus reaction</vt:lpstr>
      <vt:lpstr>wave function</vt:lpstr>
      <vt:lpstr>Angular momentum coupling</vt:lpstr>
      <vt:lpstr>Angular momentum coupling</vt:lpstr>
      <vt:lpstr>Angular momentum recoupling</vt:lpstr>
      <vt:lpstr>Wigner-Eckart theorem </vt:lpstr>
      <vt:lpstr>Reduced matrix element for tensor product</vt:lpstr>
      <vt:lpstr>Wave function</vt:lpstr>
      <vt:lpstr>Wave function</vt:lpstr>
      <vt:lpstr>Cross section</vt:lpstr>
      <vt:lpstr>Cross section</vt:lpstr>
      <vt:lpstr>Coupled Reaction Channel equation</vt:lpstr>
      <vt:lpstr>Coupled Reaction Channel equation</vt:lpstr>
      <vt:lpstr>Coupled Reaction Channel equation</vt:lpstr>
      <vt:lpstr>Optical Potential</vt:lpstr>
      <vt:lpstr>Elastic scattering (Optical Model)</vt:lpstr>
      <vt:lpstr>Elastic scattering (Optical Model)</vt:lpstr>
      <vt:lpstr>Elastic scattering (Optical Model)</vt:lpstr>
      <vt:lpstr>Elastic scattering (Optical Model)</vt:lpstr>
      <vt:lpstr>Coulomb Scattering</vt:lpstr>
      <vt:lpstr>Coulomb + Nuclear Scattering</vt:lpstr>
      <vt:lpstr>Coulomb + Nuclear Scattering</vt:lpstr>
      <vt:lpstr>Elastic scattering (Optical Model)</vt:lpstr>
      <vt:lpstr>Elastic scattering (Optical Model)</vt:lpstr>
      <vt:lpstr>DWBA for non-elastic reaction</vt:lpstr>
      <vt:lpstr>DWBA</vt:lpstr>
      <vt:lpstr>Inelastic scattering (Rotational Model)</vt:lpstr>
      <vt:lpstr>Inelastic scattering (Rotational Model)</vt:lpstr>
      <vt:lpstr>Inelastic scattering (Rotational Model)</vt:lpstr>
      <vt:lpstr>Inelastic scattering (Rotational Model)</vt:lpstr>
      <vt:lpstr>Inelastic scattering (Rotational Model)</vt:lpstr>
      <vt:lpstr>Inelastic scattering (Rotational Model)</vt:lpstr>
      <vt:lpstr>Inelastic scattering  (Single Particle Excitation Model)</vt:lpstr>
      <vt:lpstr>Inelastic scattering  (Single Particle Excitation Model)</vt:lpstr>
      <vt:lpstr>Inelastic scattering  (Single Particle Excitation Model)</vt:lpstr>
      <vt:lpstr>Inelastic scattering  (Single Particle Excitation Model)</vt:lpstr>
      <vt:lpstr>Transfer reaction</vt:lpstr>
      <vt:lpstr>Transfer reaction</vt:lpstr>
      <vt:lpstr>Transfer reaction</vt:lpstr>
      <vt:lpstr>Transfer reaction</vt:lpstr>
      <vt:lpstr>Transfer reaction (Zero range)</vt:lpstr>
      <vt:lpstr>Transfer reaction</vt:lpstr>
      <vt:lpstr>PowerPoint 프레젠테이션</vt:lpstr>
      <vt:lpstr>Overlap function,  Spectroscopic factor, ANC</vt:lpstr>
      <vt:lpstr>Overlap function,  Spectroscopic factor, ANC</vt:lpstr>
      <vt:lpstr>Transfer reaction  as a spectroscopic tool</vt:lpstr>
      <vt:lpstr>Three-body problem </vt:lpstr>
      <vt:lpstr>Channels in three-body</vt:lpstr>
      <vt:lpstr>Three-body LS equation</vt:lpstr>
      <vt:lpstr>Three-body LS equation</vt:lpstr>
      <vt:lpstr>Faddeev equation</vt:lpstr>
      <vt:lpstr>AGS equation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Scattering Theory</dc:title>
  <dc:creator>Microsoft Corporation</dc:creator>
  <cp:lastModifiedBy>ACCEL</cp:lastModifiedBy>
  <cp:revision>236</cp:revision>
  <dcterms:created xsi:type="dcterms:W3CDTF">2006-10-05T04:04:58Z</dcterms:created>
  <dcterms:modified xsi:type="dcterms:W3CDTF">2017-07-05T02:33:50Z</dcterms:modified>
</cp:coreProperties>
</file>