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  <p:sldMasterId id="2147483772" r:id="rId2"/>
  </p:sldMasterIdLst>
  <p:notesMasterIdLst>
    <p:notesMasterId r:id="rId32"/>
  </p:notesMasterIdLst>
  <p:handoutMasterIdLst>
    <p:handoutMasterId r:id="rId33"/>
  </p:handoutMasterIdLst>
  <p:sldIdLst>
    <p:sldId id="269" r:id="rId3"/>
    <p:sldId id="545" r:id="rId4"/>
    <p:sldId id="573" r:id="rId5"/>
    <p:sldId id="549" r:id="rId6"/>
    <p:sldId id="552" r:id="rId7"/>
    <p:sldId id="550" r:id="rId8"/>
    <p:sldId id="575" r:id="rId9"/>
    <p:sldId id="551" r:id="rId10"/>
    <p:sldId id="554" r:id="rId11"/>
    <p:sldId id="553" r:id="rId12"/>
    <p:sldId id="555" r:id="rId13"/>
    <p:sldId id="556" r:id="rId14"/>
    <p:sldId id="557" r:id="rId15"/>
    <p:sldId id="558" r:id="rId16"/>
    <p:sldId id="559" r:id="rId17"/>
    <p:sldId id="560" r:id="rId18"/>
    <p:sldId id="563" r:id="rId19"/>
    <p:sldId id="564" r:id="rId20"/>
    <p:sldId id="566" r:id="rId21"/>
    <p:sldId id="567" r:id="rId22"/>
    <p:sldId id="568" r:id="rId23"/>
    <p:sldId id="572" r:id="rId24"/>
    <p:sldId id="546" r:id="rId25"/>
    <p:sldId id="569" r:id="rId26"/>
    <p:sldId id="576" r:id="rId27"/>
    <p:sldId id="578" r:id="rId28"/>
    <p:sldId id="579" r:id="rId29"/>
    <p:sldId id="580" r:id="rId30"/>
    <p:sldId id="581" r:id="rId31"/>
  </p:sldIdLst>
  <p:sldSz cx="9906000" cy="6858000" type="A4"/>
  <p:notesSz cx="6735763" cy="9866313"/>
  <p:defaultTextStyle>
    <a:defPPr>
      <a:defRPr lang="ko-KR"/>
    </a:defPPr>
    <a:lvl1pPr marL="0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9BBFDA-9569-43B1-941C-04CBC510CD5D}">
          <p14:sldIdLst>
            <p14:sldId id="269"/>
            <p14:sldId id="545"/>
            <p14:sldId id="573"/>
            <p14:sldId id="549"/>
            <p14:sldId id="552"/>
            <p14:sldId id="550"/>
            <p14:sldId id="575"/>
            <p14:sldId id="551"/>
            <p14:sldId id="554"/>
            <p14:sldId id="553"/>
            <p14:sldId id="555"/>
            <p14:sldId id="556"/>
            <p14:sldId id="557"/>
            <p14:sldId id="558"/>
            <p14:sldId id="559"/>
            <p14:sldId id="560"/>
            <p14:sldId id="563"/>
            <p14:sldId id="564"/>
            <p14:sldId id="566"/>
            <p14:sldId id="567"/>
            <p14:sldId id="568"/>
            <p14:sldId id="572"/>
            <p14:sldId id="546"/>
            <p14:sldId id="569"/>
            <p14:sldId id="576"/>
            <p14:sldId id="578"/>
            <p14:sldId id="579"/>
            <p14:sldId id="580"/>
            <p14:sldId id="581"/>
          </p14:sldIdLst>
        </p14:section>
      </p14:sectionLst>
    </p:ext>
    <p:ext uri="{EFAFB233-063F-42B5-8137-9DF3F51BA10A}">
      <p15:sldGuideLst xmlns:p15="http://schemas.microsoft.com/office/powerpoint/2012/main">
        <p15:guide id="3" pos="421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7" pos="3097" userDrawn="1">
          <p15:clr>
            <a:srgbClr val="A4A3A4"/>
          </p15:clr>
        </p15:guide>
        <p15:guide id="8" orient="horz" pos="4156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5" pos="3936" userDrawn="1">
          <p15:clr>
            <a:srgbClr val="A4A3A4"/>
          </p15:clr>
        </p15:guide>
        <p15:guide id="17" orient="horz" userDrawn="1">
          <p15:clr>
            <a:srgbClr val="A4A3A4"/>
          </p15:clr>
        </p15:guide>
        <p15:guide id="20" pos="3483" userDrawn="1">
          <p15:clr>
            <a:srgbClr val="A4A3A4"/>
          </p15:clr>
        </p15:guide>
        <p15:guide id="21" pos="2780" userDrawn="1">
          <p15:clr>
            <a:srgbClr val="A4A3A4"/>
          </p15:clr>
        </p15:guide>
        <p15:guide id="23" pos="2372" userDrawn="1">
          <p15:clr>
            <a:srgbClr val="A4A3A4"/>
          </p15:clr>
        </p15:guide>
        <p15:guide id="24" orient="horz" pos="3861" userDrawn="1">
          <p15:clr>
            <a:srgbClr val="A4A3A4"/>
          </p15:clr>
        </p15:guide>
        <p15:guide id="26" orient="horz" pos="2115" userDrawn="1">
          <p15:clr>
            <a:srgbClr val="A4A3A4"/>
          </p15:clr>
        </p15:guide>
        <p15:guide id="27" orient="horz" pos="3339" userDrawn="1">
          <p15:clr>
            <a:srgbClr val="A4A3A4"/>
          </p15:clr>
        </p15:guide>
        <p15:guide id="28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0000A4"/>
    <a:srgbClr val="ED7D31"/>
    <a:srgbClr val="7F7F7F"/>
    <a:srgbClr val="F2F2F2"/>
    <a:srgbClr val="FF6600"/>
    <a:srgbClr val="CC00FF"/>
    <a:srgbClr val="FF99FF"/>
    <a:srgbClr val="635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284" y="44"/>
      </p:cViewPr>
      <p:guideLst>
        <p:guide pos="421"/>
        <p:guide pos="5796"/>
        <p:guide pos="3097"/>
        <p:guide orient="horz" pos="4156"/>
        <p:guide orient="horz" pos="1003"/>
        <p:guide pos="3936"/>
        <p:guide orient="horz"/>
        <p:guide pos="3483"/>
        <p:guide pos="2780"/>
        <p:guide pos="2372"/>
        <p:guide orient="horz" pos="3861"/>
        <p:guide orient="horz" pos="2115"/>
        <p:guide orient="horz" pos="3339"/>
        <p:guide orient="horz" pos="306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3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46F42610-14FF-4B40-B4B6-786DE4FB8FEA}" type="datetime1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3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BA50B1B2-6258-41F2-9629-A1D893779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24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513A899E-F476-4791-9F16-0B14047B11F2}" type="datetime1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3488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6" tIns="45318" rIns="90636" bIns="453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36" tIns="45318" rIns="90636" bIns="453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E7091564-0DFD-4FA7-A9C8-3D427F108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75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7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3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1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4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2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59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3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26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8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0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28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3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0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9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2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32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7A41-6D90-4371-844A-87EC379C3D06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613036" y="6569802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88" dirty="0"/>
              <a:t>- </a:t>
            </a:r>
            <a:fld id="{5733F733-A97E-45C7-8208-292F002894F6}" type="slidenum">
              <a:rPr lang="ko-KR" altLang="en-US" sz="1088" smtClean="0"/>
              <a:pPr algn="r"/>
              <a:t>‹#›</a:t>
            </a:fld>
            <a:r>
              <a:rPr lang="ko-KR" altLang="en-US" sz="1088" dirty="0"/>
              <a:t> </a:t>
            </a:r>
            <a:r>
              <a:rPr lang="en-US" altLang="ko-KR" sz="1088" dirty="0"/>
              <a:t>-</a:t>
            </a:r>
            <a:endParaRPr lang="ko-KR" altLang="en-US" sz="1088" dirty="0"/>
          </a:p>
        </p:txBody>
      </p:sp>
    </p:spTree>
    <p:extLst>
      <p:ext uri="{BB962C8B-B14F-4D97-AF65-F5344CB8AC3E}">
        <p14:creationId xmlns:p14="http://schemas.microsoft.com/office/powerpoint/2010/main" val="407531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45"/>
            <a:ext cx="9906000" cy="6466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1977" y="2501122"/>
            <a:ext cx="8553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How to solve BHF equation </a:t>
            </a:r>
          </a:p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in nuclear matter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424086" y="6458464"/>
            <a:ext cx="395417" cy="36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72" y="6175911"/>
            <a:ext cx="2500858" cy="61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5859" y="4774538"/>
            <a:ext cx="83673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ko-KR" sz="2800" dirty="0"/>
              <a:t>Young-Ho Song (IRIS, IBS)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304145" y="5732952"/>
            <a:ext cx="53948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800" dirty="0"/>
              <a:t>CENS-IRIS collaboration 2023.08.29., CENS, IBS</a:t>
            </a:r>
          </a:p>
        </p:txBody>
      </p:sp>
    </p:spTree>
    <p:extLst>
      <p:ext uri="{BB962C8B-B14F-4D97-AF65-F5344CB8AC3E}">
        <p14:creationId xmlns:p14="http://schemas.microsoft.com/office/powerpoint/2010/main" val="98500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Nuclear matter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338" y="1699491"/>
            <a:ext cx="8532812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0" i="0" u="none" strike="noStrike" kern="1200" cap="none" spc="0" normalizeH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From symmetry of infinite nuclear matter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Wave function must be a plane wave. (No need to solve s. p. waves) 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Dispersion relation will be changed. (One have to find self consistent potential U )</a:t>
            </a: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15" y="3021851"/>
            <a:ext cx="2966465" cy="10224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780" y="4513298"/>
            <a:ext cx="3700112" cy="2224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0485" y="4134382"/>
            <a:ext cx="8532812" cy="154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0" i="0" u="none" strike="noStrike" kern="1200" cap="none" spc="0" normalizeH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Energy of nuclear matter can be obtained from U</a:t>
            </a:r>
            <a:endParaRPr lang="en-US" altLang="ko-KR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55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G-matrix calculation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CM momentum and relative momentum of two nucleons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157" y="2140067"/>
            <a:ext cx="2448267" cy="5811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2958" y="2747822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noProof="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G-matrix equation </a:t>
            </a:r>
            <a:r>
              <a:rPr lang="en-US" altLang="ko-KR" noProof="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 integral equation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415" y="3917511"/>
            <a:ext cx="5442930" cy="8217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415" y="3120370"/>
            <a:ext cx="2808835" cy="7090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4073" y="4991862"/>
            <a:ext cx="3962953" cy="4096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7310" y="5438734"/>
            <a:ext cx="3781953" cy="590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182" y="6125731"/>
            <a:ext cx="6074207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Same code can be used for scattering in free space.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/>
              <a:t>Set U=0. Q=1.  G matrix</a:t>
            </a:r>
            <a:r>
              <a:rPr lang="en-US" dirty="0">
                <a:sym typeface="Wingdings" panose="05000000000000000000" pitchFamily="2" charset="2"/>
              </a:rPr>
              <a:t> T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67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Angle average approximation of Q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Q depends on the angle between relative momentum and CM momentum.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In</a:t>
            </a:r>
            <a:r>
              <a:rPr kumimoji="0" lang="en-US" altLang="ko-KR" b="0" i="0" u="none" strike="noStrike" kern="1200" cap="none" spc="0" normalizeH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general, Q can couple different relative angular momentum states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 Simplification : angle average (no mixing between partial waves)</a:t>
            </a:r>
            <a:r>
              <a:rPr kumimoji="0" lang="en-US" altLang="ko-KR" b="0" i="0" u="none" strike="noStrike" kern="1200" cap="none" spc="0" normalizeH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82" y="5739509"/>
            <a:ext cx="5163815" cy="7796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38" y="2871022"/>
            <a:ext cx="3962953" cy="40963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38" y="3554985"/>
            <a:ext cx="4315078" cy="11823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3475" y="4261256"/>
            <a:ext cx="1905266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62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Angle average approximation of denominator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Denominator energy depends on the angle between momentum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Simplification: angle-averaged </a:t>
            </a:r>
            <a:r>
              <a:rPr lang="en-US" altLang="ko-KR" dirty="0" err="1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c.m</a:t>
            </a: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. momentum prescription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9" y="2568689"/>
            <a:ext cx="3753374" cy="5525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933" y="3446936"/>
            <a:ext cx="3639058" cy="7240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263" y="2607088"/>
            <a:ext cx="4353533" cy="5715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0082" y="4936015"/>
            <a:ext cx="8532812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When argument in potential is larger than Fermi momentum?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Standard</a:t>
            </a:r>
            <a:r>
              <a:rPr kumimoji="0" lang="en-US" altLang="ko-KR" b="0" i="0" u="none" strike="noStrike" kern="1200" cap="none" spc="0" normalizeH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choice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baseline="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Continuous choice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658" y="6111136"/>
            <a:ext cx="4410691" cy="685896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 rot="16200000">
            <a:off x="4668572" y="2802620"/>
            <a:ext cx="332509" cy="236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338" y="3395457"/>
            <a:ext cx="5112814" cy="102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58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wave expansion of G-matrix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8338" y="1699491"/>
            <a:ext cx="8532812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angular momentum conservation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better to use partial wave expansion.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52" y="2547474"/>
            <a:ext cx="5658396" cy="8321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8338" y="4868863"/>
            <a:ext cx="8198571" cy="125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k0 is below Fermi momentum, the denominator never have  pole.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G-matrix is real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When k0 is above Fermi momentum, the denominator can have pole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G-matrix becomes complex.   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63" y="3567380"/>
            <a:ext cx="6656065" cy="74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52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equation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8338" y="1699491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Discretize integral equation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quadrature method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48" y="2157942"/>
            <a:ext cx="4070270" cy="9203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348" y="3078289"/>
            <a:ext cx="6656065" cy="74556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165" y="4576871"/>
            <a:ext cx="4308203" cy="7906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6012" y="4031675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Pole of denominator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Principal</a:t>
            </a:r>
            <a:r>
              <a:rPr kumimoji="0" lang="en-US" altLang="ko-KR" b="0" i="0" u="none" strike="noStrike" kern="1200" cap="none" spc="0" normalizeH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 value integral 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27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equation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8338" y="1699491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G-matrix equation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52" y="2081903"/>
            <a:ext cx="5985048" cy="39263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737" y="6251522"/>
            <a:ext cx="2038635" cy="3810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512" y="4236579"/>
            <a:ext cx="3445488" cy="63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59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equation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8338" y="1699491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Discretized G-matrix equation (quadrature method) 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41" y="2177549"/>
            <a:ext cx="5258534" cy="35914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865" y="5650992"/>
            <a:ext cx="6077798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10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g-matrix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8338" y="1699491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G-matrix equation (without tensor interaction)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76" y="2257394"/>
            <a:ext cx="2766442" cy="778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8338" y="3086861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G-matrix equation (with tensor interaction for S=1)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77" y="3520678"/>
            <a:ext cx="2619741" cy="1076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430" y="4834865"/>
            <a:ext cx="3305314" cy="9341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2958" y="5779268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G-matrix can be obtained by matrix inversion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099" y="6207532"/>
            <a:ext cx="2734057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46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U(p) from g-matrix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8338" y="1671782"/>
            <a:ext cx="7191807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particular </a:t>
            </a:r>
            <a:r>
              <a:rPr lang="en-US" dirty="0" err="1"/>
              <a:t>s.p</a:t>
            </a:r>
            <a:r>
              <a:rPr lang="en-US" dirty="0"/>
              <a:t>. momentum  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69" y="2201976"/>
            <a:ext cx="5077534" cy="6096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8338" y="3038764"/>
            <a:ext cx="7117917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CM momentum approximation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88" y="3496047"/>
            <a:ext cx="6373114" cy="8383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88" y="4405746"/>
            <a:ext cx="5839640" cy="11622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7725" y="5639340"/>
            <a:ext cx="5115639" cy="9050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024" y="1581974"/>
            <a:ext cx="4140041" cy="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6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560948"/>
            <a:ext cx="8532812" cy="4935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85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Many-body problem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Interacting A-nucleon system 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H = T + V = T+U + (V – U)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H can have one-body, two-body, three-body… operators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Exact solution  H |Psi&gt; = E |Psi&gt; is very difficult to get.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noProof="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Many-body perturbation theory does not converge well.</a:t>
            </a:r>
            <a:endParaRPr lang="en-US" altLang="ko-KR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How to compute the </a:t>
            </a:r>
            <a:r>
              <a:rPr lang="en-US" altLang="ko-KR" dirty="0">
                <a:solidFill>
                  <a:srgbClr val="FF0000"/>
                </a:solidFill>
                <a:latin typeface="Arial"/>
                <a:ea typeface="돋움" panose="020B0600000101010101" pitchFamily="50" charset="-127"/>
              </a:rPr>
              <a:t>e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nergy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of nuclear matter with realistic</a:t>
            </a:r>
            <a:r>
              <a:rPr kumimoji="0" lang="en-US" altLang="ko-KR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interaction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?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/>
                <a:ea typeface="돋움" panose="020B0600000101010101" pitchFamily="50" charset="-127"/>
              </a:rPr>
              <a:t>Finite box periodic boundary condition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Ab initio calculation with</a:t>
            </a:r>
            <a:r>
              <a:rPr kumimoji="0" lang="en-US" altLang="ko-KR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 varying number of nucleons in the box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Brueckner-Hartree-Fock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 method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noProof="0" dirty="0">
                <a:latin typeface="Arial"/>
                <a:ea typeface="돋움" panose="020B0600000101010101" pitchFamily="50" charset="-127"/>
              </a:rPr>
              <a:t>Non-perturbative sum of particular type of diagrams.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endParaRPr kumimoji="0" lang="en-US" altLang="ko-KR" b="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Arial"/>
              <a:ea typeface="돋움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/>
                <a:ea typeface="돋움" panose="020B0600000101010101" pitchFamily="50" charset="-127"/>
              </a:rPr>
              <a:t>Most likely, some code to solve BHF in nuclear matter may be available.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/>
                <a:ea typeface="돋움" panose="020B0600000101010101" pitchFamily="50" charset="-127"/>
              </a:rPr>
              <a:t>I decided to write </a:t>
            </a:r>
            <a:r>
              <a:rPr lang="en-US" altLang="ko-KR" dirty="0">
                <a:solidFill>
                  <a:srgbClr val="FF0000"/>
                </a:solidFill>
                <a:latin typeface="Arial"/>
                <a:ea typeface="돋움" panose="020B0600000101010101" pitchFamily="50" charset="-127"/>
              </a:rPr>
              <a:t>my own code which is easy to understand.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Main reference: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/>
                <a:ea typeface="돋움" panose="020B0600000101010101" pitchFamily="50" charset="-127"/>
              </a:rPr>
              <a:t>M. </a:t>
            </a:r>
            <a:r>
              <a:rPr lang="en-US" altLang="ko-KR" sz="1600" dirty="0" err="1">
                <a:latin typeface="Arial"/>
                <a:ea typeface="돋움" panose="020B0600000101010101" pitchFamily="50" charset="-127"/>
              </a:rPr>
              <a:t>Haftel</a:t>
            </a:r>
            <a:r>
              <a:rPr lang="en-US" altLang="ko-KR" sz="1600" dirty="0">
                <a:latin typeface="Arial"/>
                <a:ea typeface="돋움" panose="020B0600000101010101" pitchFamily="50" charset="-127"/>
              </a:rPr>
              <a:t>, F. </a:t>
            </a:r>
            <a:r>
              <a:rPr lang="en-US" altLang="ko-KR" sz="1600" dirty="0" err="1">
                <a:latin typeface="Arial"/>
                <a:ea typeface="돋움" panose="020B0600000101010101" pitchFamily="50" charset="-127"/>
              </a:rPr>
              <a:t>tabakin</a:t>
            </a:r>
            <a:r>
              <a:rPr lang="en-US" altLang="ko-KR" sz="1600" dirty="0">
                <a:latin typeface="Arial"/>
                <a:ea typeface="돋움" panose="020B0600000101010101" pitchFamily="50" charset="-127"/>
              </a:rPr>
              <a:t>, Nuclear Physics A158 (1970)1-42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K. Amos et al, Advances in Nuclear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Phsyics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,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vol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 25, chapter 3</a:t>
            </a:r>
          </a:p>
        </p:txBody>
      </p:sp>
    </p:spTree>
    <p:extLst>
      <p:ext uri="{BB962C8B-B14F-4D97-AF65-F5344CB8AC3E}">
        <p14:creationId xmlns:p14="http://schemas.microsoft.com/office/powerpoint/2010/main" val="573219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46" y="4012258"/>
            <a:ext cx="5123884" cy="10197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8338" y="1592263"/>
            <a:ext cx="8466426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dirty="0"/>
              <a:t>Choose interested values of U(p) </a:t>
            </a:r>
          </a:p>
          <a:p>
            <a:pPr marL="457200" indent="-457200">
              <a:buAutoNum type="arabicParenBoth"/>
            </a:pPr>
            <a:r>
              <a:rPr lang="en-US" dirty="0"/>
              <a:t>Start with initial U(p) </a:t>
            </a:r>
            <a:r>
              <a:rPr lang="en-US" dirty="0">
                <a:sym typeface="Wingdings" panose="05000000000000000000" pitchFamily="2" charset="2"/>
              </a:rPr>
              <a:t> compute e(p)</a:t>
            </a:r>
          </a:p>
          <a:p>
            <a:r>
              <a:rPr lang="en-US" dirty="0">
                <a:sym typeface="Wingdings" panose="05000000000000000000" pitchFamily="2" charset="2"/>
              </a:rPr>
              <a:t>       (effective mass method, start with initial two parameters)</a:t>
            </a:r>
          </a:p>
          <a:p>
            <a:pPr marL="457200" indent="-457200">
              <a:buAutoNum type="arabicParenBoth" startAt="3"/>
            </a:pPr>
            <a:r>
              <a:rPr lang="en-US" dirty="0">
                <a:sym typeface="Wingdings" panose="05000000000000000000" pitchFamily="2" charset="2"/>
              </a:rPr>
              <a:t>Compute g-matrix</a:t>
            </a:r>
          </a:p>
          <a:p>
            <a:pPr marL="457200" indent="-457200">
              <a:buAutoNum type="arabicParenBoth" startAt="3"/>
            </a:pPr>
            <a:r>
              <a:rPr lang="en-US" dirty="0">
                <a:sym typeface="Wingdings" panose="05000000000000000000" pitchFamily="2" charset="2"/>
              </a:rPr>
              <a:t>calculate U(p) from obtained g-matrix</a:t>
            </a:r>
          </a:p>
          <a:p>
            <a:pPr marL="457200" indent="-457200">
              <a:buAutoNum type="arabicParenBoth" startAt="3"/>
            </a:pPr>
            <a:r>
              <a:rPr lang="en-US" dirty="0"/>
              <a:t>Check convergence of U(p) or e(p) </a:t>
            </a:r>
          </a:p>
          <a:p>
            <a:pPr marL="457200" indent="-457200">
              <a:buAutoNum type="arabicParenBoth" startAt="3"/>
            </a:pPr>
            <a:r>
              <a:rPr lang="en-US" dirty="0"/>
              <a:t>If not converged, repeat from (3) updating U(p)  or effective mass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46" y="5329126"/>
            <a:ext cx="6620799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46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91" y="1592263"/>
            <a:ext cx="2381582" cy="1905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91" y="1851053"/>
            <a:ext cx="3391373" cy="1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991" y="2109843"/>
            <a:ext cx="5477639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24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254"/>
            <a:ext cx="3952875" cy="7867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432" y="742949"/>
            <a:ext cx="5738568" cy="5565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3149392"/>
            <a:ext cx="2604159" cy="1719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9894" y="2679214"/>
            <a:ext cx="300355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Bonn B potential result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23" y="4956629"/>
            <a:ext cx="2595450" cy="175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31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However…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3308377"/>
            <a:ext cx="3820058" cy="28864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8337" y="1699491"/>
            <a:ext cx="8087735" cy="154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well known that the BHF with realistic NN interaction does not give correct saturation property of Nuclear matter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get better saturation, one have to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(1) Include 3 nucleon force, 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(2) relativistic Dirac BHF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728" y="3417712"/>
            <a:ext cx="2793415" cy="257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272" y="6215062"/>
            <a:ext cx="50000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Figures from </a:t>
            </a:r>
          </a:p>
          <a:p>
            <a:r>
              <a:rPr lang="en-US" sz="1100" dirty="0"/>
              <a:t>S. Shen et al., Progress in Particle and Nuclear Physics, 109, (2019), 103713</a:t>
            </a:r>
          </a:p>
        </p:txBody>
      </p:sp>
    </p:spTree>
    <p:extLst>
      <p:ext uri="{BB962C8B-B14F-4D97-AF65-F5344CB8AC3E}">
        <p14:creationId xmlns:p14="http://schemas.microsoft.com/office/powerpoint/2010/main" val="525840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8337" y="1699491"/>
            <a:ext cx="8087735" cy="154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Include 3NF in chiral EFT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 optical potential by folding the g-matrix or self energy U(p)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In fact, similar work already exists.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Masakazu </a:t>
            </a:r>
            <a:r>
              <a:rPr lang="en-US" dirty="0" err="1">
                <a:sym typeface="Wingdings" panose="05000000000000000000" pitchFamily="2" charset="2"/>
              </a:rPr>
              <a:t>Toyokawa</a:t>
            </a:r>
            <a:r>
              <a:rPr lang="en-US" dirty="0">
                <a:sym typeface="Wingdings" panose="05000000000000000000" pitchFamily="2" charset="2"/>
              </a:rPr>
              <a:t> et al, Progress of Theoretical and experimental physics, (2018) 023D03</a:t>
            </a:r>
            <a:r>
              <a:rPr lang="en-US" dirty="0"/>
              <a:t>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41" y="3431711"/>
            <a:ext cx="5363323" cy="32961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73329" y="5496936"/>
            <a:ext cx="1939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from</a:t>
            </a:r>
          </a:p>
          <a:p>
            <a:r>
              <a:rPr lang="en-US" sz="1200" dirty="0"/>
              <a:t>The Reference  </a:t>
            </a:r>
          </a:p>
          <a:p>
            <a:r>
              <a:rPr lang="en-US" sz="1200" dirty="0">
                <a:sym typeface="Wingdings" panose="05000000000000000000" pitchFamily="2" charset="2"/>
              </a:rPr>
              <a:t>Masakazu </a:t>
            </a:r>
            <a:r>
              <a:rPr lang="en-US" sz="1200" dirty="0" err="1">
                <a:sym typeface="Wingdings" panose="05000000000000000000" pitchFamily="2" charset="2"/>
              </a:rPr>
              <a:t>Toyokawa</a:t>
            </a:r>
            <a:r>
              <a:rPr lang="en-US" sz="1200" dirty="0">
                <a:sym typeface="Wingdings" panose="05000000000000000000" pitchFamily="2" charset="2"/>
              </a:rPr>
              <a:t> et al</a:t>
            </a:r>
          </a:p>
          <a:p>
            <a:endParaRPr lang="en-US" sz="1200" dirty="0">
              <a:sym typeface="Wingdings" panose="05000000000000000000" pitchFamily="2" charset="2"/>
            </a:endParaRPr>
          </a:p>
          <a:p>
            <a:r>
              <a:rPr lang="en-US" sz="1200" dirty="0">
                <a:sym typeface="Wingdings" panose="05000000000000000000" pitchFamily="2" charset="2"/>
              </a:rPr>
              <a:t>4He scattering on 208Pb.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1982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use charge dependent interaction?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0082" y="1592263"/>
            <a:ext cx="8532812" cy="299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interactions are charge dependent (isospin symmetry is broken)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Nucleon mass difference in proton and neutron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Interactions are different between </a:t>
            </a:r>
            <a:r>
              <a:rPr lang="en-US" dirty="0" err="1"/>
              <a:t>pp,np,nn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AV18, </a:t>
            </a:r>
            <a:r>
              <a:rPr lang="en-US" dirty="0" err="1"/>
              <a:t>CDBonn</a:t>
            </a:r>
            <a:r>
              <a:rPr lang="en-US" dirty="0"/>
              <a:t>, Chiral EFT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&lt; p’, L’ |V(</a:t>
            </a:r>
            <a:r>
              <a:rPr lang="en-US" dirty="0" err="1"/>
              <a:t>S,T,T_z,J</a:t>
            </a:r>
            <a:r>
              <a:rPr lang="en-US" dirty="0"/>
              <a:t>)| p, L&gt;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V_pp</a:t>
            </a:r>
            <a:r>
              <a:rPr lang="en-US" dirty="0"/>
              <a:t>  : T=1, </a:t>
            </a:r>
            <a:r>
              <a:rPr lang="en-US" dirty="0" err="1"/>
              <a:t>T_z</a:t>
            </a:r>
            <a:r>
              <a:rPr lang="en-US" dirty="0"/>
              <a:t>=1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V_nn</a:t>
            </a:r>
            <a:r>
              <a:rPr lang="en-US" dirty="0"/>
              <a:t>  : T=1, </a:t>
            </a:r>
            <a:r>
              <a:rPr lang="en-US" dirty="0" err="1"/>
              <a:t>T_z</a:t>
            </a:r>
            <a:r>
              <a:rPr lang="en-US" dirty="0"/>
              <a:t>= -1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V_np</a:t>
            </a:r>
            <a:r>
              <a:rPr lang="en-US" dirty="0"/>
              <a:t>  : T=1, </a:t>
            </a:r>
            <a:r>
              <a:rPr lang="en-US" dirty="0" err="1"/>
              <a:t>T_z</a:t>
            </a:r>
            <a:r>
              <a:rPr lang="en-US" dirty="0"/>
              <a:t>=0  if L+S=even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          T=0, </a:t>
            </a:r>
            <a:r>
              <a:rPr lang="en-US" dirty="0" err="1"/>
              <a:t>T_z</a:t>
            </a:r>
            <a:r>
              <a:rPr lang="en-US" dirty="0"/>
              <a:t>=0 if  L+S=odd </a:t>
            </a:r>
          </a:p>
        </p:txBody>
      </p:sp>
    </p:spTree>
    <p:extLst>
      <p:ext uri="{BB962C8B-B14F-4D97-AF65-F5344CB8AC3E}">
        <p14:creationId xmlns:p14="http://schemas.microsoft.com/office/powerpoint/2010/main" val="812990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use charge dependent interaction?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0082" y="1592263"/>
            <a:ext cx="8532812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for BHF?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g-matrix can have </a:t>
            </a:r>
            <a:r>
              <a:rPr lang="en-US" dirty="0" err="1">
                <a:sym typeface="Wingdings" panose="05000000000000000000" pitchFamily="2" charset="2"/>
              </a:rPr>
              <a:t>T,T_z</a:t>
            </a:r>
            <a:r>
              <a:rPr lang="en-US" dirty="0">
                <a:sym typeface="Wingdings" panose="05000000000000000000" pitchFamily="2" charset="2"/>
              </a:rPr>
              <a:t> dependence.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    g^{J,ST}_{L’,L}(</a:t>
            </a:r>
            <a:r>
              <a:rPr lang="en-US" dirty="0" err="1">
                <a:sym typeface="Wingdings" panose="05000000000000000000" pitchFamily="2" charset="2"/>
              </a:rPr>
              <a:t>p’,p</a:t>
            </a:r>
            <a:r>
              <a:rPr lang="en-US" dirty="0">
                <a:sym typeface="Wingdings" panose="05000000000000000000" pitchFamily="2" charset="2"/>
              </a:rPr>
              <a:t>; E, K)  g^{</a:t>
            </a:r>
            <a:r>
              <a:rPr lang="en-US" dirty="0" err="1">
                <a:sym typeface="Wingdings" panose="05000000000000000000" pitchFamily="2" charset="2"/>
              </a:rPr>
              <a:t>L,ST,Tz</a:t>
            </a:r>
            <a:r>
              <a:rPr lang="en-US" dirty="0">
                <a:sym typeface="Wingdings" panose="05000000000000000000" pitchFamily="2" charset="2"/>
              </a:rPr>
              <a:t>}_{L’,L}(</a:t>
            </a:r>
            <a:r>
              <a:rPr lang="en-US" dirty="0" err="1">
                <a:sym typeface="Wingdings" panose="05000000000000000000" pitchFamily="2" charset="2"/>
              </a:rPr>
              <a:t>p’,p</a:t>
            </a:r>
            <a:r>
              <a:rPr lang="en-US" dirty="0">
                <a:sym typeface="Wingdings" panose="05000000000000000000" pitchFamily="2" charset="2"/>
              </a:rPr>
              <a:t>; E, 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Mean potential U can be different for proton and neutron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Fermi energy can be different for proton and neutron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Fully consistent treatment of charge dependence in g-matrix is too complicate! ( Assumptions used for simplification may not hold.)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Will it impact on </a:t>
            </a:r>
            <a:r>
              <a:rPr lang="en-US" dirty="0">
                <a:solidFill>
                  <a:srgbClr val="FF0000"/>
                </a:solidFill>
              </a:rPr>
              <a:t>Symmetry energy</a:t>
            </a:r>
            <a:r>
              <a:rPr lang="en-US" dirty="0"/>
              <a:t>?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20" y="5300663"/>
            <a:ext cx="5912563" cy="11767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13" y="4171387"/>
            <a:ext cx="7670529" cy="92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78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get Optical potential for Nucleus-Nucleus scattering?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0082" y="1592263"/>
            <a:ext cx="8532812" cy="386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Mean potential U(p) can be considered as a </a:t>
            </a:r>
            <a:r>
              <a:rPr lang="en-US" dirty="0">
                <a:solidFill>
                  <a:srgbClr val="FF0000"/>
                </a:solidFill>
              </a:rPr>
              <a:t>optical potential </a:t>
            </a:r>
            <a:r>
              <a:rPr lang="en-US" dirty="0"/>
              <a:t>for a nucleon in a nuclear matter.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G-matrix can be considered as an </a:t>
            </a:r>
            <a:r>
              <a:rPr lang="en-US" dirty="0">
                <a:solidFill>
                  <a:srgbClr val="FF0000"/>
                </a:solidFill>
              </a:rPr>
              <a:t>effective interaction </a:t>
            </a:r>
            <a:r>
              <a:rPr lang="en-US" dirty="0"/>
              <a:t>between two nucleons in a nuclear matter.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U(p) and G-matrix provides </a:t>
            </a:r>
            <a:r>
              <a:rPr lang="en-US" dirty="0">
                <a:solidFill>
                  <a:srgbClr val="FF0000"/>
                </a:solidFill>
              </a:rPr>
              <a:t>imaginary parts</a:t>
            </a:r>
            <a:r>
              <a:rPr lang="en-US" dirty="0"/>
              <a:t> (as like optical model).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may use single folding or double folding on Nuclear density to get optical potential for nucleon-Nucleus or Nucleus-Nucleus scattering.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Approximate the interaction among nucleons with </a:t>
            </a:r>
            <a:r>
              <a:rPr lang="en-US" dirty="0">
                <a:solidFill>
                  <a:srgbClr val="FF0000"/>
                </a:solidFill>
              </a:rPr>
              <a:t>equivalent</a:t>
            </a:r>
            <a:r>
              <a:rPr lang="en-US" dirty="0"/>
              <a:t> g-matrix in nuclear matter. (</a:t>
            </a:r>
            <a:r>
              <a:rPr lang="en-US" dirty="0">
                <a:solidFill>
                  <a:srgbClr val="FF0000"/>
                </a:solidFill>
              </a:rPr>
              <a:t>How to define equivalent?</a:t>
            </a:r>
            <a:r>
              <a:rPr lang="en-US" dirty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Usual double-folding is done for local potential in position space. </a:t>
            </a:r>
          </a:p>
          <a:p>
            <a:r>
              <a:rPr lang="en-US" dirty="0"/>
              <a:t>    (How to convert </a:t>
            </a:r>
          </a:p>
          <a:p>
            <a:r>
              <a:rPr lang="en-US" dirty="0"/>
              <a:t>     g^{LSJT </a:t>
            </a:r>
            <a:r>
              <a:rPr lang="en-US" dirty="0" err="1"/>
              <a:t>T_z</a:t>
            </a:r>
            <a:r>
              <a:rPr lang="en-US" dirty="0"/>
              <a:t>}_{L’L}(</a:t>
            </a:r>
            <a:r>
              <a:rPr lang="en-US" dirty="0" err="1"/>
              <a:t>p’,p</a:t>
            </a:r>
            <a:r>
              <a:rPr lang="en-US" dirty="0"/>
              <a:t>; p0, k0, </a:t>
            </a:r>
            <a:r>
              <a:rPr lang="en-US" dirty="0" err="1"/>
              <a:t>k_F</a:t>
            </a:r>
            <a:r>
              <a:rPr lang="en-US" dirty="0"/>
              <a:t>)  &lt;-&gt;</a:t>
            </a:r>
            <a:r>
              <a:rPr lang="en-US" dirty="0">
                <a:sym typeface="Wingdings" panose="05000000000000000000" pitchFamily="2" charset="2"/>
              </a:rPr>
              <a:t>  v( r ; omega , </a:t>
            </a:r>
            <a:r>
              <a:rPr lang="en-US" dirty="0" err="1">
                <a:sym typeface="Wingdings" panose="05000000000000000000" pitchFamily="2" charset="2"/>
              </a:rPr>
              <a:t>k_F</a:t>
            </a:r>
            <a:r>
              <a:rPr lang="en-US" dirty="0">
                <a:sym typeface="Wingdings" panose="05000000000000000000" pitchFamily="2" charset="2"/>
              </a:rPr>
              <a:t>) ? </a:t>
            </a:r>
            <a:r>
              <a:rPr lang="en-US" dirty="0"/>
              <a:t>  </a:t>
            </a:r>
          </a:p>
          <a:p>
            <a:r>
              <a:rPr lang="en-US" dirty="0"/>
              <a:t>     what about </a:t>
            </a:r>
            <a:r>
              <a:rPr lang="en-US" dirty="0" err="1"/>
              <a:t>T_z</a:t>
            </a:r>
            <a:r>
              <a:rPr lang="en-US" dirty="0"/>
              <a:t> dependence? )</a:t>
            </a:r>
          </a:p>
        </p:txBody>
      </p:sp>
    </p:spTree>
    <p:extLst>
      <p:ext uri="{BB962C8B-B14F-4D97-AF65-F5344CB8AC3E}">
        <p14:creationId xmlns:p14="http://schemas.microsoft.com/office/powerpoint/2010/main" val="85433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get Optical potential for Nucleus-Nucleus scattering?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0082" y="1592263"/>
            <a:ext cx="8532812" cy="386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nuclear matter, (p0,k0,k_F) &lt;-&gt; (omega, </a:t>
            </a:r>
            <a:r>
              <a:rPr lang="en-US" dirty="0" err="1"/>
              <a:t>Kav</a:t>
            </a:r>
            <a:r>
              <a:rPr lang="en-US" dirty="0"/>
              <a:t>, </a:t>
            </a:r>
            <a:r>
              <a:rPr lang="en-US" dirty="0" err="1"/>
              <a:t>k_F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g^{LSJT </a:t>
            </a:r>
            <a:r>
              <a:rPr lang="en-US" dirty="0" err="1"/>
              <a:t>T_z</a:t>
            </a:r>
            <a:r>
              <a:rPr lang="en-US" dirty="0"/>
              <a:t>}_{L’L}(</a:t>
            </a:r>
            <a:r>
              <a:rPr lang="en-US" dirty="0" err="1"/>
              <a:t>p’,p</a:t>
            </a:r>
            <a:r>
              <a:rPr lang="en-US" dirty="0"/>
              <a:t>; p0, k0, </a:t>
            </a:r>
            <a:r>
              <a:rPr lang="en-US" dirty="0" err="1"/>
              <a:t>k_F</a:t>
            </a:r>
            <a:r>
              <a:rPr lang="en-US" dirty="0"/>
              <a:t>)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= g^{LSJT </a:t>
            </a:r>
            <a:r>
              <a:rPr lang="en-US" dirty="0" err="1"/>
              <a:t>T_z</a:t>
            </a:r>
            <a:r>
              <a:rPr lang="en-US" dirty="0"/>
              <a:t>}_{L’L}(</a:t>
            </a:r>
            <a:r>
              <a:rPr lang="en-US" dirty="0" err="1"/>
              <a:t>p’,p</a:t>
            </a:r>
            <a:r>
              <a:rPr lang="en-US" dirty="0"/>
              <a:t>; omega, </a:t>
            </a:r>
            <a:r>
              <a:rPr lang="en-US" dirty="0" err="1"/>
              <a:t>Kav</a:t>
            </a:r>
            <a:r>
              <a:rPr lang="en-US" dirty="0"/>
              <a:t>, </a:t>
            </a:r>
            <a:r>
              <a:rPr lang="en-US" dirty="0" err="1"/>
              <a:t>k_F</a:t>
            </a:r>
            <a:r>
              <a:rPr lang="en-US" dirty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with omega = 1/m(k0^2 + Kav^2)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      </a:t>
            </a:r>
            <a:r>
              <a:rPr lang="en-US" dirty="0" err="1"/>
              <a:t>Kav</a:t>
            </a:r>
            <a:r>
              <a:rPr lang="en-US" dirty="0"/>
              <a:t>= </a:t>
            </a:r>
            <a:r>
              <a:rPr lang="en-US" dirty="0" err="1"/>
              <a:t>Kav</a:t>
            </a:r>
            <a:r>
              <a:rPr lang="en-US" dirty="0"/>
              <a:t>(p0,k0,k_f)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finite Nucleus-Nucleus,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V(r; </a:t>
            </a:r>
            <a:r>
              <a:rPr lang="en-US" dirty="0" err="1"/>
              <a:t>Ein,rho</a:t>
            </a:r>
            <a:r>
              <a:rPr lang="en-US" dirty="0"/>
              <a:t>) = sum_{op}  operator * (radial function with density, energy  dependence)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needs </a:t>
            </a:r>
            <a:r>
              <a:rPr lang="en-US" dirty="0" err="1"/>
              <a:t>T_z</a:t>
            </a:r>
            <a:r>
              <a:rPr lang="en-US" dirty="0"/>
              <a:t> dependence in operator or radial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How to match </a:t>
            </a:r>
            <a:r>
              <a:rPr lang="en-US" dirty="0"/>
              <a:t>with g-matrix ?  </a:t>
            </a:r>
          </a:p>
        </p:txBody>
      </p:sp>
    </p:spTree>
    <p:extLst>
      <p:ext uri="{BB962C8B-B14F-4D97-AF65-F5344CB8AC3E}">
        <p14:creationId xmlns:p14="http://schemas.microsoft.com/office/powerpoint/2010/main" val="1044023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get Optical potential for Nucleus-Nucleus scattering?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0082" y="1592263"/>
            <a:ext cx="8532812" cy="154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finite Nucleus-Nucleus,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a projectile and target with </a:t>
            </a:r>
            <a:r>
              <a:rPr lang="en-US" dirty="0" err="1"/>
              <a:t>Ein</a:t>
            </a:r>
            <a:r>
              <a:rPr lang="en-US" dirty="0"/>
              <a:t>=E/</a:t>
            </a:r>
            <a:r>
              <a:rPr lang="en-US" dirty="0" err="1"/>
              <a:t>A_proj</a:t>
            </a:r>
            <a:r>
              <a:rPr lang="en-US" dirty="0"/>
              <a:t>, and distance 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</a:t>
            </a:r>
            <a:r>
              <a:rPr lang="en-US" dirty="0" err="1"/>
              <a:t>k_F</a:t>
            </a:r>
            <a:r>
              <a:rPr lang="en-US" dirty="0"/>
              <a:t> value should be used?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omega should be used?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the corresponding g-matrix? K and E ? Or (p0,k0) set?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03" y="4381050"/>
            <a:ext cx="4603506" cy="975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800" y="4868862"/>
            <a:ext cx="3400900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0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328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How to compute the </a:t>
            </a:r>
            <a:r>
              <a:rPr lang="en-US" altLang="ko-KR" dirty="0">
                <a:solidFill>
                  <a:srgbClr val="FF0000"/>
                </a:solidFill>
                <a:latin typeface="Arial"/>
                <a:ea typeface="돋움" panose="020B0600000101010101" pitchFamily="50" charset="-127"/>
              </a:rPr>
              <a:t>e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nergy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of nuclear matter?</a:t>
            </a:r>
          </a:p>
          <a:p>
            <a:pPr lvl="1"/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 </a:t>
            </a: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85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Independent particle model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Simplest : many-body problem to </a:t>
            </a:r>
            <a:r>
              <a:rPr lang="en-US" altLang="ko-KR" dirty="0">
                <a:solidFill>
                  <a:srgbClr val="FF0000"/>
                </a:solidFill>
                <a:latin typeface="Arial"/>
                <a:ea typeface="돋움" panose="020B0600000101010101" pitchFamily="50" charset="-127"/>
              </a:rPr>
              <a:t>one-body problem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돋움" panose="020B0600000101010101" pitchFamily="50" charset="-127"/>
            </a:endParaRP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Approximation treating H ~ H0 = T+ U as one-body operator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Exact solution is known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Slater determinant of single particle wave functions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What is U ?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naive shell model : H.O.</a:t>
            </a:r>
            <a:r>
              <a:rPr kumimoji="0" lang="en-US" altLang="ko-KR" b="0" i="0" u="none" strike="noStrike" kern="1200" cap="none" spc="0" normalizeH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 potential or W.S. potential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U simulate the mean effects of V as much as possible </a:t>
            </a:r>
            <a:endParaRPr kumimoji="0" lang="en-US" altLang="ko-KR" b="0" i="0" u="none" strike="noStrike" kern="1200" cap="none" spc="0" normalizeH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  <a:sym typeface="Wingdings" panose="05000000000000000000" pitchFamily="2" charset="2"/>
            </a:endParaRPr>
          </a:p>
          <a:p>
            <a:pPr marL="1300738" lvl="2" indent="-342900">
              <a:buFont typeface="Arial" panose="020B0604020202020204" pitchFamily="34" charset="0"/>
              <a:buChar char="•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79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406474"/>
            <a:ext cx="8974426" cy="270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85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Hartree-Fock</a:t>
            </a:r>
            <a:r>
              <a:rPr kumimoji="0" lang="en-US" altLang="ko-KR" sz="1885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method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Basically the same as independent particle model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Assumption: </a:t>
            </a:r>
            <a:r>
              <a:rPr kumimoji="0" lang="en-US" altLang="ko-KR" b="0" i="0" u="none" strike="noStrike" kern="1200" cap="none" spc="0" normalizeH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a Slater-determinant of single particle wave functions.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baseline="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What is U? (H = T+V = T+U + V-U)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try to find the optimal U such that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(1)</a:t>
            </a:r>
            <a:r>
              <a:rPr kumimoji="0" lang="en-US" altLang="ko-KR" b="0" i="0" u="none" strike="noStrike" kern="1200" cap="none" spc="0" normalizeH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b="0" i="0" u="none" strike="noStrike" kern="1200" cap="none" spc="0" normalizeH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s.p</a:t>
            </a:r>
            <a:r>
              <a:rPr kumimoji="0" lang="en-US" altLang="ko-KR" b="0" i="0" u="none" strike="noStrike" kern="1200" cap="none" spc="0" normalizeH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. wave functions are determined by U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baseline="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(2)</a:t>
            </a: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 Thus, Slater determinant is determined by U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(3)</a:t>
            </a:r>
            <a:r>
              <a:rPr kumimoji="0" lang="en-US" altLang="ko-KR" b="0" i="0" u="none" strike="noStrike" kern="1200" cap="none" spc="0" normalizeH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 Choose U such that the &lt;Psi| H| Psi&gt; to be a variational minimum.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Note: |Psi&gt; is an eigenstate of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T+U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, not H=T+V !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81" y="4268131"/>
            <a:ext cx="1767255" cy="7481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27" y="5016233"/>
            <a:ext cx="3427471" cy="6575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4562739"/>
            <a:ext cx="4583330" cy="15645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866" y="5734551"/>
            <a:ext cx="2428978" cy="71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Starting from HF, one can compute MBPT to compute energy corrections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However, naïve application of MBPT to realistic NN interaction raises</a:t>
            </a:r>
            <a:r>
              <a:rPr kumimoji="0" lang="en-US" altLang="ko-KR" b="0" i="0" u="none" strike="noStrike" kern="1200" cap="none" spc="0" normalizeH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a problem.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baseline="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Many</a:t>
            </a: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 realistic NN interaction has a hard-core. (Very repulsive at short distance)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The</a:t>
            </a:r>
            <a:r>
              <a:rPr kumimoji="0" lang="en-US" altLang="ko-KR" b="0" i="0" u="none" strike="noStrike" kern="1200" cap="none" spc="0" normalizeH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matrix elements of potential for Slater-determinant becomes very large. </a:t>
            </a:r>
            <a:r>
              <a:rPr kumimoji="0" lang="en-US" altLang="ko-KR" b="0" i="0" u="none" strike="noStrike" kern="1200" cap="none" spc="0" normalizeH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perturbative approach does not work.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baseline="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Problem comes from ignoring correlation in w.f.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60" y="4665021"/>
            <a:ext cx="5901021" cy="9419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802" y="4682965"/>
            <a:ext cx="2133898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3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T-matrix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4443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Non-perturbative</a:t>
            </a:r>
            <a:r>
              <a:rPr kumimoji="0" lang="en-US" altLang="ko-KR" b="0" i="0" u="none" strike="noStrike" kern="1200" cap="none" spc="0" normalizeH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treatment of two-body interaction is necessary.</a:t>
            </a: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 </a:t>
            </a:r>
            <a:endParaRPr kumimoji="0" lang="en-US" altLang="ko-KR" b="0" i="0" u="none" strike="noStrike" kern="1200" cap="none" spc="0" normalizeH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 incorporate correlation between two particles </a:t>
            </a:r>
            <a:r>
              <a:rPr kumimoji="0" lang="en-US" altLang="ko-KR" b="0" i="0" u="none" strike="noStrike" kern="1200" cap="none" spc="0" normalizeH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</a:t>
            </a: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 two nucleon scattering in medium </a:t>
            </a: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292934"/>
                </a:solidFill>
              </a:rPr>
              <a:t>But, even when matrix elements are large, their infinite sum can be finite.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29293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29293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292934"/>
              </a:solidFill>
            </a:endParaRPr>
          </a:p>
          <a:p>
            <a:pPr>
              <a:defRPr/>
            </a:pPr>
            <a:endParaRPr lang="en-US" altLang="ko-KR" dirty="0">
              <a:solidFill>
                <a:srgbClr val="292934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292934"/>
                </a:solidFill>
              </a:rPr>
              <a:t>Two nucleon scattering T-matrix in free space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292934"/>
                </a:solidFill>
              </a:rPr>
              <a:t>Sum of infinite series of ladder diagrams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292934"/>
                </a:solidFill>
              </a:rPr>
              <a:t>Scattering T-matrix is well defined/behaved </a:t>
            </a:r>
          </a:p>
          <a:p>
            <a:pPr lvl="1">
              <a:defRPr/>
            </a:pPr>
            <a:r>
              <a:rPr lang="en-US" altLang="ko-KR" dirty="0">
                <a:solidFill>
                  <a:srgbClr val="292934"/>
                </a:solidFill>
              </a:rPr>
              <a:t>      even when potential matrix element is large. (non-perturbative)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292934"/>
                </a:solidFill>
              </a:rPr>
              <a:t>T-matrix converts free plane wave to scattering wave function. </a:t>
            </a: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57" y="3357563"/>
            <a:ext cx="4105848" cy="7525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239" y="5956384"/>
            <a:ext cx="3855409" cy="56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2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T-matrix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 err="1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Lippman</a:t>
            </a:r>
            <a:r>
              <a:rPr lang="en-US" altLang="ko-KR" baseline="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-Schwinger</a:t>
            </a: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 equation</a:t>
            </a: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80" y="3007859"/>
            <a:ext cx="3124636" cy="6192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30" y="2465307"/>
            <a:ext cx="3855409" cy="5682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763" y="3989044"/>
            <a:ext cx="3343742" cy="6383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84434" y="2517567"/>
            <a:ext cx="4239491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: two-nucleon relative momentum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93146" y="5109457"/>
            <a:ext cx="2843984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L-S equation for T-matrix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480" y="4937887"/>
            <a:ext cx="3857584" cy="7240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16488" y="3097726"/>
            <a:ext cx="3454792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L-S equation for wave function</a:t>
            </a:r>
          </a:p>
        </p:txBody>
      </p:sp>
    </p:spTree>
    <p:extLst>
      <p:ext uri="{BB962C8B-B14F-4D97-AF65-F5344CB8AC3E}">
        <p14:creationId xmlns:p14="http://schemas.microsoft.com/office/powerpoint/2010/main" val="239905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Brueckner-Hartree-Fock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0" i="0" u="none" strike="noStrike" kern="1200" cap="none" spc="0" normalizeH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Brueckner</a:t>
            </a:r>
            <a:r>
              <a:rPr kumimoji="0" lang="en-US" altLang="ko-KR" b="0" i="0" u="none" strike="noStrike" kern="1200" cap="none" spc="0" normalizeH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approach: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Sum all order of two-nucleon scattering (ladder diagrams) </a:t>
            </a:r>
            <a:r>
              <a:rPr lang="en-US" altLang="ko-KR" dirty="0">
                <a:solidFill>
                  <a:srgbClr val="FF0000"/>
                </a:solidFill>
                <a:latin typeface="Arial"/>
                <a:ea typeface="돋움" panose="020B0600000101010101" pitchFamily="50" charset="-127"/>
              </a:rPr>
              <a:t>in medium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Replace matrix elements of V to matrix elements of G-matrix.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G-matrix is well defined even with hard-core interaction.</a:t>
            </a: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93" y="5534859"/>
            <a:ext cx="5906234" cy="841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93" y="3121891"/>
            <a:ext cx="1929698" cy="13100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867" y="2983806"/>
            <a:ext cx="2248765" cy="15862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904" y="4860184"/>
            <a:ext cx="3286584" cy="5715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4724" y="3357563"/>
            <a:ext cx="3649487" cy="6550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6006" y="4012599"/>
            <a:ext cx="2133898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2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Brueckner-Hartree-Fock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299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Medium effects enters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(1) Pauli exclusion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(2) Dispersion relation( relation between energy and momentum)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BHF or BBG equation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Self consistent : </a:t>
            </a:r>
            <a:r>
              <a:rPr lang="en-US" altLang="ko-KR" dirty="0" err="1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s.p</a:t>
            </a: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. wave function, energy, potential, g-matrix</a:t>
            </a: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83" y="3603675"/>
            <a:ext cx="2448267" cy="6573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519" y="3595420"/>
            <a:ext cx="3689662" cy="11815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302" y="4868863"/>
            <a:ext cx="2966465" cy="10224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519" y="4891122"/>
            <a:ext cx="4603214" cy="97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5874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24307</TotalTime>
  <Words>1703</Words>
  <Application>Microsoft Office PowerPoint</Application>
  <PresentationFormat>A4 용지(210x297mm)</PresentationFormat>
  <Paragraphs>207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Arial</vt:lpstr>
      <vt:lpstr>Calibri</vt:lpstr>
      <vt:lpstr>Calibri Light</vt:lpstr>
      <vt:lpstr>Office 테마</vt:lpstr>
      <vt:lpstr>5_Clarity</vt:lpstr>
      <vt:lpstr>PowerPoint 프레젠테이션</vt:lpstr>
      <vt:lpstr>Introduction</vt:lpstr>
      <vt:lpstr>Introduction</vt:lpstr>
      <vt:lpstr>Introduction</vt:lpstr>
      <vt:lpstr>Introduction</vt:lpstr>
      <vt:lpstr>T-matrix </vt:lpstr>
      <vt:lpstr>T-matrix </vt:lpstr>
      <vt:lpstr>Brueckner-Hartree-Fock</vt:lpstr>
      <vt:lpstr>Brueckner-Hartree-Fock</vt:lpstr>
      <vt:lpstr>Nuclear matter</vt:lpstr>
      <vt:lpstr>G-matrix calculation</vt:lpstr>
      <vt:lpstr>Angle average approximation of Q</vt:lpstr>
      <vt:lpstr>Angle average approximation of denominator</vt:lpstr>
      <vt:lpstr>Partial wave expansion of G-matrix</vt:lpstr>
      <vt:lpstr>Integral equation</vt:lpstr>
      <vt:lpstr>Integral equation</vt:lpstr>
      <vt:lpstr>Integral equation</vt:lpstr>
      <vt:lpstr>Solve g-matrix</vt:lpstr>
      <vt:lpstr>U(p) from g-matrix</vt:lpstr>
      <vt:lpstr>Algorithm</vt:lpstr>
      <vt:lpstr>Code</vt:lpstr>
      <vt:lpstr>Code</vt:lpstr>
      <vt:lpstr>However… </vt:lpstr>
      <vt:lpstr>Plan </vt:lpstr>
      <vt:lpstr>How to use charge dependent interaction?</vt:lpstr>
      <vt:lpstr>How to use charge dependent interaction?</vt:lpstr>
      <vt:lpstr>How to get Optical potential for Nucleus-Nucleus scattering?</vt:lpstr>
      <vt:lpstr>How to get Optical potential for Nucleus-Nucleus scattering?</vt:lpstr>
      <vt:lpstr>How to get Optical potential for Nucleus-Nucleus scattering?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유준호</dc:creator>
  <cp:lastModifiedBy>송 영호</cp:lastModifiedBy>
  <cp:revision>1230</cp:revision>
  <cp:lastPrinted>2018-09-03T05:45:20Z</cp:lastPrinted>
  <dcterms:created xsi:type="dcterms:W3CDTF">2016-03-06T10:47:04Z</dcterms:created>
  <dcterms:modified xsi:type="dcterms:W3CDTF">2023-08-29T06:58:17Z</dcterms:modified>
</cp:coreProperties>
</file>