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  <p:sldMasterId id="2147483724" r:id="rId2"/>
    <p:sldMasterId id="2147483772" r:id="rId3"/>
  </p:sldMasterIdLst>
  <p:notesMasterIdLst>
    <p:notesMasterId r:id="rId36"/>
  </p:notesMasterIdLst>
  <p:handoutMasterIdLst>
    <p:handoutMasterId r:id="rId37"/>
  </p:handoutMasterIdLst>
  <p:sldIdLst>
    <p:sldId id="269" r:id="rId4"/>
    <p:sldId id="575" r:id="rId5"/>
    <p:sldId id="585" r:id="rId6"/>
    <p:sldId id="586" r:id="rId7"/>
    <p:sldId id="548" r:id="rId8"/>
    <p:sldId id="587" r:id="rId9"/>
    <p:sldId id="588" r:id="rId10"/>
    <p:sldId id="527" r:id="rId11"/>
    <p:sldId id="550" r:id="rId12"/>
    <p:sldId id="620" r:id="rId13"/>
    <p:sldId id="622" r:id="rId14"/>
    <p:sldId id="629" r:id="rId15"/>
    <p:sldId id="621" r:id="rId16"/>
    <p:sldId id="623" r:id="rId17"/>
    <p:sldId id="624" r:id="rId18"/>
    <p:sldId id="625" r:id="rId19"/>
    <p:sldId id="559" r:id="rId20"/>
    <p:sldId id="627" r:id="rId21"/>
    <p:sldId id="626" r:id="rId22"/>
    <p:sldId id="628" r:id="rId23"/>
    <p:sldId id="561" r:id="rId24"/>
    <p:sldId id="589" r:id="rId25"/>
    <p:sldId id="590" r:id="rId26"/>
    <p:sldId id="591" r:id="rId27"/>
    <p:sldId id="592" r:id="rId28"/>
    <p:sldId id="596" r:id="rId29"/>
    <p:sldId id="597" r:id="rId30"/>
    <p:sldId id="536" r:id="rId31"/>
    <p:sldId id="580" r:id="rId32"/>
    <p:sldId id="581" r:id="rId33"/>
    <p:sldId id="611" r:id="rId34"/>
    <p:sldId id="544" r:id="rId35"/>
  </p:sldIdLst>
  <p:sldSz cx="9906000" cy="6858000" type="A4"/>
  <p:notesSz cx="6735763" cy="9866313"/>
  <p:defaultTextStyle>
    <a:defPPr>
      <a:defRPr lang="ko-KR"/>
    </a:defPPr>
    <a:lvl1pPr marL="0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49BBFDA-9569-43B1-941C-04CBC510CD5D}">
          <p14:sldIdLst>
            <p14:sldId id="269"/>
            <p14:sldId id="575"/>
            <p14:sldId id="585"/>
            <p14:sldId id="586"/>
            <p14:sldId id="548"/>
            <p14:sldId id="587"/>
            <p14:sldId id="588"/>
            <p14:sldId id="527"/>
            <p14:sldId id="550"/>
            <p14:sldId id="620"/>
            <p14:sldId id="622"/>
            <p14:sldId id="629"/>
            <p14:sldId id="621"/>
            <p14:sldId id="623"/>
            <p14:sldId id="624"/>
            <p14:sldId id="625"/>
            <p14:sldId id="559"/>
            <p14:sldId id="627"/>
            <p14:sldId id="626"/>
            <p14:sldId id="628"/>
            <p14:sldId id="561"/>
            <p14:sldId id="589"/>
            <p14:sldId id="590"/>
            <p14:sldId id="591"/>
            <p14:sldId id="592"/>
            <p14:sldId id="596"/>
            <p14:sldId id="597"/>
            <p14:sldId id="536"/>
            <p14:sldId id="580"/>
            <p14:sldId id="581"/>
            <p14:sldId id="611"/>
            <p14:sldId id="544"/>
          </p14:sldIdLst>
        </p14:section>
      </p14:sectionLst>
    </p:ext>
    <p:ext uri="{EFAFB233-063F-42B5-8137-9DF3F51BA10A}">
      <p15:sldGuideLst xmlns:p15="http://schemas.microsoft.com/office/powerpoint/2012/main">
        <p15:guide id="3" pos="4526" userDrawn="1">
          <p15:clr>
            <a:srgbClr val="A4A3A4"/>
          </p15:clr>
        </p15:guide>
        <p15:guide id="4" pos="5796" userDrawn="1">
          <p15:clr>
            <a:srgbClr val="A4A3A4"/>
          </p15:clr>
        </p15:guide>
        <p15:guide id="7" pos="3097" userDrawn="1">
          <p15:clr>
            <a:srgbClr val="A4A3A4"/>
          </p15:clr>
        </p15:guide>
        <p15:guide id="8" orient="horz" pos="4178" userDrawn="1">
          <p15:clr>
            <a:srgbClr val="A4A3A4"/>
          </p15:clr>
        </p15:guide>
        <p15:guide id="9" orient="horz" pos="1003" userDrawn="1">
          <p15:clr>
            <a:srgbClr val="A4A3A4"/>
          </p15:clr>
        </p15:guide>
        <p15:guide id="15" pos="3914" userDrawn="1">
          <p15:clr>
            <a:srgbClr val="A4A3A4"/>
          </p15:clr>
        </p15:guide>
        <p15:guide id="17" orient="horz" userDrawn="1">
          <p15:clr>
            <a:srgbClr val="A4A3A4"/>
          </p15:clr>
        </p15:guide>
        <p15:guide id="20" pos="3483" userDrawn="1">
          <p15:clr>
            <a:srgbClr val="A4A3A4"/>
          </p15:clr>
        </p15:guide>
        <p15:guide id="21" pos="2780" userDrawn="1">
          <p15:clr>
            <a:srgbClr val="A4A3A4"/>
          </p15:clr>
        </p15:guide>
        <p15:guide id="23" pos="2372" userDrawn="1">
          <p15:clr>
            <a:srgbClr val="A4A3A4"/>
          </p15:clr>
        </p15:guide>
        <p15:guide id="24" orient="horz" pos="3838" userDrawn="1">
          <p15:clr>
            <a:srgbClr val="A4A3A4"/>
          </p15:clr>
        </p15:guide>
        <p15:guide id="26" orient="horz" pos="2137" userDrawn="1">
          <p15:clr>
            <a:srgbClr val="A4A3A4"/>
          </p15:clr>
        </p15:guide>
        <p15:guide id="27" orient="horz" pos="3634" userDrawn="1">
          <p15:clr>
            <a:srgbClr val="A4A3A4"/>
          </p15:clr>
        </p15:guide>
        <p15:guide id="28" orient="horz" pos="304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CC"/>
    <a:srgbClr val="0000A4"/>
    <a:srgbClr val="ED7D31"/>
    <a:srgbClr val="7F7F7F"/>
    <a:srgbClr val="F2F2F2"/>
    <a:srgbClr val="FF6600"/>
    <a:srgbClr val="CC00FF"/>
    <a:srgbClr val="FF99FF"/>
    <a:srgbClr val="635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60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498" y="96"/>
      </p:cViewPr>
      <p:guideLst>
        <p:guide pos="4526"/>
        <p:guide pos="5796"/>
        <p:guide pos="3097"/>
        <p:guide orient="horz" pos="4178"/>
        <p:guide orient="horz" pos="1003"/>
        <p:guide pos="3914"/>
        <p:guide orient="horz"/>
        <p:guide pos="3483"/>
        <p:guide pos="2780"/>
        <p:guide pos="2372"/>
        <p:guide orient="horz" pos="3838"/>
        <p:guide orient="horz" pos="2137"/>
        <p:guide orient="horz" pos="3634"/>
        <p:guide orient="horz" pos="304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1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3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46F42610-14FF-4B40-B4B6-786DE4FB8FEA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3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BA50B1B2-6258-41F2-9629-A1D893779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24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6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513A899E-F476-4791-9F16-0B14047B11F2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3488"/>
            <a:ext cx="4805363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36" tIns="45318" rIns="90636" bIns="453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0"/>
          </a:xfrm>
          <a:prstGeom prst="rect">
            <a:avLst/>
          </a:prstGeom>
        </p:spPr>
        <p:txBody>
          <a:bodyPr vert="horz" lIns="90636" tIns="45318" rIns="90636" bIns="4531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6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E7091564-0DFD-4FA7-A9C8-3D427F108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755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1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7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3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213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897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17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78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86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926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03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7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26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433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50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27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90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1349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66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64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26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9591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367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73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87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808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28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5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0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59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2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9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2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32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B7A41-6D90-4371-844A-87EC379C3D06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613036" y="6569802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088" dirty="0"/>
              <a:t>- </a:t>
            </a:r>
            <a:fld id="{5733F733-A97E-45C7-8208-292F002894F6}" type="slidenum">
              <a:rPr lang="ko-KR" altLang="en-US" sz="1088" smtClean="0"/>
              <a:pPr algn="r"/>
              <a:t>‹#›</a:t>
            </a:fld>
            <a:r>
              <a:rPr lang="ko-KR" altLang="en-US" sz="1088" dirty="0"/>
              <a:t> </a:t>
            </a:r>
            <a:r>
              <a:rPr lang="en-US" altLang="ko-KR" sz="1088" dirty="0"/>
              <a:t>-</a:t>
            </a:r>
            <a:endParaRPr lang="ko-KR" altLang="en-US" sz="1088" dirty="0"/>
          </a:p>
        </p:txBody>
      </p:sp>
    </p:spTree>
    <p:extLst>
      <p:ext uri="{BB962C8B-B14F-4D97-AF65-F5344CB8AC3E}">
        <p14:creationId xmlns:p14="http://schemas.microsoft.com/office/powerpoint/2010/main" val="407531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5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245"/>
            <a:ext cx="9906000" cy="64660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1977" y="2501122"/>
            <a:ext cx="8553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Nuclear Lattice Effective Field Theory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424086" y="6458464"/>
            <a:ext cx="395417" cy="366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172" y="6175911"/>
            <a:ext cx="2500858" cy="615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5859" y="4774538"/>
            <a:ext cx="83673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800" dirty="0"/>
              <a:t>Young-Ho Song (</a:t>
            </a:r>
            <a:r>
              <a:rPr lang="ko-KR" altLang="en-US" sz="2800" dirty="0"/>
              <a:t>중이온가속기연구소</a:t>
            </a:r>
            <a:r>
              <a:rPr lang="en-US" altLang="ko-KR" sz="2800" dirty="0"/>
              <a:t>, IBS)</a:t>
            </a:r>
          </a:p>
          <a:p>
            <a:pPr lvl="1"/>
            <a:r>
              <a:rPr lang="en-US" altLang="ko-KR" sz="2800" dirty="0">
                <a:solidFill>
                  <a:srgbClr val="FF0000"/>
                </a:solidFill>
              </a:rPr>
              <a:t>NLEFT collaboration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952999" y="5732952"/>
            <a:ext cx="4746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1800" dirty="0"/>
              <a:t>이론 미팅</a:t>
            </a:r>
            <a:r>
              <a:rPr lang="en-US" altLang="ko-KR" sz="1800" dirty="0"/>
              <a:t>, 2023.06.12, CENS,</a:t>
            </a:r>
            <a:r>
              <a:rPr lang="ko-KR" altLang="en-US" sz="1800" dirty="0"/>
              <a:t> </a:t>
            </a:r>
            <a:r>
              <a:rPr lang="en-US" altLang="ko-KR" sz="1800" dirty="0"/>
              <a:t>IBS</a:t>
            </a:r>
          </a:p>
        </p:txBody>
      </p:sp>
    </p:spTree>
    <p:extLst>
      <p:ext uri="{BB962C8B-B14F-4D97-AF65-F5344CB8AC3E}">
        <p14:creationId xmlns:p14="http://schemas.microsoft.com/office/powerpoint/2010/main" val="985007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 formulations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592263"/>
            <a:ext cx="7052552" cy="33632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0436" y="5144655"/>
            <a:ext cx="8690264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formulations are equivalent.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Here, we will only consider transfer matrix formulation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194" y="5817147"/>
            <a:ext cx="3934374" cy="8383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263" y="5768975"/>
            <a:ext cx="2494656" cy="9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39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1-body problem on lattice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1964" y="1717964"/>
            <a:ext cx="8211127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Simple one-body problem : H = K + U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 : kinetic energy, U : external potential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Hamiltonian is a 1-body operator ( </a:t>
            </a:r>
            <a:r>
              <a:rPr lang="en-US" dirty="0" err="1"/>
              <a:t>a^dagger</a:t>
            </a:r>
            <a:r>
              <a:rPr lang="en-US" dirty="0"/>
              <a:t> a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spin, isospin(only one kind of fermion)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goal is to find eigen-values and eigen-functions of Hamiltonian or transfer matrix.   H x = E x  or M x = W x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can directly solve in lattice exactly for one-body. </a:t>
            </a:r>
          </a:p>
        </p:txBody>
      </p:sp>
    </p:spTree>
    <p:extLst>
      <p:ext uri="{BB962C8B-B14F-4D97-AF65-F5344CB8AC3E}">
        <p14:creationId xmlns:p14="http://schemas.microsoft.com/office/powerpoint/2010/main" val="1405006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1-body problem on lattice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2764" y="1679638"/>
            <a:ext cx="8211127" cy="125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Lattice spacing : a  </a:t>
            </a:r>
            <a:r>
              <a:rPr lang="en-US" dirty="0">
                <a:sym typeface="Wingdings" panose="05000000000000000000" pitchFamily="2" charset="2"/>
              </a:rPr>
              <a:t> basic lattice “unit”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Lattice site : </a:t>
            </a:r>
            <a:r>
              <a:rPr lang="en-US" b="1" dirty="0"/>
              <a:t>n</a:t>
            </a:r>
            <a:r>
              <a:rPr lang="en-US" dirty="0"/>
              <a:t> = (</a:t>
            </a:r>
            <a:r>
              <a:rPr lang="en-US" dirty="0" err="1"/>
              <a:t>nx,ny,nz</a:t>
            </a:r>
            <a:r>
              <a:rPr lang="en-US" dirty="0"/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Periodic Lattice size and volume : L , L^3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Lattice coordinate basis,</a:t>
            </a:r>
            <a:r>
              <a:rPr lang="en-US" altLang="ko-KR" dirty="0"/>
              <a:t> |n&gt; = </a:t>
            </a:r>
            <a:r>
              <a:rPr lang="en-US" altLang="ko-KR" dirty="0" err="1"/>
              <a:t>a^dagger</a:t>
            </a:r>
            <a:r>
              <a:rPr lang="en-US" altLang="ko-KR" dirty="0"/>
              <a:t>(n) | 0&gt; </a:t>
            </a:r>
            <a:endParaRPr 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00" y="3210550"/>
            <a:ext cx="6976917" cy="110275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141" y="5244688"/>
            <a:ext cx="7789718" cy="102637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141AE15-6CED-21BD-9B4B-47ED1B964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011" y="4313306"/>
            <a:ext cx="2857500" cy="85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602107-E039-961A-41A4-7C0897DBCEED}"/>
              </a:ext>
            </a:extLst>
          </p:cNvPr>
          <p:cNvSpPr txBox="1"/>
          <p:nvPr/>
        </p:nvSpPr>
        <p:spPr>
          <a:xfrm>
            <a:off x="2435761" y="6393543"/>
            <a:ext cx="3798125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Kinetic Hamiltonian in lattice.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32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1-body problem on lattice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964" y="1717964"/>
            <a:ext cx="9079345" cy="270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s.p.</a:t>
            </a:r>
            <a:r>
              <a:rPr lang="en-US" dirty="0"/>
              <a:t> wave function becomes a L^3 component vector in this basis.</a:t>
            </a:r>
          </a:p>
          <a:p>
            <a:r>
              <a:rPr lang="en-US" dirty="0"/>
              <a:t>      (f(1),f(2), …, f(n), …. f(L^3)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the matrix element of Hamiltonian in this basis? </a:t>
            </a:r>
          </a:p>
          <a:p>
            <a:r>
              <a:rPr lang="en-US" dirty="0"/>
              <a:t>     &lt; n | H | n’ &gt; !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can compute all L^3 x L^3 Hamiltonian matrix elements.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Then, one can solve directly with linear algebra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Sum_{n’} &lt;</a:t>
            </a:r>
            <a:r>
              <a:rPr lang="en-US" dirty="0" err="1">
                <a:sym typeface="Wingdings" panose="05000000000000000000" pitchFamily="2" charset="2"/>
              </a:rPr>
              <a:t>n|H|n</a:t>
            </a:r>
            <a:r>
              <a:rPr lang="en-US" dirty="0">
                <a:sym typeface="Wingdings" panose="05000000000000000000" pitchFamily="2" charset="2"/>
              </a:rPr>
              <a:t>’&gt; &lt;</a:t>
            </a:r>
            <a:r>
              <a:rPr lang="en-US" dirty="0" err="1">
                <a:sym typeface="Wingdings" panose="05000000000000000000" pitchFamily="2" charset="2"/>
              </a:rPr>
              <a:t>n’|f</a:t>
            </a:r>
            <a:r>
              <a:rPr lang="en-US" dirty="0">
                <a:sym typeface="Wingdings" panose="05000000000000000000" pitchFamily="2" charset="2"/>
              </a:rPr>
              <a:t>&gt; = E &lt; </a:t>
            </a:r>
            <a:r>
              <a:rPr lang="en-US" dirty="0" err="1">
                <a:sym typeface="Wingdings" panose="05000000000000000000" pitchFamily="2" charset="2"/>
              </a:rPr>
              <a:t>n|f</a:t>
            </a:r>
            <a:r>
              <a:rPr lang="en-US" dirty="0">
                <a:sym typeface="Wingdings" panose="05000000000000000000" pitchFamily="2" charset="2"/>
              </a:rPr>
              <a:t>&gt; </a:t>
            </a:r>
            <a:endParaRPr lang="en-US" dirty="0" smtClean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For simplicity, choose up to k=1 approximation. (w_0=1 , w_1=1)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The Hamiltonian matrix elements are non-zero only up to one hopping.</a:t>
            </a:r>
            <a:endParaRPr 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38" y="4614976"/>
            <a:ext cx="7789718" cy="102637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01838" y="5901619"/>
            <a:ext cx="6668655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 = \sum_{n} U(n) a^\dagger(n) a(n)</a:t>
            </a:r>
          </a:p>
        </p:txBody>
      </p:sp>
    </p:spTree>
    <p:extLst>
      <p:ext uri="{BB962C8B-B14F-4D97-AF65-F5344CB8AC3E}">
        <p14:creationId xmlns:p14="http://schemas.microsoft.com/office/powerpoint/2010/main" val="1979798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1-body problem on lattice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7309" y="1681018"/>
            <a:ext cx="8146473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L=10, a= 150 MeV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 is a square-well with radius 3fm, depth = 50 MeV case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05" y="2800607"/>
            <a:ext cx="1943371" cy="35152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65550" y="5611539"/>
            <a:ext cx="4950692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Note degeneracy in </a:t>
            </a:r>
            <a:r>
              <a:rPr lang="en-US" dirty="0" smtClean="0"/>
              <a:t>excited </a:t>
            </a:r>
            <a:r>
              <a:rPr lang="en-US" dirty="0"/>
              <a:t>states.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states near or </a:t>
            </a:r>
            <a:r>
              <a:rPr lang="en-US" dirty="0" smtClean="0"/>
              <a:t>above E=0 </a:t>
            </a:r>
            <a:endParaRPr lang="en-US" dirty="0"/>
          </a:p>
          <a:p>
            <a:r>
              <a:rPr lang="en-US" dirty="0"/>
              <a:t>     can be sensitive to the lattice size L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250" y="3049989"/>
            <a:ext cx="2819794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6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1-body problem on lattice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4178" y="2430580"/>
            <a:ext cx="5137857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one-body case, </a:t>
            </a:r>
          </a:p>
          <a:p>
            <a:r>
              <a:rPr lang="en-US" dirty="0"/>
              <a:t>Transfer matrix becomes M = I- </a:t>
            </a:r>
            <a:r>
              <a:rPr lang="en-US" dirty="0" err="1"/>
              <a:t>alpha_t</a:t>
            </a:r>
            <a:r>
              <a:rPr lang="en-US" dirty="0"/>
              <a:t> H 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79" y="1592263"/>
            <a:ext cx="3934374" cy="83831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78" y="3454032"/>
            <a:ext cx="4839375" cy="263879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475" y="3534350"/>
            <a:ext cx="3096057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53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2-body problem on lattice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" y="1581323"/>
            <a:ext cx="8705850" cy="3573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Two-body problem can also be solved exactly on lattice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Complication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dirty="0"/>
              <a:t>Separation of center of mass motion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dirty="0"/>
              <a:t>Two-body basis </a:t>
            </a:r>
            <a:r>
              <a:rPr lang="en-US" dirty="0">
                <a:sym typeface="Wingdings" panose="05000000000000000000" pitchFamily="2" charset="2"/>
              </a:rPr>
              <a:t> use relative coordinate (n1,n2) -&gt; (n = n1-n2)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Two-body interaction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Need to construct Hamiltonian matrix for two-body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Transfer matrix is not  M = I – H </a:t>
            </a:r>
            <a:r>
              <a:rPr lang="en-US" dirty="0" err="1">
                <a:sym typeface="Wingdings" panose="05000000000000000000" pitchFamily="2" charset="2"/>
              </a:rPr>
              <a:t>alpha_t</a:t>
            </a:r>
            <a:r>
              <a:rPr lang="en-US" dirty="0">
                <a:sym typeface="Wingdings" panose="05000000000000000000" pitchFamily="2" charset="2"/>
              </a:rPr>
              <a:t>  for two-body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821819" lvl="1" indent="-34290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It would be possible to solve exactly up to 3-body in lattice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However, many-body problem requires different approach.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One cannot directly </a:t>
            </a:r>
            <a:r>
              <a:rPr lang="en-US" dirty="0" err="1">
                <a:sym typeface="Wingdings" panose="05000000000000000000" pitchFamily="2" charset="2"/>
              </a:rPr>
              <a:t>diagonalize</a:t>
            </a:r>
            <a:r>
              <a:rPr lang="en-US" dirty="0">
                <a:sym typeface="Wingdings" panose="05000000000000000000" pitchFamily="2" charset="2"/>
              </a:rPr>
              <a:t> Hamiltonian for many-body.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42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Auxiliary Field Monte Carlo 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056" y="1704976"/>
            <a:ext cx="4114800" cy="140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603" y="2945824"/>
            <a:ext cx="4335094" cy="353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07748"/>
            <a:ext cx="4083862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9985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095" y="2816145"/>
            <a:ext cx="6049219" cy="11526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90" y="1788901"/>
            <a:ext cx="8068801" cy="9526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86" y="4215660"/>
            <a:ext cx="7297168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21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in auxiliary field lattice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06" y="1376123"/>
            <a:ext cx="9237387" cy="10493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98" y="2399355"/>
            <a:ext cx="5925377" cy="9145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72" y="3459511"/>
            <a:ext cx="8482154" cy="119941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172" y="4781595"/>
            <a:ext cx="5410712" cy="91135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911273" y="4804556"/>
            <a:ext cx="3994727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fermion amplitude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Integration over auxiliary fields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M.C. integral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30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Nuclear Lattice Effective Field Theory Collaboration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err="1"/>
              <a:t>Serdar</a:t>
            </a:r>
            <a:r>
              <a:rPr lang="en-US" altLang="ko-KR" dirty="0"/>
              <a:t> </a:t>
            </a:r>
            <a:r>
              <a:rPr lang="en-US" altLang="ko-KR" dirty="0" err="1"/>
              <a:t>Elhatisari</a:t>
            </a:r>
            <a:r>
              <a:rPr lang="en-US" altLang="ko-KR" dirty="0"/>
              <a:t>(Gaziantep Islam Science and Technology) </a:t>
            </a:r>
          </a:p>
          <a:p>
            <a:r>
              <a:rPr lang="en-US" altLang="ko-KR" dirty="0"/>
              <a:t>Lukas </a:t>
            </a:r>
            <a:r>
              <a:rPr lang="en-US" altLang="ko-KR" dirty="0" err="1"/>
              <a:t>Bovermann</a:t>
            </a:r>
            <a:r>
              <a:rPr lang="en-US" altLang="ko-KR" dirty="0"/>
              <a:t>(Ruhr)</a:t>
            </a:r>
          </a:p>
          <a:p>
            <a:r>
              <a:rPr lang="en-US" altLang="ko-KR" dirty="0" err="1"/>
              <a:t>Evgeny</a:t>
            </a:r>
            <a:r>
              <a:rPr lang="en-US" altLang="ko-KR" dirty="0"/>
              <a:t> </a:t>
            </a:r>
            <a:r>
              <a:rPr lang="en-US" altLang="ko-KR" dirty="0" err="1"/>
              <a:t>Epelbaum</a:t>
            </a:r>
            <a:r>
              <a:rPr lang="en-US" altLang="ko-KR" dirty="0"/>
              <a:t> (Bochum)</a:t>
            </a:r>
          </a:p>
          <a:p>
            <a:r>
              <a:rPr lang="en-US" altLang="ko-KR" dirty="0"/>
              <a:t>Dillon Frame (</a:t>
            </a:r>
            <a:r>
              <a:rPr lang="en-US" altLang="ko-KR" dirty="0" err="1"/>
              <a:t>Juelich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Fabian </a:t>
            </a:r>
            <a:r>
              <a:rPr lang="en-US" altLang="ko-KR" dirty="0" err="1"/>
              <a:t>Hildenbrand</a:t>
            </a:r>
            <a:r>
              <a:rPr lang="en-US" altLang="ko-KR" dirty="0"/>
              <a:t>(Darmstadt)</a:t>
            </a:r>
          </a:p>
          <a:p>
            <a:r>
              <a:rPr lang="en-US" altLang="ko-KR" dirty="0"/>
              <a:t>Hermann Krebs(Ruhr)</a:t>
            </a:r>
          </a:p>
          <a:p>
            <a:r>
              <a:rPr lang="en-US" altLang="ko-KR" dirty="0" err="1"/>
              <a:t>Timo</a:t>
            </a:r>
            <a:r>
              <a:rPr lang="en-US" altLang="ko-KR" dirty="0"/>
              <a:t> A. </a:t>
            </a:r>
            <a:r>
              <a:rPr lang="en-US" altLang="ko-KR" dirty="0" err="1"/>
              <a:t>Lähde</a:t>
            </a:r>
            <a:r>
              <a:rPr lang="en-US" altLang="ko-KR" dirty="0"/>
              <a:t> (</a:t>
            </a:r>
            <a:r>
              <a:rPr lang="en-US" altLang="ko-KR" dirty="0" err="1"/>
              <a:t>Juelich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Dean Lee (MSU)</a:t>
            </a:r>
          </a:p>
          <a:p>
            <a:r>
              <a:rPr lang="en-US" altLang="ko-KR" dirty="0"/>
              <a:t>Ning Li(Sun </a:t>
            </a:r>
            <a:r>
              <a:rPr lang="en-US" altLang="ko-KR" dirty="0" err="1"/>
              <a:t>Yat-sen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Bing-Nan Lu( Graduate School of China Academy of Engineering Physic)</a:t>
            </a:r>
          </a:p>
          <a:p>
            <a:r>
              <a:rPr lang="en-US" altLang="ko-KR" dirty="0" err="1"/>
              <a:t>Myungkuk</a:t>
            </a:r>
            <a:r>
              <a:rPr lang="en-US" altLang="ko-KR" dirty="0"/>
              <a:t> Kim(CENS,IBS) </a:t>
            </a:r>
          </a:p>
          <a:p>
            <a:r>
              <a:rPr lang="en-US" altLang="ko-KR" dirty="0"/>
              <a:t>Youngman Kim (</a:t>
            </a:r>
            <a:r>
              <a:rPr lang="ko-KR" altLang="en-US" dirty="0"/>
              <a:t>중이온가속기연구소</a:t>
            </a:r>
            <a:r>
              <a:rPr lang="en-US" altLang="ko-KR" dirty="0"/>
              <a:t>,IBS)</a:t>
            </a:r>
          </a:p>
          <a:p>
            <a:r>
              <a:rPr lang="en-US" altLang="ko-KR" dirty="0"/>
              <a:t>Young-Ho Song(</a:t>
            </a:r>
            <a:r>
              <a:rPr lang="ko-KR" altLang="en-US" dirty="0"/>
              <a:t>중이온가속기연구소</a:t>
            </a:r>
            <a:r>
              <a:rPr lang="en-US" altLang="ko-KR" dirty="0"/>
              <a:t>,IBS)</a:t>
            </a:r>
          </a:p>
          <a:p>
            <a:r>
              <a:rPr lang="en-US" altLang="ko-KR" dirty="0" err="1"/>
              <a:t>Yuanzhuo</a:t>
            </a:r>
            <a:r>
              <a:rPr lang="en-US" altLang="ko-KR" dirty="0"/>
              <a:t> Ma(Peking)</a:t>
            </a:r>
          </a:p>
          <a:p>
            <a:r>
              <a:rPr lang="en-US" altLang="ko-KR" dirty="0"/>
              <a:t>Ulf-G. </a:t>
            </a:r>
            <a:r>
              <a:rPr lang="en-US" altLang="ko-KR" dirty="0" err="1"/>
              <a:t>Meißner</a:t>
            </a:r>
            <a:r>
              <a:rPr lang="en-US" altLang="ko-KR" dirty="0"/>
              <a:t> (Bonn/</a:t>
            </a:r>
            <a:r>
              <a:rPr lang="en-US" altLang="ko-KR" dirty="0" err="1"/>
              <a:t>Juelich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Gautam</a:t>
            </a:r>
            <a:r>
              <a:rPr lang="en-US" altLang="ko-KR" dirty="0"/>
              <a:t> </a:t>
            </a:r>
            <a:r>
              <a:rPr lang="en-US" altLang="ko-KR" dirty="0" err="1"/>
              <a:t>Rupak</a:t>
            </a:r>
            <a:r>
              <a:rPr lang="en-US" altLang="ko-KR" dirty="0"/>
              <a:t>(Mississippi State)</a:t>
            </a:r>
          </a:p>
          <a:p>
            <a:r>
              <a:rPr lang="en-US" altLang="ko-KR" dirty="0" err="1"/>
              <a:t>Shihang</a:t>
            </a:r>
            <a:r>
              <a:rPr lang="en-US" altLang="ko-KR" dirty="0"/>
              <a:t> Shen (</a:t>
            </a:r>
            <a:r>
              <a:rPr lang="en-US" altLang="ko-KR" dirty="0" err="1"/>
              <a:t>Juelich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Gianluca</a:t>
            </a:r>
            <a:r>
              <a:rPr lang="en-US" altLang="ko-KR" dirty="0"/>
              <a:t> </a:t>
            </a:r>
            <a:r>
              <a:rPr lang="en-US" altLang="ko-KR" dirty="0" err="1"/>
              <a:t>Stellin</a:t>
            </a:r>
            <a:r>
              <a:rPr lang="en-US" altLang="ko-KR" dirty="0"/>
              <a:t>( CEA Paris-</a:t>
            </a:r>
            <a:r>
              <a:rPr lang="en-US" altLang="ko-KR" dirty="0" err="1"/>
              <a:t>Saclay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839" y="1524000"/>
            <a:ext cx="2410161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42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Fermion amplitude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592263"/>
            <a:ext cx="2857500" cy="855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224" y="1470141"/>
            <a:ext cx="5187085" cy="9474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13" y="2897938"/>
            <a:ext cx="6445273" cy="16991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5300" y="2515526"/>
            <a:ext cx="6363565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Introduce extra index, but keeping anti-</a:t>
            </a:r>
            <a:r>
              <a:rPr lang="en-US" dirty="0" err="1"/>
              <a:t>symmetrization</a:t>
            </a:r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13" y="5077478"/>
            <a:ext cx="7352145" cy="8585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2913" y="4695066"/>
            <a:ext cx="3764813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Transfer matrix can be written as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13" y="5851692"/>
            <a:ext cx="7163800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12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657551"/>
            <a:ext cx="8818102" cy="597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124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Low energy constants in lattice 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 LECs(parameters in the Hamiltonian) are fixed in A&lt;=3</a:t>
            </a:r>
          </a:p>
          <a:p>
            <a:r>
              <a:rPr lang="en-US" altLang="ko-KR" dirty="0"/>
              <a:t> (They have to be fixed for given lattice regularization)</a:t>
            </a:r>
          </a:p>
          <a:p>
            <a:r>
              <a:rPr lang="en-US" altLang="ko-KR" dirty="0"/>
              <a:t>N-P scattering phase shifts, Deuteron binding energy</a:t>
            </a:r>
          </a:p>
          <a:p>
            <a:r>
              <a:rPr lang="en-US" altLang="ko-KR" dirty="0"/>
              <a:t>Triton binding energy, Triton beta decay.</a:t>
            </a:r>
          </a:p>
          <a:p>
            <a:r>
              <a:rPr lang="en-US" altLang="ko-KR" dirty="0"/>
              <a:t>Scattering phase shifts on the Lattice: Wall method. 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995766"/>
            <a:ext cx="7924800" cy="259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4074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1000"/>
            <a:ext cx="8076396" cy="57904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7323" y="6324600"/>
            <a:ext cx="6170279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Determine LECs by fitting phase shifts of N-N scattering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474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48" y="1981200"/>
            <a:ext cx="862570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43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Applications of NLEFT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Has been successfully applied to </a:t>
            </a:r>
          </a:p>
          <a:p>
            <a:pPr lvl="1"/>
            <a:r>
              <a:rPr lang="en-US" altLang="ko-KR" dirty="0"/>
              <a:t>Nuclear matter, Cold atom, dilute fermion system</a:t>
            </a:r>
          </a:p>
          <a:p>
            <a:pPr lvl="1"/>
            <a:r>
              <a:rPr lang="en-US" altLang="ko-KR" dirty="0"/>
              <a:t>Finite nuclei (A&lt;=50) </a:t>
            </a:r>
          </a:p>
          <a:p>
            <a:pPr lvl="1"/>
            <a:r>
              <a:rPr lang="en-US" altLang="ko-KR" dirty="0"/>
              <a:t>First ab-initio calculation of Hoyle state</a:t>
            </a:r>
          </a:p>
          <a:p>
            <a:pPr lvl="1"/>
            <a:r>
              <a:rPr lang="en-US" altLang="ko-KR" dirty="0"/>
              <a:t>Cluster structure of </a:t>
            </a:r>
            <a:r>
              <a:rPr lang="en-US" altLang="ko-KR" baseline="30000" dirty="0"/>
              <a:t>12</a:t>
            </a:r>
            <a:r>
              <a:rPr lang="en-US" altLang="ko-KR" dirty="0"/>
              <a:t>C and </a:t>
            </a:r>
            <a:r>
              <a:rPr lang="en-US" altLang="ko-KR" baseline="30000" dirty="0"/>
              <a:t>16</a:t>
            </a:r>
            <a:r>
              <a:rPr lang="en-US" altLang="ko-KR" dirty="0"/>
              <a:t>O</a:t>
            </a:r>
          </a:p>
          <a:p>
            <a:pPr lvl="1"/>
            <a:r>
              <a:rPr lang="en-US" altLang="ko-KR" dirty="0"/>
              <a:t>NN scattering, N-D scattering</a:t>
            </a:r>
          </a:p>
          <a:p>
            <a:pPr lvl="1"/>
            <a:r>
              <a:rPr lang="en-US" altLang="ko-KR" dirty="0"/>
              <a:t>Alpha-alpha scattering</a:t>
            </a:r>
          </a:p>
          <a:p>
            <a:pPr lvl="1"/>
            <a:r>
              <a:rPr lang="en-US" altLang="ko-KR" dirty="0"/>
              <a:t>radiative capture, fusion </a:t>
            </a:r>
          </a:p>
          <a:p>
            <a:pPr lvl="1"/>
            <a:r>
              <a:rPr lang="en-US" altLang="ko-KR" dirty="0"/>
              <a:t>Etc. 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379" y="2872469"/>
            <a:ext cx="1773316" cy="20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926522"/>
            <a:ext cx="3038475" cy="46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81801" y="2477442"/>
            <a:ext cx="2076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The first ab-initio calculation of </a:t>
            </a:r>
          </a:p>
          <a:p>
            <a:r>
              <a:rPr lang="en-US" altLang="ko-KR" sz="1100" dirty="0"/>
              <a:t>Hoyle state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04173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533400"/>
            <a:ext cx="5158363" cy="1828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514600"/>
            <a:ext cx="3508661" cy="5805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31" y="3095171"/>
            <a:ext cx="2895600" cy="4550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107" y="3645435"/>
            <a:ext cx="1733792" cy="3953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5244" y="4868863"/>
            <a:ext cx="2504356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Only Four parameters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1741" y="4632204"/>
            <a:ext cx="6878010" cy="20100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05298" y="1828800"/>
            <a:ext cx="3528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Minimal nuclear interaction</a:t>
            </a:r>
          </a:p>
          <a:p>
            <a:r>
              <a:rPr lang="en-US" altLang="ko-KR" sz="1600" dirty="0"/>
              <a:t>Which reproduce  </a:t>
            </a:r>
          </a:p>
          <a:p>
            <a:pPr marL="342900" indent="-342900">
              <a:buAutoNum type="arabicParenBoth"/>
            </a:pPr>
            <a:r>
              <a:rPr lang="en-US" altLang="ko-KR" sz="1600" dirty="0"/>
              <a:t>Light nuclei</a:t>
            </a:r>
          </a:p>
          <a:p>
            <a:pPr marL="342900" indent="-342900">
              <a:buAutoNum type="arabicParenBoth"/>
            </a:pPr>
            <a:r>
              <a:rPr lang="en-US" altLang="ko-KR" sz="1600" dirty="0"/>
              <a:t>medium mass nuclei</a:t>
            </a:r>
          </a:p>
          <a:p>
            <a:pPr marL="342900" indent="-342900">
              <a:buAutoNum type="arabicParenBoth"/>
            </a:pPr>
            <a:r>
              <a:rPr lang="en-US" altLang="ko-KR" sz="1600" dirty="0"/>
              <a:t>neutron matter </a:t>
            </a:r>
          </a:p>
          <a:p>
            <a:r>
              <a:rPr lang="en-US" altLang="ko-KR" sz="1600" dirty="0"/>
              <a:t>simultaneously up to few percent error in binding energy and charge radius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24814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87" y="1546219"/>
            <a:ext cx="5497300" cy="34137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5854" y="5697538"/>
            <a:ext cx="4433455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Can we improve the agreement by </a:t>
            </a:r>
          </a:p>
          <a:p>
            <a:r>
              <a:rPr lang="en-US" altLang="ko-KR" dirty="0"/>
              <a:t>Including higher order corrections?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4" y="1671782"/>
            <a:ext cx="3772477" cy="270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83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BE/A from </a:t>
            </a:r>
            <a:r>
              <a:rPr lang="en-US" altLang="ko-KR" dirty="0" smtClean="0"/>
              <a:t>WFM up to N3LO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665" y="1694822"/>
            <a:ext cx="7438736" cy="38125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36303" y="5559721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</a:p>
        </p:txBody>
      </p:sp>
    </p:spTree>
    <p:extLst>
      <p:ext uri="{BB962C8B-B14F-4D97-AF65-F5344CB8AC3E}">
        <p14:creationId xmlns:p14="http://schemas.microsoft.com/office/powerpoint/2010/main" val="1082437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Charge </a:t>
            </a:r>
            <a:r>
              <a:rPr lang="en-US" altLang="ko-KR" dirty="0" smtClean="0"/>
              <a:t>Radius in WFM </a:t>
            </a:r>
            <a:r>
              <a:rPr lang="en-US" altLang="ko-KR" dirty="0" err="1" smtClean="0"/>
              <a:t>upto</a:t>
            </a:r>
            <a:r>
              <a:rPr lang="en-US" altLang="ko-KR" dirty="0" smtClean="0"/>
              <a:t> N3LO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55" y="1705842"/>
            <a:ext cx="8465358" cy="432122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36303" y="5986244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</a:p>
        </p:txBody>
      </p:sp>
    </p:spTree>
    <p:extLst>
      <p:ext uri="{BB962C8B-B14F-4D97-AF65-F5344CB8AC3E}">
        <p14:creationId xmlns:p14="http://schemas.microsoft.com/office/powerpoint/2010/main" val="411125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457201"/>
            <a:ext cx="8241145" cy="6060411"/>
          </a:xfrm>
          <a:prstGeom prst="rect">
            <a:avLst/>
          </a:prstGeom>
        </p:spPr>
      </p:pic>
      <p:sp>
        <p:nvSpPr>
          <p:cNvPr id="7" name="오른쪽 중괄호 6"/>
          <p:cNvSpPr/>
          <p:nvPr/>
        </p:nvSpPr>
        <p:spPr>
          <a:xfrm>
            <a:off x="8382000" y="2895600"/>
            <a:ext cx="457200" cy="3276600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719114" y="4268927"/>
            <a:ext cx="729687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Ab initio</a:t>
            </a:r>
          </a:p>
          <a:p>
            <a:r>
              <a:rPr lang="en-US" altLang="ko-KR" sz="1200" dirty="0"/>
              <a:t>Nuclear</a:t>
            </a:r>
          </a:p>
          <a:p>
            <a:r>
              <a:rPr lang="en-US" altLang="ko-KR" sz="1200" dirty="0"/>
              <a:t>Theory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9294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Nuclear/Neutron </a:t>
            </a:r>
            <a:r>
              <a:rPr lang="en-US" altLang="ko-KR" dirty="0" smtClean="0"/>
              <a:t>Matter in WFM (N3LO)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02" y="1784668"/>
            <a:ext cx="5227074" cy="44274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54618" y="1948873"/>
            <a:ext cx="2846532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Neutron matter: </a:t>
            </a:r>
          </a:p>
          <a:p>
            <a:r>
              <a:rPr lang="en-US" altLang="ko-KR" dirty="0"/>
              <a:t>A=4~80</a:t>
            </a:r>
          </a:p>
          <a:p>
            <a:r>
              <a:rPr lang="en-US" altLang="ko-KR" dirty="0"/>
              <a:t>box size 6.6 ~ 13.2  fm. </a:t>
            </a:r>
          </a:p>
          <a:p>
            <a:endParaRPr lang="en-US" altLang="ko-KR" dirty="0"/>
          </a:p>
          <a:p>
            <a:r>
              <a:rPr lang="en-US" altLang="ko-KR" dirty="0"/>
              <a:t>Nuclear matter:</a:t>
            </a:r>
          </a:p>
          <a:p>
            <a:r>
              <a:rPr lang="en-US" altLang="ko-KR" dirty="0"/>
              <a:t>A=4 ~ 160</a:t>
            </a:r>
          </a:p>
          <a:p>
            <a:r>
              <a:rPr lang="en-US" altLang="ko-KR" dirty="0"/>
              <a:t>Box size 7.92~9.24 fm.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6303" y="5559721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</a:p>
        </p:txBody>
      </p:sp>
    </p:spTree>
    <p:extLst>
      <p:ext uri="{BB962C8B-B14F-4D97-AF65-F5344CB8AC3E}">
        <p14:creationId xmlns:p14="http://schemas.microsoft.com/office/powerpoint/2010/main" val="994957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Carbon isotopes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70" y="1880324"/>
            <a:ext cx="7170970" cy="385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43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3863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Wave function matching method seems to be promising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New method to improve the N3LO calculation of NLEFT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Preliminary study shows promising results for wide range of observables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NN scattering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Binding energy (from 3H to 40Ca)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Symmetric Nuclear matter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Neutron matter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Dripline of Oxygen isotope.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Carbon excited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Further investigation on the finite volume effects is on-going.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Also, Carbon isotopes, odd Oxygen isotopes, Cluster structure, excited states will be studied.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81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Ab-initio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0" y="1600200"/>
            <a:ext cx="4114800" cy="486525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i="1" dirty="0"/>
              <a:t>Ab-initio</a:t>
            </a:r>
            <a:r>
              <a:rPr lang="en-US" altLang="ko-KR" dirty="0"/>
              <a:t> can mean many different things. </a:t>
            </a:r>
          </a:p>
          <a:p>
            <a:r>
              <a:rPr lang="en-US" altLang="ko-KR" i="1" dirty="0"/>
              <a:t>ab-initio</a:t>
            </a:r>
            <a:r>
              <a:rPr lang="en-US" altLang="ko-KR" dirty="0"/>
              <a:t> Nuclear Physics</a:t>
            </a:r>
          </a:p>
          <a:p>
            <a:pPr lvl="1"/>
            <a:r>
              <a:rPr lang="en-US" altLang="ko-KR" dirty="0"/>
              <a:t>(1) nucleon degrees of freedom</a:t>
            </a:r>
          </a:p>
          <a:p>
            <a:pPr lvl="1"/>
            <a:r>
              <a:rPr lang="en-US" altLang="ko-KR" dirty="0"/>
              <a:t>(2) nucleon-nucleon interaction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Goal: predict </a:t>
            </a:r>
            <a:r>
              <a:rPr lang="en-US" altLang="ko-KR" dirty="0">
                <a:solidFill>
                  <a:srgbClr val="FF0000"/>
                </a:solidFill>
              </a:rPr>
              <a:t>wide range(structure, reaction, nuclear matter)</a:t>
            </a:r>
            <a:r>
              <a:rPr lang="en-US" altLang="ko-KR" dirty="0"/>
              <a:t> of nuclear phenomena (</a:t>
            </a:r>
            <a:r>
              <a:rPr lang="en-US" altLang="ko-KR" dirty="0">
                <a:solidFill>
                  <a:srgbClr val="FF0000"/>
                </a:solidFill>
              </a:rPr>
              <a:t>without parameter fitting, model assumption</a:t>
            </a:r>
            <a:r>
              <a:rPr lang="en-US" altLang="ko-KR" dirty="0"/>
              <a:t>) from </a:t>
            </a:r>
            <a:r>
              <a:rPr lang="en-US" altLang="ko-KR" dirty="0">
                <a:solidFill>
                  <a:srgbClr val="FF0000"/>
                </a:solidFill>
              </a:rPr>
              <a:t>nuclear interaction (for 2-body,3-body, many-body, based on QCD)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11746"/>
            <a:ext cx="4114800" cy="385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5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 initio many-body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(ab initio) Nuclear physics is challenging.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Nuclear many body problem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Requires Non-perturbative method.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Ab-initio nuclear many body methods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Greens function Monte Carlo(GFMC)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No-core shell model(NCSM)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Coupled Cluster (CC)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IM-SRG, VS-SRG 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Nuclear Lattice Effective Field Theory(NLEFT)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And more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With recent progress in ab-initio methods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Binding energies for wide range of nuclei 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Some reaction calculation for light nuclei.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4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Nuclear Lattice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One of ab initio method for many fermion system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124076"/>
            <a:ext cx="30003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6" y="2409826"/>
            <a:ext cx="53244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594" y="3228976"/>
            <a:ext cx="4052336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12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Path integral</a:t>
            </a:r>
            <a:endParaRPr lang="ko-KR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81726"/>
            <a:ext cx="8229600" cy="367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99" y="5417994"/>
            <a:ext cx="3920490" cy="10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6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Chiral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383806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58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Lattice Hamiltonian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4790" y="1592263"/>
            <a:ext cx="4865909" cy="488473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We need to introduce a lattice scale in space and time:</a:t>
            </a:r>
          </a:p>
          <a:p>
            <a:r>
              <a:rPr lang="en-US" altLang="ko-KR" sz="2000" dirty="0"/>
              <a:t>momentum space cutoff ~ 150 MeV 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en-US" altLang="ko-KR" sz="2000" dirty="0"/>
              <a:t> lattice size a= 1.316 </a:t>
            </a:r>
            <a:r>
              <a:rPr lang="en-US" altLang="ko-KR" sz="2000" dirty="0" err="1"/>
              <a:t>fm</a:t>
            </a:r>
            <a:r>
              <a:rPr lang="en-US" altLang="ko-KR" sz="2000" dirty="0"/>
              <a:t>  </a:t>
            </a:r>
          </a:p>
          <a:p>
            <a:r>
              <a:rPr lang="en-US" altLang="ko-KR" sz="2000" dirty="0"/>
              <a:t>Time cutoff ~ 1000 MeV </a:t>
            </a:r>
          </a:p>
          <a:p>
            <a:r>
              <a:rPr lang="en-US" altLang="ko-KR" sz="2000" dirty="0"/>
              <a:t>We need to determine coefficients of interaction for the lattice size. (regularization scale.) </a:t>
            </a:r>
          </a:p>
          <a:p>
            <a:r>
              <a:rPr lang="en-US" altLang="ko-KR" sz="2000" dirty="0"/>
              <a:t>Two-body interaction coefficients can be determined from phase shifts of np scattering.  </a:t>
            </a:r>
          </a:p>
          <a:p>
            <a:r>
              <a:rPr lang="en-US" altLang="ko-KR" sz="2000" dirty="0"/>
              <a:t>Three-body interaction can be fixed from binding energy of A&gt;=3. </a:t>
            </a:r>
            <a:endParaRPr lang="ko-KR" alt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14" y="2438400"/>
            <a:ext cx="4183876" cy="3038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01265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20312</TotalTime>
  <Words>1092</Words>
  <Application>Microsoft Office PowerPoint</Application>
  <PresentationFormat>A4 용지(210x297mm)</PresentationFormat>
  <Paragraphs>170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돋움</vt:lpstr>
      <vt:lpstr>맑은 고딕</vt:lpstr>
      <vt:lpstr>Arial</vt:lpstr>
      <vt:lpstr>Calibri</vt:lpstr>
      <vt:lpstr>Calibri Light</vt:lpstr>
      <vt:lpstr>Wingdings</vt:lpstr>
      <vt:lpstr>Office 테마</vt:lpstr>
      <vt:lpstr>1_Clarity</vt:lpstr>
      <vt:lpstr>5_Clarity</vt:lpstr>
      <vt:lpstr>PowerPoint 프레젠테이션</vt:lpstr>
      <vt:lpstr>Nuclear Lattice Effective Field Theory Collaboration</vt:lpstr>
      <vt:lpstr>PowerPoint 프레젠테이션</vt:lpstr>
      <vt:lpstr>Ab-initio method</vt:lpstr>
      <vt:lpstr>Ab initio many-body</vt:lpstr>
      <vt:lpstr>Nuclear Lattice Effective Field Theory</vt:lpstr>
      <vt:lpstr>Path integral</vt:lpstr>
      <vt:lpstr>Chiral Effective Field Theory</vt:lpstr>
      <vt:lpstr>Lattice Hamiltonian</vt:lpstr>
      <vt:lpstr>lattice formulations</vt:lpstr>
      <vt:lpstr>Simplest 1-body problem on lattice</vt:lpstr>
      <vt:lpstr>Simplest 1-body problem on lattice</vt:lpstr>
      <vt:lpstr>Simplest 1-body problem on lattice</vt:lpstr>
      <vt:lpstr>Simplest 1-body problem on lattice</vt:lpstr>
      <vt:lpstr>Simplest 1-body problem on lattice</vt:lpstr>
      <vt:lpstr>2-body problem on lattice</vt:lpstr>
      <vt:lpstr>Auxiliary Field Monte Carlo </vt:lpstr>
      <vt:lpstr>PowerPoint 프레젠테이션</vt:lpstr>
      <vt:lpstr>Hamiltonian in auxiliary field lattice</vt:lpstr>
      <vt:lpstr>Fermion amplitude</vt:lpstr>
      <vt:lpstr>PowerPoint 프레젠테이션</vt:lpstr>
      <vt:lpstr>Low energy constants in lattice EFT</vt:lpstr>
      <vt:lpstr>PowerPoint 프레젠테이션</vt:lpstr>
      <vt:lpstr>PowerPoint 프레젠테이션</vt:lpstr>
      <vt:lpstr>Applications of NLEFT</vt:lpstr>
      <vt:lpstr>PowerPoint 프레젠테이션</vt:lpstr>
      <vt:lpstr>PowerPoint 프레젠테이션</vt:lpstr>
      <vt:lpstr>BE/A from WFM up to N3LO</vt:lpstr>
      <vt:lpstr>Charge Radius in WFM upto N3LO</vt:lpstr>
      <vt:lpstr>Nuclear/Neutron Matter in WFM (N3LO)</vt:lpstr>
      <vt:lpstr>Carbon isotopes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유준호</dc:creator>
  <cp:lastModifiedBy>user</cp:lastModifiedBy>
  <cp:revision>1171</cp:revision>
  <cp:lastPrinted>2018-09-03T05:45:20Z</cp:lastPrinted>
  <dcterms:created xsi:type="dcterms:W3CDTF">2016-03-06T10:47:04Z</dcterms:created>
  <dcterms:modified xsi:type="dcterms:W3CDTF">2023-06-12T02:45:31Z</dcterms:modified>
</cp:coreProperties>
</file>