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58" r:id="rId5"/>
    <p:sldId id="272" r:id="rId6"/>
    <p:sldId id="27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96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1147-2B57-495C-8A84-E304019FDAB6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7A6E-F5EE-48D6-8377-69704860E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989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1147-2B57-495C-8A84-E304019FDAB6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7A6E-F5EE-48D6-8377-69704860E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67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1147-2B57-495C-8A84-E304019FDAB6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7A6E-F5EE-48D6-8377-69704860E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82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1147-2B57-495C-8A84-E304019FDAB6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7A6E-F5EE-48D6-8377-69704860E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15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1147-2B57-495C-8A84-E304019FDAB6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7A6E-F5EE-48D6-8377-69704860E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108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1147-2B57-495C-8A84-E304019FDAB6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7A6E-F5EE-48D6-8377-69704860E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99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1147-2B57-495C-8A84-E304019FDAB6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7A6E-F5EE-48D6-8377-69704860E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12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1147-2B57-495C-8A84-E304019FDAB6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7A6E-F5EE-48D6-8377-69704860E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839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1147-2B57-495C-8A84-E304019FDAB6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7A6E-F5EE-48D6-8377-69704860E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582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1147-2B57-495C-8A84-E304019FDAB6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7A6E-F5EE-48D6-8377-69704860E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200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1147-2B57-495C-8A84-E304019FDAB6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7A6E-F5EE-48D6-8377-69704860E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423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41147-2B57-495C-8A84-E304019FDAB6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87A6E-F5EE-48D6-8377-69704860E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558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51D664-4424-20B3-C87B-C309397D5409}"/>
              </a:ext>
            </a:extLst>
          </p:cNvPr>
          <p:cNvSpPr txBox="1"/>
          <p:nvPr/>
        </p:nvSpPr>
        <p:spPr>
          <a:xfrm>
            <a:off x="80890" y="75892"/>
            <a:ext cx="73653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3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algn="l"/>
            <a:r>
              <a:rPr lang="en-US" altLang="ko-KR" sz="3200" baseline="30000" dirty="0"/>
              <a:t>30</a:t>
            </a:r>
            <a:r>
              <a:rPr lang="en-US" altLang="ko-KR" sz="3200" dirty="0"/>
              <a:t>Mg Total XS Verification (</a:t>
            </a:r>
            <a:r>
              <a:rPr lang="en-US" altLang="ko-KR" sz="3200" dirty="0" err="1"/>
              <a:t>Notani</a:t>
            </a:r>
            <a:r>
              <a:rPr lang="ko-KR" altLang="en-US" sz="3200" dirty="0"/>
              <a:t> </a:t>
            </a:r>
            <a:r>
              <a:rPr lang="en-US" altLang="ko-KR" sz="3200" dirty="0"/>
              <a:t>Thesis)</a:t>
            </a:r>
            <a:endParaRPr lang="ko-KR" altLang="en-US" sz="32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4A18039-E109-D89A-A057-944DD7390A5C}"/>
              </a:ext>
            </a:extLst>
          </p:cNvPr>
          <p:cNvGrpSpPr/>
          <p:nvPr/>
        </p:nvGrpSpPr>
        <p:grpSpPr>
          <a:xfrm>
            <a:off x="4144805" y="764769"/>
            <a:ext cx="3964995" cy="1353320"/>
            <a:chOff x="236639" y="2670665"/>
            <a:chExt cx="3964995" cy="13533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D78B2D9-169D-19FA-EDB7-03B17A25CDE0}"/>
                    </a:ext>
                  </a:extLst>
                </p:cNvPr>
                <p:cNvSpPr txBox="1"/>
                <p:nvPr/>
              </p:nvSpPr>
              <p:spPr>
                <a:xfrm>
                  <a:off x="236639" y="2670665"/>
                  <a:ext cx="3964995" cy="10455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ko-KR" sz="1400" b="0" i="1" baseline="30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σ</m:t>
                            </m:r>
                          </m:num>
                          <m:den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𝑑𝑃𝑑</m:t>
                            </m:r>
                            <m:r>
                              <m:rPr>
                                <m:sty m:val="p"/>
                              </m:r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Ω</m:t>
                            </m:r>
                          </m:den>
                        </m:f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θ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  <m:r>
                              <m:rPr>
                                <m:sty m:val="p"/>
                              </m:rPr>
                              <a:rPr lang="en-US" altLang="ko-KR" sz="1400" b="0" i="0" baseline="30000" smtClean="0">
                                <a:latin typeface="Cambria Math" panose="02040503050406030204" pitchFamily="18" charset="0"/>
                              </a:rPr>
                              <m:t>o</m:t>
                            </m:r>
                          </m:e>
                        </m:d>
                        <m:r>
                          <a:rPr lang="en-US" altLang="ko-KR" sz="140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d>
                                              <m:d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𝑃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𝑃</m:t>
                                                </m:r>
                                                <m:r>
                                                  <a:rPr lang="en-US" altLang="ko-KR" sz="1400" b="0" i="1" baseline="-25000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altLang="ko-KR" sz="1400" b="0" i="1" baseline="3000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  <m:t>σ</m:t>
                                            </m:r>
                                            <m:r>
                                              <a:rPr lang="en-US" altLang="ko-KR" sz="1400" b="0" i="1" baseline="-25000" smtClean="0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  <m:r>
                                              <a:rPr lang="en-US" altLang="ko-KR" sz="1400" b="0" i="1" baseline="3000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ko-KR" altLang="en-US" sz="1400" i="1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ko-KR" sz="1400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func>
                                  <m:func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d>
                                              <m:dPr>
                                                <m:ctrlP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𝑃</m:t>
                                                </m:r>
                                                <m: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𝑃</m:t>
                                                </m:r>
                                                <m:r>
                                                  <a:rPr lang="en-US" altLang="ko-KR" sz="1400" i="1" baseline="-2500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altLang="ko-KR" sz="1400" i="1" baseline="3000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  <m:t>σ</m:t>
                                            </m:r>
                                            <m:r>
                                              <a:rPr lang="en-US" altLang="ko-KR" sz="1400" b="0" i="1" baseline="-25000" smtClean="0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  <m:r>
                                              <a:rPr lang="en-US" altLang="ko-KR" sz="1400" i="1" baseline="3000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ko-KR" sz="1400" i="1" baseline="-25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D78B2D9-169D-19FA-EDB7-03B17A25CD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639" y="2670665"/>
                  <a:ext cx="3964995" cy="104554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1FEC37-FA17-CEC0-FBAA-BC25C1E378CA}"/>
                </a:ext>
              </a:extLst>
            </p:cNvPr>
            <p:cNvSpPr txBox="1"/>
            <p:nvPr/>
          </p:nvSpPr>
          <p:spPr>
            <a:xfrm>
              <a:off x="308065" y="3716208"/>
              <a:ext cx="38520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 Type II: Asymmetric Gaussian-like Function ]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DE28CEF-1E97-B750-5AF8-3007F58034DA}"/>
                  </a:ext>
                </a:extLst>
              </p:cNvPr>
              <p:cNvSpPr txBox="1"/>
              <p:nvPr/>
            </p:nvSpPr>
            <p:spPr>
              <a:xfrm>
                <a:off x="226965" y="4099504"/>
                <a:ext cx="4165243" cy="1263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𝑑𝑃𝑑</m:t>
                          </m:r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⊥</m:t>
                                      </m:r>
                                    </m:sub>
                                    <m:sup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⊥</m:t>
                                      </m:r>
                                    </m:sub>
                                    <m:sup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func>
                                <m:func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200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altLang="ko-KR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altLang="ko-KR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sz="12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ko-KR" sz="12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𝑃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sz="12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||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altLang="ko-KR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sz="12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ko-KR" sz="12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𝑃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sz="12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altLang="ko-KR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ko-KR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ko-KR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||</m:t>
                                  </m:r>
                                </m:sub>
                              </m:s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func>
                                <m:func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2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altLang="ko-KR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altLang="ko-KR" sz="1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sz="12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ko-KR" sz="12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𝑃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sz="12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||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altLang="ko-KR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sz="12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ko-KR" sz="12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𝑃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sz="12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altLang="ko-KR" sz="12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ko-KR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ko-KR" sz="1200" i="1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𝐻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12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d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𝑓𝑜𝑟</m:t>
                                  </m:r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 (</m:t>
                                  </m:r>
                                  <m:sSub>
                                    <m:sSubPr>
                                      <m:ctrlP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||</m:t>
                                      </m:r>
                                    </m:sub>
                                  </m:s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≥</m:t>
                                  </m:r>
                                  <m:sSub>
                                    <m:sSubPr>
                                      <m:ctrlP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DE28CEF-1E97-B750-5AF8-3007F5803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65" y="4099504"/>
                <a:ext cx="4165243" cy="12632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오른쪽 대괄호 17">
            <a:extLst>
              <a:ext uri="{FF2B5EF4-FFF2-40B4-BE49-F238E27FC236}">
                <a16:creationId xmlns:a16="http://schemas.microsoft.com/office/drawing/2014/main" id="{4774F684-BC6A-F476-F150-8DC68B6BC627}"/>
              </a:ext>
            </a:extLst>
          </p:cNvPr>
          <p:cNvSpPr/>
          <p:nvPr/>
        </p:nvSpPr>
        <p:spPr>
          <a:xfrm>
            <a:off x="3690596" y="1126330"/>
            <a:ext cx="78288" cy="875565"/>
          </a:xfrm>
          <a:prstGeom prst="rightBracket">
            <a:avLst/>
          </a:prstGeom>
          <a:ln w="127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93D5EDBB-4ECD-A6F5-2CC6-12EFE71FD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1226" y="171859"/>
            <a:ext cx="3768073" cy="2692750"/>
          </a:xfrm>
          <a:prstGeom prst="rect">
            <a:avLst/>
          </a:prstGeom>
        </p:spPr>
      </p:pic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0F08197E-5394-CE2E-997B-7F8E78AB71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398810"/>
              </p:ext>
            </p:extLst>
          </p:nvPr>
        </p:nvGraphicFramePr>
        <p:xfrm>
          <a:off x="207456" y="799877"/>
          <a:ext cx="3675564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0543">
                  <a:extLst>
                    <a:ext uri="{9D8B030D-6E8A-4147-A177-3AD203B41FA5}">
                      <a16:colId xmlns:a16="http://schemas.microsoft.com/office/drawing/2014/main" val="1006285092"/>
                    </a:ext>
                  </a:extLst>
                </a:gridCol>
                <a:gridCol w="1585021">
                  <a:extLst>
                    <a:ext uri="{9D8B030D-6E8A-4147-A177-3AD203B41FA5}">
                      <a16:colId xmlns:a16="http://schemas.microsoft.com/office/drawing/2014/main" val="2945379265"/>
                    </a:ext>
                  </a:extLst>
                </a:gridCol>
              </a:tblGrid>
              <a:tr h="226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Parameters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Segoe UI Semilight" panose="020B0402040204020203" pitchFamily="34" charset="0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Values (Err)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Segoe UI Semilight" panose="020B0402040204020203" pitchFamily="34" charset="0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458985"/>
                  </a:ext>
                </a:extLst>
              </a:tr>
              <a:tr h="226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A [</a:t>
                      </a:r>
                      <a:r>
                        <a:rPr lang="en-US" altLang="ko-KR" sz="1100" kern="1200" dirty="0" err="1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mb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/(</a:t>
                      </a:r>
                      <a:r>
                        <a:rPr lang="en-US" altLang="ko-KR" sz="1100" kern="1200" baseline="0" dirty="0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MeV/c)/</a:t>
                      </a:r>
                      <a:r>
                        <a:rPr lang="en-US" altLang="ko-KR" sz="1100" kern="1200" baseline="0" dirty="0" err="1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sr</a:t>
                      </a:r>
                      <a:r>
                        <a:rPr lang="en-US" altLang="ko-KR" sz="1100" kern="1200" baseline="0" dirty="0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]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Segoe UI Semilight" panose="020B0402040204020203" pitchFamily="34" charset="0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1.115E-02 (8.1E-05)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Segoe UI Semilight" panose="020B0402040204020203" pitchFamily="34" charset="0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9334737"/>
                  </a:ext>
                </a:extLst>
              </a:tr>
              <a:tr h="226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P</a:t>
                      </a:r>
                      <a:r>
                        <a:rPr lang="en-US" altLang="ko-KR" sz="1100" kern="1200" baseline="-25000" dirty="0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0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 [MeV/c]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Segoe UI Semilight" panose="020B0402040204020203" pitchFamily="34" charset="0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12285 (4.1E+0)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Segoe UI Semilight" panose="020B0402040204020203" pitchFamily="34" charset="0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234455"/>
                  </a:ext>
                </a:extLst>
              </a:tr>
              <a:tr h="2267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err="1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σ</a:t>
                      </a:r>
                      <a:r>
                        <a:rPr lang="en-US" altLang="ko-KR" sz="1100" kern="1200" baseline="-25000" dirty="0" err="1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H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 [MeV/c]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Segoe UI Semilight" panose="020B0402040204020203" pitchFamily="34" charset="0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254.1 (1.6E+0)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Segoe UI Semilight" panose="020B0402040204020203" pitchFamily="34" charset="0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7054444"/>
                  </a:ext>
                </a:extLst>
              </a:tr>
              <a:tr h="2267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err="1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σ</a:t>
                      </a:r>
                      <a:r>
                        <a:rPr lang="en-US" altLang="ko-KR" sz="1100" kern="1200" baseline="-25000" dirty="0" err="1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L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 [MeV/c]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Segoe UI Semilight" panose="020B0402040204020203" pitchFamily="34" charset="0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539.4</a:t>
                      </a:r>
                      <a:r>
                        <a:rPr lang="en-US" altLang="ko-KR" sz="1100" kern="1200" baseline="0" dirty="0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 (1.3E+01)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Segoe UI Semilight" panose="020B0402040204020203" pitchFamily="34" charset="0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7886208"/>
                  </a:ext>
                </a:extLst>
              </a:tr>
              <a:tr h="226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Peak Energy [A MeV]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Segoe UI Semilight" panose="020B0402040204020203" pitchFamily="34" charset="0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86.04 (0.86)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Segoe UI Semilight" panose="020B0402040204020203" pitchFamily="34" charset="0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267317"/>
                  </a:ext>
                </a:extLst>
              </a:tr>
              <a:tr h="226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Peak Momentum [A MeV/c]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Segoe UI Semilight" panose="020B0402040204020203" pitchFamily="34" charset="0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409.5 (1.4E-01)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Segoe UI Semilight" panose="020B0402040204020203" pitchFamily="34" charset="0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293915"/>
                  </a:ext>
                </a:extLst>
              </a:tr>
              <a:tr h="226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Peak Rapidity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Segoe UI Semilight" panose="020B0402040204020203" pitchFamily="34" charset="0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0.4266 (1.6E-04)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Segoe UI Semilight" panose="020B0402040204020203" pitchFamily="34" charset="0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7701050"/>
                  </a:ext>
                </a:extLst>
              </a:tr>
              <a:tr h="226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Differential</a:t>
                      </a:r>
                      <a:r>
                        <a:rPr lang="en-US" altLang="ko-KR" sz="1100" kern="1200" baseline="0" dirty="0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 XS [</a:t>
                      </a:r>
                      <a:r>
                        <a:rPr lang="en-US" altLang="ko-KR" sz="1100" kern="1200" baseline="0" dirty="0" err="1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mb</a:t>
                      </a:r>
                      <a:r>
                        <a:rPr lang="en-US" altLang="ko-KR" sz="1100" kern="1200" baseline="0" dirty="0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/</a:t>
                      </a:r>
                      <a:r>
                        <a:rPr lang="en-US" altLang="ko-KR" sz="1100" kern="1200" baseline="0" dirty="0" err="1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sr</a:t>
                      </a:r>
                      <a:r>
                        <a:rPr lang="en-US" altLang="ko-KR" sz="1100" kern="1200" baseline="0" dirty="0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]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Segoe UI Semilight" panose="020B0402040204020203" pitchFamily="34" charset="0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1.11E+01</a:t>
                      </a:r>
                      <a:r>
                        <a:rPr lang="en-US" altLang="ko-KR" sz="1100" kern="1200" baseline="0" dirty="0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 (2.7E-01)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Segoe UI Semilight" panose="020B0402040204020203" pitchFamily="34" charset="0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9869906"/>
                  </a:ext>
                </a:extLst>
              </a:tr>
              <a:tr h="2267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err="1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σ</a:t>
                      </a:r>
                      <a:r>
                        <a:rPr lang="en-US" altLang="ko-KR" sz="1100" kern="1200" baseline="30000" dirty="0" err="1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HE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 [</a:t>
                      </a:r>
                      <a:r>
                        <a:rPr lang="en-US" altLang="ko-KR" sz="1100" kern="1200" dirty="0" err="1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mb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]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Segoe UI Semilight" panose="020B0402040204020203" pitchFamily="34" charset="0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4.11E-02 (4.7E-04)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Segoe UI Semilight" panose="020B0402040204020203" pitchFamily="34" charset="0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3042986"/>
                  </a:ext>
                </a:extLst>
              </a:tr>
              <a:tr h="2267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err="1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σ</a:t>
                      </a:r>
                      <a:r>
                        <a:rPr lang="en-US" altLang="ko-KR" sz="1100" kern="1200" baseline="30000" dirty="0" err="1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HE</a:t>
                      </a:r>
                      <a:r>
                        <a:rPr lang="en-US" altLang="ko-KR" sz="1100" kern="1200" baseline="-25000" dirty="0" err="1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sym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 [</a:t>
                      </a:r>
                      <a:r>
                        <a:rPr lang="en-US" altLang="ko-KR" sz="1100" kern="1200" dirty="0" err="1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mb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]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Segoe UI Semilight" panose="020B0402040204020203" pitchFamily="34" charset="0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2.54E-02 (1.6E-04)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Segoe UI Semilight" panose="020B0402040204020203" pitchFamily="34" charset="0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1991122"/>
                  </a:ext>
                </a:extLst>
              </a:tr>
              <a:tr h="2267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err="1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σ</a:t>
                      </a:r>
                      <a:r>
                        <a:rPr lang="en-US" altLang="ko-KR" sz="1100" kern="1200" baseline="30000" dirty="0" err="1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HE</a:t>
                      </a:r>
                      <a:r>
                        <a:rPr lang="en-US" altLang="ko-KR" sz="1100" kern="1200" baseline="-25000" dirty="0" err="1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asym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 [</a:t>
                      </a:r>
                      <a:r>
                        <a:rPr lang="en-US" altLang="ko-KR" sz="1100" kern="1200" dirty="0" err="1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mb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]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Segoe UI Semilight" panose="020B0402040204020203" pitchFamily="34" charset="0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1.58E-02</a:t>
                      </a:r>
                      <a:r>
                        <a:rPr lang="en-US" altLang="ko-KR" sz="1100" kern="1200" baseline="0" dirty="0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 (4.4E-04)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Segoe UI Semilight" panose="020B0402040204020203" pitchFamily="34" charset="0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7913206"/>
                  </a:ext>
                </a:extLst>
              </a:tr>
            </a:tbl>
          </a:graphicData>
        </a:graphic>
      </p:graphicFrame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7BDBC17-FD70-913D-8302-46FA341F0B63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768884" y="1287541"/>
            <a:ext cx="375921" cy="356775"/>
          </a:xfrm>
          <a:prstGeom prst="straightConnector1">
            <a:avLst/>
          </a:prstGeom>
          <a:ln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DD21BCD-FF8A-CD1C-5AF0-FA1461C3F2E3}"/>
              </a:ext>
            </a:extLst>
          </p:cNvPr>
          <p:cNvCxnSpPr>
            <a:cxnSpLocks/>
          </p:cNvCxnSpPr>
          <p:nvPr/>
        </p:nvCxnSpPr>
        <p:spPr>
          <a:xfrm flipH="1">
            <a:off x="8181226" y="946484"/>
            <a:ext cx="994858" cy="264695"/>
          </a:xfrm>
          <a:prstGeom prst="straightConnector1">
            <a:avLst/>
          </a:prstGeom>
          <a:ln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AB8CE1D-89A2-DF46-8F98-B05CB63459A8}"/>
              </a:ext>
            </a:extLst>
          </p:cNvPr>
          <p:cNvSpPr txBox="1"/>
          <p:nvPr/>
        </p:nvSpPr>
        <p:spPr>
          <a:xfrm>
            <a:off x="8371585" y="1211179"/>
            <a:ext cx="10143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 plot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AD45576-19D2-DB35-E2BE-292C955C78FA}"/>
              </a:ext>
            </a:extLst>
          </p:cNvPr>
          <p:cNvGrpSpPr/>
          <p:nvPr/>
        </p:nvGrpSpPr>
        <p:grpSpPr>
          <a:xfrm>
            <a:off x="4087895" y="2238842"/>
            <a:ext cx="4855580" cy="769441"/>
            <a:chOff x="210922" y="4027039"/>
            <a:chExt cx="4855580" cy="7694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33BC0C0-9076-D762-7BA5-0A8539D447D5}"/>
                    </a:ext>
                  </a:extLst>
                </p:cNvPr>
                <p:cNvSpPr txBox="1"/>
                <p:nvPr/>
              </p:nvSpPr>
              <p:spPr>
                <a:xfrm>
                  <a:off x="210922" y="4221761"/>
                  <a:ext cx="2012281" cy="4764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</m:t>
                            </m:r>
                          </m:sub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den>
                        </m:f>
                        <m:sSubSup>
                          <m:sSubSup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ko-KR" altLang="en-US" sz="1400" i="1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33BC0C0-9076-D762-7BA5-0A8539D447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922" y="4221761"/>
                  <a:ext cx="2012281" cy="476477"/>
                </a:xfrm>
                <a:prstGeom prst="rect">
                  <a:avLst/>
                </a:prstGeom>
                <a:blipFill>
                  <a:blip r:embed="rId5"/>
                  <a:stretch>
                    <a:fillRect l="-303" t="-2564" b="-1153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16D1063-94EF-5A12-4281-020313844A26}"/>
                </a:ext>
              </a:extLst>
            </p:cNvPr>
            <p:cNvSpPr txBox="1"/>
            <p:nvPr/>
          </p:nvSpPr>
          <p:spPr>
            <a:xfrm>
              <a:off x="2294630" y="4027039"/>
              <a:ext cx="2771872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σ</a:t>
              </a:r>
              <a:r>
                <a:rPr lang="en-US" altLang="ko-KR" sz="1100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altLang="ko-KR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high-energy momentum width</a:t>
              </a:r>
            </a:p>
            <a:p>
              <a:r>
                <a:rPr lang="en-US" altLang="ko-KR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σ</a:t>
              </a:r>
              <a:r>
                <a:rPr lang="en-US" altLang="ko-KR" sz="1100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ko-KR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deflection effect parameter = 195 MeV/c</a:t>
              </a:r>
            </a:p>
            <a:p>
              <a:r>
                <a:rPr lang="en-US" altLang="ko-KR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ko-KR" sz="11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ko-KR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mass number of the projectile</a:t>
              </a:r>
            </a:p>
            <a:p>
              <a:r>
                <a:rPr lang="en-US" altLang="ko-KR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ko-KR" sz="1100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ko-KR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mass number of the fragment</a:t>
              </a:r>
            </a:p>
          </p:txBody>
        </p:sp>
      </p:grp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59E753A-7D21-C0B8-E9E5-C267DA9899DF}"/>
              </a:ext>
            </a:extLst>
          </p:cNvPr>
          <p:cNvCxnSpPr>
            <a:cxnSpLocks/>
          </p:cNvCxnSpPr>
          <p:nvPr/>
        </p:nvCxnSpPr>
        <p:spPr>
          <a:xfrm>
            <a:off x="3808871" y="1914414"/>
            <a:ext cx="410084" cy="468456"/>
          </a:xfrm>
          <a:prstGeom prst="straightConnector1">
            <a:avLst/>
          </a:prstGeom>
          <a:ln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E1DF016-E2CC-32CC-4351-CDC03A527E31}"/>
                  </a:ext>
                </a:extLst>
              </p:cNvPr>
              <p:cNvSpPr txBox="1"/>
              <p:nvPr/>
            </p:nvSpPr>
            <p:spPr>
              <a:xfrm>
                <a:off x="4136249" y="3171486"/>
                <a:ext cx="470562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=292.87 (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𝑀𝑒𝑉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 dirty="0">
                    <a:solidFill>
                      <a:srgbClr val="33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Transverse Momentum Distribution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E1DF016-E2CC-32CC-4351-CDC03A527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249" y="3171486"/>
                <a:ext cx="4705627" cy="307777"/>
              </a:xfrm>
              <a:prstGeom prst="rect">
                <a:avLst/>
              </a:prstGeom>
              <a:blipFill>
                <a:blip r:embed="rId6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C6E889C-09F7-3CD1-70BB-328A8FE25B07}"/>
              </a:ext>
            </a:extLst>
          </p:cNvPr>
          <p:cNvCxnSpPr>
            <a:cxnSpLocks/>
          </p:cNvCxnSpPr>
          <p:nvPr/>
        </p:nvCxnSpPr>
        <p:spPr>
          <a:xfrm>
            <a:off x="4292438" y="2806536"/>
            <a:ext cx="99770" cy="418980"/>
          </a:xfrm>
          <a:prstGeom prst="straightConnector1">
            <a:avLst/>
          </a:prstGeom>
          <a:ln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2E3C097-6D85-FE98-DDD1-61A1B7242453}"/>
              </a:ext>
            </a:extLst>
          </p:cNvPr>
          <p:cNvCxnSpPr>
            <a:cxnSpLocks/>
          </p:cNvCxnSpPr>
          <p:nvPr/>
        </p:nvCxnSpPr>
        <p:spPr>
          <a:xfrm flipH="1">
            <a:off x="3763565" y="3564497"/>
            <a:ext cx="600489" cy="535007"/>
          </a:xfrm>
          <a:prstGeom prst="straightConnector1">
            <a:avLst/>
          </a:prstGeom>
          <a:ln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2BFC456-E862-E418-7094-1AAE23E82C34}"/>
                  </a:ext>
                </a:extLst>
              </p:cNvPr>
              <p:cNvSpPr txBox="1"/>
              <p:nvPr/>
            </p:nvSpPr>
            <p:spPr>
              <a:xfrm>
                <a:off x="226965" y="5448510"/>
                <a:ext cx="1916679" cy="188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∥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𝑃𝑐𝑜𝑠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𝑃𝑠𝑖𝑛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sz="1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2BFC456-E862-E418-7094-1AAE23E82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65" y="5448510"/>
                <a:ext cx="1916679" cy="188641"/>
              </a:xfrm>
              <a:prstGeom prst="rect">
                <a:avLst/>
              </a:prstGeom>
              <a:blipFill>
                <a:blip r:embed="rId7"/>
                <a:stretch>
                  <a:fillRect l="-1587" r="-1270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48CD31D-E48A-3DDB-9312-1C4FAA45FCF0}"/>
                  </a:ext>
                </a:extLst>
              </p:cNvPr>
              <p:cNvSpPr txBox="1"/>
              <p:nvPr/>
            </p:nvSpPr>
            <p:spPr>
              <a:xfrm>
                <a:off x="226965" y="5642274"/>
                <a:ext cx="4867936" cy="9019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𝑑𝑃𝑑</m:t>
                          </m:r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p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func>
                                    <m:funcPr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⊥</m:t>
                                      </m:r>
                                    </m:sub>
                                    <m:sup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func>
                                <m:func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200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altLang="ko-KR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altLang="ko-KR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𝑃</m:t>
                                                  </m:r>
                                                  <m:r>
                                                    <a:rPr lang="en-US" altLang="ko-KR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𝑐𝑜𝑠</m:t>
                                                  </m:r>
                                                  <m:r>
                                                    <a:rPr lang="en-US" altLang="ko-KR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  <m:r>
                                                    <a:rPr lang="en-US" altLang="ko-KR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sz="12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ko-KR" sz="12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𝑃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sz="12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altLang="ko-KR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ko-KR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ko-KR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||</m:t>
                                  </m:r>
                                </m:sub>
                              </m:s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func>
                                <m:func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2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altLang="ko-KR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altLang="ko-KR" sz="1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𝑃𝑐𝑜𝑠</m:t>
                                                  </m:r>
                                                  <m:r>
                                                    <a:rPr lang="en-US" altLang="ko-KR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  <m:r>
                                                    <a:rPr lang="en-US" altLang="ko-KR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sz="12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ko-KR" sz="12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𝑃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sz="12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altLang="ko-KR" sz="12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ko-KR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ko-KR" sz="1200" i="1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𝐻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12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d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𝑓𝑜𝑟</m:t>
                                  </m:r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 (</m:t>
                                  </m:r>
                                  <m:sSub>
                                    <m:sSubPr>
                                      <m:ctrlP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||</m:t>
                                      </m:r>
                                    </m:sub>
                                  </m:s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≥</m:t>
                                  </m:r>
                                  <m:sSub>
                                    <m:sSubPr>
                                      <m:ctrlP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48CD31D-E48A-3DDB-9312-1C4FAA45F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65" y="5642274"/>
                <a:ext cx="4867936" cy="90191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" name="그림 62">
            <a:extLst>
              <a:ext uri="{FF2B5EF4-FFF2-40B4-BE49-F238E27FC236}">
                <a16:creationId xmlns:a16="http://schemas.microsoft.com/office/drawing/2014/main" id="{77865DF6-A66C-DA7D-1B9D-4CBDAF8F4B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18159" y="3545346"/>
            <a:ext cx="3524618" cy="2326932"/>
          </a:xfrm>
          <a:prstGeom prst="rect">
            <a:avLst/>
          </a:prstGeom>
        </p:spPr>
      </p:pic>
      <p:grpSp>
        <p:nvGrpSpPr>
          <p:cNvPr id="59" name="그룹 58">
            <a:extLst>
              <a:ext uri="{FF2B5EF4-FFF2-40B4-BE49-F238E27FC236}">
                <a16:creationId xmlns:a16="http://schemas.microsoft.com/office/drawing/2014/main" id="{62EF42D0-A043-AC98-5954-4CC54FF0701B}"/>
              </a:ext>
            </a:extLst>
          </p:cNvPr>
          <p:cNvGrpSpPr/>
          <p:nvPr/>
        </p:nvGrpSpPr>
        <p:grpSpPr>
          <a:xfrm>
            <a:off x="7808274" y="5589983"/>
            <a:ext cx="4225810" cy="1117378"/>
            <a:chOff x="4915445" y="3632747"/>
            <a:chExt cx="4225810" cy="11173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207D046-BD8F-F098-C96F-618922852B1D}"/>
                    </a:ext>
                  </a:extLst>
                </p:cNvPr>
                <p:cNvSpPr txBox="1"/>
                <p:nvPr/>
              </p:nvSpPr>
              <p:spPr>
                <a:xfrm>
                  <a:off x="4915445" y="3632747"/>
                  <a:ext cx="2605777" cy="188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∥</m:t>
                            </m:r>
                          </m:sub>
                        </m:s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𝑃𝑐𝑜𝑠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≅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,   </m:t>
                        </m:r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⊥</m:t>
                            </m:r>
                          </m:sub>
                        </m:s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𝑃𝑠𝑖𝑛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≅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ko-KR" altLang="en-US" sz="12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207D046-BD8F-F098-C96F-618922852B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5445" y="3632747"/>
                  <a:ext cx="2605777" cy="188641"/>
                </a:xfrm>
                <a:prstGeom prst="rect">
                  <a:avLst/>
                </a:prstGeom>
                <a:blipFill>
                  <a:blip r:embed="rId10"/>
                  <a:stretch>
                    <a:fillRect l="-937" r="-937" b="-2258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113E6382-E0EB-E332-B67D-318AE80C5A8B}"/>
                    </a:ext>
                  </a:extLst>
                </p:cNvPr>
                <p:cNvSpPr txBox="1"/>
                <p:nvPr/>
              </p:nvSpPr>
              <p:spPr>
                <a:xfrm>
                  <a:off x="4938246" y="3848211"/>
                  <a:ext cx="4203009" cy="9019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𝑑𝑃𝑑</m:t>
                            </m:r>
                            <m:r>
                              <m:rPr>
                                <m:sty m:val="p"/>
                              </m:rPr>
                              <a:rPr lang="en-US" altLang="ko-KR" sz="1200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den>
                        </m:f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2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⊥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func>
                                  <m:func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1200" b="0" i="0" smtClean="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2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𝑃</m:t>
                                                    </m:r>
                                                    <m:r>
                                                      <a:rPr lang="en-US" altLang="ko-KR" sz="12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−</m:t>
                                                    </m:r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ko-KR" sz="12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altLang="ko-KR" sz="12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𝑃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altLang="ko-KR" sz="12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0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num>
                                          <m:den>
                                            <m: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𝐿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||</m:t>
                                    </m:r>
                                  </m:sub>
                                </m:s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func>
                                  <m:func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120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US" altLang="ko-KR" sz="1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𝑃</m:t>
                                                    </m:r>
                                                    <m:r>
                                                      <a:rPr lang="en-US" altLang="ko-KR" sz="1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−</m:t>
                                                    </m:r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ko-KR" sz="1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altLang="ko-KR" sz="1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𝑃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altLang="ko-KR" sz="1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0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altLang="ko-KR" sz="1200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num>
                                          <m:den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altLang="ko-KR" sz="1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ko-KR" sz="1200" i="1"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1200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𝑓𝑜𝑟</m:t>
                                    </m:r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 (</m:t>
                                    </m:r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||</m:t>
                                        </m:r>
                                      </m:sub>
                                    </m:s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≥</m:t>
                                    </m:r>
                                    <m:sSub>
                                      <m:sSub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eqArr>
                          </m:e>
                        </m:d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113E6382-E0EB-E332-B67D-318AE80C5A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8246" y="3848211"/>
                  <a:ext cx="4203009" cy="90191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FE3DC17D-C1D0-514A-9FDA-24693650013A}"/>
              </a:ext>
            </a:extLst>
          </p:cNvPr>
          <p:cNvCxnSpPr>
            <a:cxnSpLocks/>
          </p:cNvCxnSpPr>
          <p:nvPr/>
        </p:nvCxnSpPr>
        <p:spPr>
          <a:xfrm flipV="1">
            <a:off x="5020063" y="5362106"/>
            <a:ext cx="551007" cy="482499"/>
          </a:xfrm>
          <a:prstGeom prst="straightConnector1">
            <a:avLst/>
          </a:prstGeom>
          <a:ln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9BD1C4C-1E77-78BD-60D8-98A44457A4B0}"/>
              </a:ext>
            </a:extLst>
          </p:cNvPr>
          <p:cNvCxnSpPr>
            <a:cxnSpLocks/>
          </p:cNvCxnSpPr>
          <p:nvPr/>
        </p:nvCxnSpPr>
        <p:spPr>
          <a:xfrm>
            <a:off x="8254669" y="5311496"/>
            <a:ext cx="385639" cy="265076"/>
          </a:xfrm>
          <a:prstGeom prst="straightConnector1">
            <a:avLst/>
          </a:prstGeom>
          <a:ln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58BAE579-9C50-0481-7CA3-BE36E17C2E64}"/>
              </a:ext>
            </a:extLst>
          </p:cNvPr>
          <p:cNvSpPr txBox="1"/>
          <p:nvPr/>
        </p:nvSpPr>
        <p:spPr>
          <a:xfrm rot="1693502">
            <a:off x="5521954" y="5412025"/>
            <a:ext cx="13786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Momentum (MeV/c)</a:t>
            </a:r>
            <a:endParaRPr lang="ko-KR" altLang="en-US" sz="14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B1978A1-B7D7-B875-0236-896B6ABE772E}"/>
              </a:ext>
            </a:extLst>
          </p:cNvPr>
          <p:cNvSpPr txBox="1"/>
          <p:nvPr/>
        </p:nvSpPr>
        <p:spPr>
          <a:xfrm rot="19359972">
            <a:off x="7326064" y="5191761"/>
            <a:ext cx="13786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Angle (degrees)</a:t>
            </a:r>
            <a:endParaRPr lang="ko-KR" altLang="en-US" sz="14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AA22B66-82D8-44DB-3D83-7C810A910ED1}"/>
              </a:ext>
            </a:extLst>
          </p:cNvPr>
          <p:cNvSpPr txBox="1"/>
          <p:nvPr/>
        </p:nvSpPr>
        <p:spPr>
          <a:xfrm rot="15936535">
            <a:off x="4735357" y="4486573"/>
            <a:ext cx="707446" cy="237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DDXS</a:t>
            </a:r>
            <a:endParaRPr lang="ko-KR" altLang="en-US" sz="14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65567DF9-746B-B7B4-AC43-FB7F8DB3E3C5}"/>
              </a:ext>
            </a:extLst>
          </p:cNvPr>
          <p:cNvCxnSpPr>
            <a:cxnSpLocks/>
          </p:cNvCxnSpPr>
          <p:nvPr/>
        </p:nvCxnSpPr>
        <p:spPr>
          <a:xfrm>
            <a:off x="598516" y="5001451"/>
            <a:ext cx="0" cy="785362"/>
          </a:xfrm>
          <a:prstGeom prst="straightConnector1">
            <a:avLst/>
          </a:prstGeom>
          <a:ln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CF9487E-053E-A36F-1DD5-C05B01283B09}"/>
              </a:ext>
            </a:extLst>
          </p:cNvPr>
          <p:cNvSpPr txBox="1"/>
          <p:nvPr/>
        </p:nvSpPr>
        <p:spPr>
          <a:xfrm>
            <a:off x="8393289" y="4437655"/>
            <a:ext cx="376807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±5</a:t>
            </a:r>
            <a:r>
              <a:rPr lang="en-US" altLang="ko-KR" sz="1200" baseline="30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ko-KR" sz="1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이내에서 </a:t>
            </a:r>
            <a:r>
              <a:rPr lang="en-US" altLang="ko-KR" sz="1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DDXS </a:t>
            </a:r>
            <a:r>
              <a:rPr lang="ko-KR" altLang="en-US" sz="1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변화가 분명하며</a:t>
            </a:r>
            <a:r>
              <a:rPr lang="en-US" altLang="ko-KR" sz="1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altLang="ko-KR" sz="1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±5</a:t>
            </a:r>
            <a:r>
              <a:rPr lang="en-US" altLang="ko-KR" sz="1200" baseline="30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ko-KR" altLang="en-US" sz="1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이내에서는 </a:t>
            </a:r>
            <a:r>
              <a:rPr lang="en-US" altLang="ko-KR" sz="12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cosθ</a:t>
            </a:r>
            <a:r>
              <a:rPr lang="en-US" altLang="ko-KR" sz="1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와 </a:t>
            </a:r>
            <a:r>
              <a:rPr lang="en-US" altLang="ko-KR" sz="1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1(= cos 0</a:t>
            </a:r>
            <a:r>
              <a:rPr lang="en-US" altLang="ko-KR" sz="1200" baseline="30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ko-KR" sz="1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sz="1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차이는 </a:t>
            </a:r>
            <a:r>
              <a:rPr lang="en-US" altLang="ko-KR" sz="1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0.4% </a:t>
            </a:r>
            <a:r>
              <a:rPr lang="ko-KR" altLang="en-US" sz="1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이내</a:t>
            </a:r>
            <a:endParaRPr lang="en-US" altLang="ko-KR" sz="12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2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sinθ</a:t>
            </a:r>
            <a:r>
              <a:rPr lang="en-US" altLang="ko-KR" sz="1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와 </a:t>
            </a:r>
            <a:r>
              <a:rPr lang="en-US" altLang="ko-KR" sz="1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ko-KR" altLang="en-US" sz="1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차이는 </a:t>
            </a:r>
            <a:r>
              <a:rPr lang="en-US" altLang="ko-KR" sz="1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0.01% </a:t>
            </a:r>
            <a:r>
              <a:rPr lang="ko-KR" altLang="en-US" sz="1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이내 이므로</a:t>
            </a:r>
            <a:r>
              <a:rPr lang="en-US" altLang="ko-KR" sz="1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ko-KR" altLang="en-US" sz="1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아래의 가정으로 </a:t>
            </a:r>
            <a:r>
              <a:rPr lang="en-US" altLang="ko-KR" sz="1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DDXS distribution</a:t>
            </a:r>
            <a:r>
              <a:rPr lang="ko-KR" altLang="en-US" sz="1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을 </a:t>
            </a:r>
            <a:r>
              <a:rPr lang="en-US" altLang="ko-KR" sz="1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Approximation </a:t>
            </a:r>
            <a:r>
              <a:rPr lang="ko-KR" altLang="en-US" sz="1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할 수 있음</a:t>
            </a:r>
            <a:endParaRPr lang="en-US" altLang="ko-KR" sz="12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28E8E2-1319-66F3-9B94-64A50983E259}"/>
              </a:ext>
            </a:extLst>
          </p:cNvPr>
          <p:cNvSpPr txBox="1"/>
          <p:nvPr/>
        </p:nvSpPr>
        <p:spPr>
          <a:xfrm>
            <a:off x="0" y="6550260"/>
            <a:ext cx="29623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※ DDXS: Double Differential Cross Section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86948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51D664-4424-20B3-C87B-C309397D5409}"/>
              </a:ext>
            </a:extLst>
          </p:cNvPr>
          <p:cNvSpPr txBox="1"/>
          <p:nvPr/>
        </p:nvSpPr>
        <p:spPr>
          <a:xfrm>
            <a:off x="80890" y="75892"/>
            <a:ext cx="73653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3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algn="l"/>
            <a:r>
              <a:rPr lang="en-US" altLang="ko-KR" sz="3200" baseline="30000" dirty="0"/>
              <a:t>30</a:t>
            </a:r>
            <a:r>
              <a:rPr lang="en-US" altLang="ko-KR" sz="3200" dirty="0"/>
              <a:t>Mg Total XS Verification (</a:t>
            </a:r>
            <a:r>
              <a:rPr lang="en-US" altLang="ko-KR" sz="3200" dirty="0" err="1"/>
              <a:t>Notani</a:t>
            </a:r>
            <a:r>
              <a:rPr lang="ko-KR" altLang="en-US" sz="3200" dirty="0"/>
              <a:t> </a:t>
            </a:r>
            <a:r>
              <a:rPr lang="en-US" altLang="ko-KR" sz="3200" dirty="0"/>
              <a:t>Thesis)</a:t>
            </a:r>
            <a:endParaRPr lang="ko-KR" altLang="en-US" sz="3200" dirty="0"/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0F08197E-5394-CE2E-997B-7F8E78AB71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89230"/>
              </p:ext>
            </p:extLst>
          </p:nvPr>
        </p:nvGraphicFramePr>
        <p:xfrm>
          <a:off x="7585591" y="306656"/>
          <a:ext cx="3675564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0543">
                  <a:extLst>
                    <a:ext uri="{9D8B030D-6E8A-4147-A177-3AD203B41FA5}">
                      <a16:colId xmlns:a16="http://schemas.microsoft.com/office/drawing/2014/main" val="1006285092"/>
                    </a:ext>
                  </a:extLst>
                </a:gridCol>
                <a:gridCol w="1585021">
                  <a:extLst>
                    <a:ext uri="{9D8B030D-6E8A-4147-A177-3AD203B41FA5}">
                      <a16:colId xmlns:a16="http://schemas.microsoft.com/office/drawing/2014/main" val="2945379265"/>
                    </a:ext>
                  </a:extLst>
                </a:gridCol>
              </a:tblGrid>
              <a:tr h="226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Parameters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Segoe UI Semilight" panose="020B0402040204020203" pitchFamily="34" charset="0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Values (Err)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Segoe UI Semilight" panose="020B0402040204020203" pitchFamily="34" charset="0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458985"/>
                  </a:ext>
                </a:extLst>
              </a:tr>
              <a:tr h="2267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err="1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σ</a:t>
                      </a:r>
                      <a:r>
                        <a:rPr lang="en-US" altLang="ko-KR" sz="1100" kern="1200" baseline="30000" dirty="0" err="1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HE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 [</a:t>
                      </a:r>
                      <a:r>
                        <a:rPr lang="en-US" altLang="ko-KR" sz="1100" kern="1200" dirty="0" err="1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mb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]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Segoe UI Semilight" panose="020B0402040204020203" pitchFamily="34" charset="0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4.11E-02 (4.7E-04)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Segoe UI Semilight" panose="020B0402040204020203" pitchFamily="34" charset="0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3042986"/>
                  </a:ext>
                </a:extLst>
              </a:tr>
              <a:tr h="2267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err="1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σ</a:t>
                      </a:r>
                      <a:r>
                        <a:rPr lang="en-US" altLang="ko-KR" sz="1100" kern="1200" baseline="30000" dirty="0" err="1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HE</a:t>
                      </a:r>
                      <a:r>
                        <a:rPr lang="en-US" altLang="ko-KR" sz="1100" kern="1200" baseline="-25000" dirty="0" err="1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sym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 [</a:t>
                      </a:r>
                      <a:r>
                        <a:rPr lang="en-US" altLang="ko-KR" sz="1100" kern="1200" dirty="0" err="1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mb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]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Segoe UI Semilight" panose="020B0402040204020203" pitchFamily="34" charset="0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2.54E-02 (1.6E-04)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Segoe UI Semilight" panose="020B0402040204020203" pitchFamily="34" charset="0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1991122"/>
                  </a:ext>
                </a:extLst>
              </a:tr>
              <a:tr h="2267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err="1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σ</a:t>
                      </a:r>
                      <a:r>
                        <a:rPr lang="en-US" altLang="ko-KR" sz="1100" kern="1200" baseline="30000" dirty="0" err="1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HE</a:t>
                      </a:r>
                      <a:r>
                        <a:rPr lang="en-US" altLang="ko-KR" sz="1100" kern="1200" baseline="-25000" dirty="0" err="1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asym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 [</a:t>
                      </a:r>
                      <a:r>
                        <a:rPr lang="en-US" altLang="ko-KR" sz="1100" kern="1200" dirty="0" err="1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mb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]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Segoe UI Semilight" panose="020B0402040204020203" pitchFamily="34" charset="0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1.58E-02</a:t>
                      </a:r>
                      <a:r>
                        <a:rPr lang="en-US" altLang="ko-KR" sz="1100" kern="1200" baseline="0" dirty="0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 (4.4E-04)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Segoe UI Semilight" panose="020B0402040204020203" pitchFamily="34" charset="0"/>
                        <a:ea typeface="+mn-ea"/>
                        <a:cs typeface="Segoe UI Semilight" panose="020B04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7913206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9A5A5BC6-EA6D-A96C-95BA-93C99AE5E9E5}"/>
              </a:ext>
            </a:extLst>
          </p:cNvPr>
          <p:cNvGrpSpPr/>
          <p:nvPr/>
        </p:nvGrpSpPr>
        <p:grpSpPr>
          <a:xfrm>
            <a:off x="150761" y="2097434"/>
            <a:ext cx="7213181" cy="3491723"/>
            <a:chOff x="4974865" y="4740881"/>
            <a:chExt cx="7213181" cy="34917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D4558F7A-1CC8-BB4D-DFFE-816F730DFE6D}"/>
                    </a:ext>
                  </a:extLst>
                </p:cNvPr>
                <p:cNvSpPr txBox="1"/>
                <p:nvPr/>
              </p:nvSpPr>
              <p:spPr>
                <a:xfrm>
                  <a:off x="4974865" y="4740881"/>
                  <a:ext cx="1514197" cy="4120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subHide m:val="on"/>
                            <m:supHide m:val="on"/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nary>
                              <m:naryPr>
                                <m:subHide m:val="on"/>
                                <m:supHide m:val="on"/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num>
                                  <m:den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𝑑𝑃𝑑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 sz="120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den>
                                </m:f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𝑃𝑑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1200" b="0" i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</m:nary>
                            <m:r>
                              <m:rPr>
                                <m:nor/>
                              </m:rPr>
                              <a:rPr lang="ko-KR" altLang="en-US" sz="1200" dirty="0"/>
                              <m:t> </m:t>
                            </m:r>
                          </m:e>
                        </m:nary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D4558F7A-1CC8-BB4D-DFFE-816F730DFE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4865" y="4740881"/>
                  <a:ext cx="1514197" cy="412036"/>
                </a:xfrm>
                <a:prstGeom prst="rect">
                  <a:avLst/>
                </a:prstGeom>
                <a:blipFill>
                  <a:blip r:embed="rId2"/>
                  <a:stretch>
                    <a:fillRect l="-22581" t="-185294" r="-2419" b="-27205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475A21D0-3984-060F-07CB-8F898B97F7C5}"/>
                    </a:ext>
                  </a:extLst>
                </p:cNvPr>
                <p:cNvSpPr txBox="1"/>
                <p:nvPr/>
              </p:nvSpPr>
              <p:spPr>
                <a:xfrm>
                  <a:off x="5114892" y="5248836"/>
                  <a:ext cx="3996159" cy="4207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trlPr>
                              <a:rPr lang="en-US" altLang="ko-KR" sz="12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nary>
                              <m:nary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sup>
                              <m:e>
                                <m:nary>
                                  <m:nary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p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func>
                                      <m:func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200">
                                            <a:latin typeface="Cambria Math" panose="02040503050406030204" pitchFamily="18" charset="0"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f>
                                              <m:fPr>
                                                <m:ctrlPr>
                                                  <a:rPr lang="en-US" altLang="ko-KR" sz="1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sSup>
                                                  <m:sSupPr>
                                                    <m:ctrlPr>
                                                      <a:rPr lang="en-US" altLang="ko-KR" sz="1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altLang="ko-KR" sz="1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𝑃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altLang="ko-KR" sz="1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sSup>
                                                  <m:sSupPr>
                                                    <m:ctrlPr>
                                                      <a:rPr lang="en-US" altLang="ko-KR" sz="1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altLang="ko-KR" sz="1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𝜃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altLang="ko-KR" sz="1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</m:num>
                                              <m:den>
                                                <m:r>
                                                  <a:rPr lang="en-US" altLang="ko-KR" sz="1200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  <m:sSubSup>
                                                  <m:sSubSupPr>
                                                    <m:ctrlPr>
                                                      <a:rPr lang="en-US" altLang="ko-KR" sz="1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en-US" altLang="ko-KR" sz="1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𝜎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1200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⊥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en-US" altLang="ko-KR" sz="1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bSup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func>
                                      <m:func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200">
                                            <a:latin typeface="Cambria Math" panose="02040503050406030204" pitchFamily="18" charset="0"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f>
                                              <m:fPr>
                                                <m:ctrlPr>
                                                  <a:rPr lang="en-US" altLang="ko-KR" sz="1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sSup>
                                                  <m:sSupPr>
                                                    <m:ctrlPr>
                                                      <a:rPr lang="en-US" altLang="ko-KR" sz="1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d>
                                                      <m:dPr>
                                                        <m:ctrlPr>
                                                          <a:rPr lang="en-US" altLang="ko-KR" sz="1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altLang="ko-KR" sz="1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𝑃</m:t>
                                                        </m:r>
                                                        <m:r>
                                                          <a:rPr lang="en-US" altLang="ko-KR" sz="1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−</m:t>
                                                        </m:r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ko-KR" sz="1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ko-KR" sz="1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𝑃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ko-KR" sz="1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0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d>
                                                  </m:e>
                                                  <m:sup>
                                                    <m:r>
                                                      <a:rPr lang="en-US" altLang="ko-KR" sz="1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</m:num>
                                              <m:den>
                                                <m:r>
                                                  <a:rPr lang="en-US" altLang="ko-KR" sz="1200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US" altLang="ko-KR" sz="1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altLang="ko-KR" sz="1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𝜎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altLang="ko-KR" sz="1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𝑑𝑃</m:t>
                                    </m:r>
                                  </m:e>
                                </m:nary>
                              </m:e>
                            </m:nary>
                          </m:e>
                        </m:nary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475A21D0-3984-060F-07CB-8F898B97F7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4892" y="5248836"/>
                  <a:ext cx="3996159" cy="420756"/>
                </a:xfrm>
                <a:prstGeom prst="rect">
                  <a:avLst/>
                </a:prstGeom>
                <a:blipFill>
                  <a:blip r:embed="rId3"/>
                  <a:stretch>
                    <a:fillRect l="-11603" t="-181159" r="-153" b="-26811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65488D66-14F0-E5B6-3A13-F8F5381D278C}"/>
                    </a:ext>
                  </a:extLst>
                </p:cNvPr>
                <p:cNvSpPr txBox="1"/>
                <p:nvPr/>
              </p:nvSpPr>
              <p:spPr>
                <a:xfrm>
                  <a:off x="5047497" y="5779054"/>
                  <a:ext cx="3851504" cy="4213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nary>
                          <m:naryPr>
                            <m:ctrlPr>
                              <a:rPr lang="en-US" altLang="ko-KR" sz="12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f>
                              <m:f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Sup>
                                  <m:sSubSup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⊥</m:t>
                                    </m:r>
                                  </m:sub>
                                  <m:sup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sSup>
                                  <m:sSup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p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unc>
                                  <m:func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120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US" altLang="ko-KR" sz="1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200" i="1">
                                                    <a:latin typeface="Cambria Math" panose="02040503050406030204" pitchFamily="18" charset="0"/>
                                                  </a:rPr>
                                                  <m:t>𝑃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200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altLang="ko-KR" sz="1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200" i="1">
                                                    <a:latin typeface="Cambria Math" panose="02040503050406030204" pitchFamily="18" charset="0"/>
                                                  </a:rPr>
                                                  <m:t>𝜋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200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num>
                                          <m:den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altLang="ko-KR" sz="1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ko-KR" sz="1200" i="1"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⊥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1200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e>
                            </m:d>
                            <m:func>
                              <m:func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12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200" i="1">
                                                    <a:latin typeface="Cambria Math" panose="02040503050406030204" pitchFamily="18" charset="0"/>
                                                  </a:rPr>
                                                  <m:t>𝑃</m:t>
                                                </m:r>
                                                <m:r>
                                                  <a:rPr lang="en-US" altLang="ko-KR" sz="1200" i="1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ko-KR" sz="1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1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𝑃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1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</m:e>
                            </m:func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𝑑𝑃</m:t>
                            </m:r>
                          </m:e>
                        </m:nary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65488D66-14F0-E5B6-3A13-F8F5381D27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7497" y="5779054"/>
                  <a:ext cx="3851504" cy="421334"/>
                </a:xfrm>
                <a:prstGeom prst="rect">
                  <a:avLst/>
                </a:prstGeom>
                <a:blipFill>
                  <a:blip r:embed="rId4"/>
                  <a:stretch>
                    <a:fillRect l="-4913" t="-181159" b="-26811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62DD2CC-F8DC-8985-6AB3-CDB6E87661F0}"/>
                    </a:ext>
                  </a:extLst>
                </p:cNvPr>
                <p:cNvSpPr txBox="1"/>
                <p:nvPr/>
              </p:nvSpPr>
              <p:spPr>
                <a:xfrm>
                  <a:off x="5114892" y="6293307"/>
                  <a:ext cx="7073154" cy="4789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≅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nary>
                          <m:naryPr>
                            <m:ctrlPr>
                              <a:rPr lang="en-US" altLang="ko-KR" sz="12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f>
                              <m:f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Sup>
                                  <m:sSubSup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⊥</m:t>
                                    </m:r>
                                  </m:sub>
                                  <m:sup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sSup>
                                  <m:sSup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p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func>
                              <m:func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12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200" i="1">
                                                    <a:latin typeface="Cambria Math" panose="02040503050406030204" pitchFamily="18" charset="0"/>
                                                  </a:rPr>
                                                  <m:t>𝑃</m:t>
                                                </m:r>
                                                <m:r>
                                                  <a:rPr lang="en-US" altLang="ko-KR" sz="1200" i="1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ko-KR" sz="1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1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𝑃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1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</m:e>
                            </m:func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𝑑𝑃</m:t>
                            </m:r>
                          </m:e>
                        </m:nary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sup>
                              <m:e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⊥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func>
                                  <m:func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120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US" altLang="ko-KR" sz="1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𝑃</m:t>
                                                    </m:r>
                                                    <m:r>
                                                      <a:rPr lang="en-US" altLang="ko-KR" sz="1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−</m:t>
                                                    </m:r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ko-KR" sz="1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altLang="ko-KR" sz="1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𝑃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altLang="ko-KR" sz="1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0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altLang="ko-KR" sz="1200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num>
                                          <m:den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altLang="ko-KR" sz="1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ko-KR" sz="1200" i="1"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200" i="1">
                                                    <a:latin typeface="Cambria Math" panose="02040503050406030204" pitchFamily="18" charset="0"/>
                                                  </a:rPr>
                                                  <m:t>𝐿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1200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𝑑𝑃</m:t>
                                </m:r>
                              </m:e>
                            </m:nary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sup>
                              <m:e>
                                <m:f>
                                  <m:f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⊥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func>
                                  <m:func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120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US" altLang="ko-KR" sz="1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𝑃</m:t>
                                                    </m:r>
                                                    <m:r>
                                                      <a:rPr lang="en-US" altLang="ko-KR" sz="1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−</m:t>
                                                    </m:r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ko-KR" sz="1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altLang="ko-KR" sz="1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𝑃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altLang="ko-KR" sz="1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0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altLang="ko-KR" sz="1200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num>
                                          <m:den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altLang="ko-KR" sz="1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ko-KR" sz="1200" i="1"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ko-KR" sz="1200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𝑑𝑃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62DD2CC-F8DC-8985-6AB3-CDB6E87661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4892" y="6293307"/>
                  <a:ext cx="7073154" cy="478977"/>
                </a:xfrm>
                <a:prstGeom prst="rect">
                  <a:avLst/>
                </a:prstGeom>
                <a:blipFill>
                  <a:blip r:embed="rId5"/>
                  <a:stretch>
                    <a:fillRect l="-3190" t="-156410" b="-22948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50C1736-6FF2-BF58-2F4B-EE3AD1E4161F}"/>
                    </a:ext>
                  </a:extLst>
                </p:cNvPr>
                <p:cNvSpPr txBox="1"/>
                <p:nvPr/>
              </p:nvSpPr>
              <p:spPr>
                <a:xfrm>
                  <a:off x="4974865" y="7107077"/>
                  <a:ext cx="185499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𝐻𝐸</m:t>
                            </m:r>
                          </m:sup>
                        </m:s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=4.25×</m:t>
                        </m:r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𝑚𝑏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50C1736-6FF2-BF58-2F4B-EE3AD1E416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4865" y="7107077"/>
                  <a:ext cx="1854995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329" r="-987" b="-967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92265C3-2961-CD7F-EFD1-6A36370B0136}"/>
                    </a:ext>
                  </a:extLst>
                </p:cNvPr>
                <p:cNvSpPr txBox="1"/>
                <p:nvPr/>
              </p:nvSpPr>
              <p:spPr>
                <a:xfrm>
                  <a:off x="4974865" y="7441284"/>
                  <a:ext cx="4256999" cy="4386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2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𝑠𝑦𝑚</m:t>
                            </m:r>
                          </m:sub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𝐻𝐸</m:t>
                            </m:r>
                          </m:sup>
                        </m:sSub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=2×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𝐴</m:t>
                        </m:r>
                        <m:nary>
                          <m:nary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f>
                              <m:f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Sup>
                                  <m:sSubSup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⊥</m:t>
                                    </m:r>
                                  </m:sub>
                                  <m:sup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sSup>
                                  <m:sSup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p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func>
                              <m:func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12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200" i="1">
                                                    <a:latin typeface="Cambria Math" panose="02040503050406030204" pitchFamily="18" charset="0"/>
                                                  </a:rPr>
                                                  <m:t>𝑃</m:t>
                                                </m:r>
                                                <m:r>
                                                  <a:rPr lang="en-US" altLang="ko-KR" sz="1200" i="1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ko-KR" sz="1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1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𝑃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1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1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d>
                              </m:e>
                            </m:func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𝑑𝑃</m:t>
                            </m:r>
                          </m:e>
                        </m:nary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=2.54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𝑚𝑏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92265C3-2961-CD7F-EFD1-6A36370B01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4865" y="7441284"/>
                  <a:ext cx="4256999" cy="438646"/>
                </a:xfrm>
                <a:prstGeom prst="rect">
                  <a:avLst/>
                </a:prstGeom>
                <a:blipFill>
                  <a:blip r:embed="rId7"/>
                  <a:stretch>
                    <a:fillRect t="-173611" r="-143" b="-25277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108E3B4-757E-2AE0-8785-C0522680AB33}"/>
                    </a:ext>
                  </a:extLst>
                </p:cNvPr>
                <p:cNvSpPr txBox="1"/>
                <p:nvPr/>
              </p:nvSpPr>
              <p:spPr>
                <a:xfrm>
                  <a:off x="4974865" y="8029471"/>
                  <a:ext cx="2618922" cy="2031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2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𝑎𝑠𝑦𝑚</m:t>
                            </m:r>
                          </m:sub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𝐻𝐸</m:t>
                            </m:r>
                          </m:sup>
                        </m:sSub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𝐻𝐸</m:t>
                            </m:r>
                          </m:sup>
                        </m:s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𝑠𝑦𝑚</m:t>
                            </m:r>
                          </m:sub>
                          <m:sup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𝐻𝐸</m:t>
                            </m:r>
                          </m:sup>
                        </m:sSub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=1.71×</m:t>
                        </m:r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𝑚𝑏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108E3B4-757E-2AE0-8785-C0522680AB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4865" y="8029471"/>
                  <a:ext cx="2618922" cy="203133"/>
                </a:xfrm>
                <a:prstGeom prst="rect">
                  <a:avLst/>
                </a:prstGeom>
                <a:blipFill>
                  <a:blip r:embed="rId8"/>
                  <a:stretch>
                    <a:fillRect l="-233" r="-466" b="-2121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1C495FC-5FD9-2341-0CB1-05C3A2346074}"/>
                  </a:ext>
                </a:extLst>
              </p:cNvPr>
              <p:cNvSpPr txBox="1"/>
              <p:nvPr/>
            </p:nvSpPr>
            <p:spPr>
              <a:xfrm>
                <a:off x="321938" y="824816"/>
                <a:ext cx="5510739" cy="12028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𝑑𝑃𝑑</m:t>
                          </m:r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p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⊥</m:t>
                                      </m:r>
                                    </m:sub>
                                    <m:sup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func>
                                <m:func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600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altLang="ko-KR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𝑃</m:t>
                                                  </m:r>
                                                  <m:r>
                                                    <a:rPr lang="en-US" altLang="ko-KR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sz="16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ko-KR" sz="16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𝑃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sz="16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||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func>
                                <m:func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6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altLang="ko-KR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𝑃</m:t>
                                                  </m:r>
                                                  <m:r>
                                                    <a:rPr lang="en-US" altLang="ko-KR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sz="1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ko-KR" sz="1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𝑃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sz="1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𝐻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d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𝑓𝑜𝑟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 (</m:t>
                                  </m:r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||</m:t>
                                      </m:r>
                                    </m:sub>
                                  </m:s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≥</m:t>
                                  </m:r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1C495FC-5FD9-2341-0CB1-05C3A2346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38" y="824816"/>
                <a:ext cx="5510739" cy="120289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그림 19">
            <a:extLst>
              <a:ext uri="{FF2B5EF4-FFF2-40B4-BE49-F238E27FC236}">
                <a16:creationId xmlns:a16="http://schemas.microsoft.com/office/drawing/2014/main" id="{828E98CD-7984-80AC-A003-2540D787AEA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07954" y="1584884"/>
            <a:ext cx="4633285" cy="321295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A3B3CA1-1ED2-BA8A-B79D-FCE2E6795852}"/>
              </a:ext>
            </a:extLst>
          </p:cNvPr>
          <p:cNvSpPr/>
          <p:nvPr/>
        </p:nvSpPr>
        <p:spPr>
          <a:xfrm>
            <a:off x="80890" y="4331653"/>
            <a:ext cx="4453010" cy="1419335"/>
          </a:xfrm>
          <a:prstGeom prst="rect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6FBBBF-A607-EB14-0EDA-C489B1F10CD6}"/>
              </a:ext>
            </a:extLst>
          </p:cNvPr>
          <p:cNvSpPr txBox="1"/>
          <p:nvPr/>
        </p:nvSpPr>
        <p:spPr>
          <a:xfrm>
            <a:off x="4603771" y="4970485"/>
            <a:ext cx="52793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XS (</a:t>
            </a:r>
            <a:r>
              <a:rPr lang="en-US" altLang="ko-KR" sz="12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ko-KR" sz="1200" baseline="300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altLang="ko-KR" sz="1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ko-KR" altLang="en-US" sz="1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값의 차이가 있음을 확인 </a:t>
            </a:r>
            <a:r>
              <a:rPr lang="en-US" altLang="ko-KR" sz="1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(3.4% </a:t>
            </a:r>
            <a:r>
              <a:rPr lang="ko-KR" altLang="en-US" sz="1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차이</a:t>
            </a:r>
            <a:r>
              <a:rPr lang="en-US" altLang="ko-KR" sz="1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ko-KR" sz="1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momentum tail </a:t>
            </a:r>
            <a:r>
              <a:rPr lang="ko-KR" altLang="en-US" sz="1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영역에서의 적분 범위가 달라서 차이가 있는 것으로 보임 </a:t>
            </a:r>
            <a:r>
              <a:rPr lang="en-US" altLang="ko-KR" sz="1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위 도출식에 따르면</a:t>
            </a:r>
            <a:r>
              <a:rPr lang="en-US" altLang="ko-KR" sz="1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전 범위에 대해서 </a:t>
            </a:r>
            <a:r>
              <a:rPr lang="ko-KR" altLang="en-US" sz="12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적분하여야함</a:t>
            </a:r>
            <a:r>
              <a:rPr lang="en-US" altLang="ko-KR" sz="1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altLang="ko-KR" sz="12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ko-KR" altLang="en-US" sz="1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momentum </a:t>
            </a:r>
            <a:r>
              <a:rPr lang="ko-KR" altLang="en-US" sz="1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영역에서 산출되는 </a:t>
            </a:r>
            <a:r>
              <a:rPr lang="en-US" altLang="ko-KR" sz="12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ko-KR" sz="1200" baseline="300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altLang="ko-KR" sz="1200" baseline="-250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</a:t>
            </a:r>
            <a:r>
              <a:rPr lang="ko-KR" altLang="en-US" sz="1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은 차이가 없으나</a:t>
            </a:r>
            <a:r>
              <a:rPr lang="en-US" altLang="ko-KR" sz="1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altLang="ko-KR" sz="1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ko-KR" altLang="en-US" sz="1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XS </a:t>
            </a:r>
            <a:r>
              <a:rPr lang="ko-KR" altLang="en-US" sz="1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값의 차이로</a:t>
            </a:r>
            <a:r>
              <a:rPr lang="en-US" altLang="ko-KR" sz="1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2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ko-KR" sz="1200" baseline="300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altLang="ko-KR" sz="1200" baseline="-250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asym</a:t>
            </a:r>
            <a:r>
              <a:rPr lang="en-US" altLang="ko-KR" sz="1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은 약 </a:t>
            </a:r>
            <a:r>
              <a:rPr lang="en-US" altLang="ko-KR" sz="1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8% </a:t>
            </a:r>
            <a:r>
              <a:rPr lang="ko-KR" altLang="en-US" sz="1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차이가 있음</a:t>
            </a:r>
            <a:endParaRPr lang="en-US" altLang="ko-KR" sz="12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CC96DA-100B-1BE6-ED77-463BDDFFA5CC}"/>
              </a:ext>
            </a:extLst>
          </p:cNvPr>
          <p:cNvSpPr txBox="1"/>
          <p:nvPr/>
        </p:nvSpPr>
        <p:spPr>
          <a:xfrm>
            <a:off x="2414997" y="2932791"/>
            <a:ext cx="18719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 term </a:t>
            </a:r>
            <a:r>
              <a:rPr lang="ko-KR" alt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으로 무시가능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4237CE-9A22-07E5-46E9-93D72B83CFB4}"/>
              </a:ext>
            </a:extLst>
          </p:cNvPr>
          <p:cNvSpPr/>
          <p:nvPr/>
        </p:nvSpPr>
        <p:spPr>
          <a:xfrm>
            <a:off x="1537060" y="3158125"/>
            <a:ext cx="939440" cy="421335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0126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861495-9D33-C773-A400-EC5A63FD23CD}"/>
              </a:ext>
            </a:extLst>
          </p:cNvPr>
          <p:cNvSpPr txBox="1"/>
          <p:nvPr/>
        </p:nvSpPr>
        <p:spPr>
          <a:xfrm>
            <a:off x="80890" y="75892"/>
            <a:ext cx="6842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3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algn="l"/>
            <a:r>
              <a:rPr lang="en-US" altLang="ko-KR" sz="3200" baseline="30000" dirty="0"/>
              <a:t>30</a:t>
            </a:r>
            <a:r>
              <a:rPr lang="en-US" altLang="ko-KR" sz="3200" dirty="0"/>
              <a:t>Mg Total </a:t>
            </a:r>
            <a:r>
              <a:rPr lang="en-US" altLang="ko-KR" sz="3200"/>
              <a:t>XS Calculation with LISE++</a:t>
            </a:r>
            <a:endParaRPr lang="ko-KR" alt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C18634-07A4-D00C-D44E-1BE26C82BD3C}"/>
              </a:ext>
            </a:extLst>
          </p:cNvPr>
          <p:cNvSpPr txBox="1"/>
          <p:nvPr/>
        </p:nvSpPr>
        <p:spPr>
          <a:xfrm>
            <a:off x="80890" y="660667"/>
            <a:ext cx="1180631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3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ko-KR" sz="1800" dirty="0"/>
              <a:t>Universal Parametrization of Momentum Distribution in LISE++ from</a:t>
            </a:r>
            <a:r>
              <a:rPr lang="ko-KR" altLang="en-US" sz="1800" dirty="0"/>
              <a:t> </a:t>
            </a:r>
            <a:r>
              <a:rPr lang="en-US" altLang="ko-KR" sz="1800" dirty="0"/>
              <a:t>O. Tarasov (NIMA. 2004.)</a:t>
            </a:r>
          </a:p>
          <a:p>
            <a:pPr algn="l"/>
            <a:r>
              <a:rPr lang="en-US" altLang="ko-KR" sz="1800" dirty="0"/>
              <a:t>  - Convolution of gaussian function and exponential attenuation function in low momentum region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100" dirty="0"/>
              <a:t>\</a:t>
            </a:r>
            <a:endParaRPr lang="ko-KR" altLang="en-US" sz="1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75BC2E6-10AF-F450-32BB-007E186BA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05" y="2511486"/>
            <a:ext cx="5705492" cy="33112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B41A08B-1920-2B45-0C91-233C47F7F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06" y="5878856"/>
            <a:ext cx="5930096" cy="6908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A63AA00-6620-4B79-6349-6CDE6BE3A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071" y="2745098"/>
            <a:ext cx="5411888" cy="398347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2E8CF8-BD6B-783F-311F-816A18F0D3E2}"/>
              </a:ext>
            </a:extLst>
          </p:cNvPr>
          <p:cNvSpPr/>
          <p:nvPr/>
        </p:nvSpPr>
        <p:spPr>
          <a:xfrm>
            <a:off x="143505" y="2511486"/>
            <a:ext cx="3040853" cy="3367370"/>
          </a:xfrm>
          <a:prstGeom prst="rect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3307D6C-916B-9CF8-A427-7DE9C2DD55B7}"/>
              </a:ext>
            </a:extLst>
          </p:cNvPr>
          <p:cNvCxnSpPr>
            <a:cxnSpLocks/>
          </p:cNvCxnSpPr>
          <p:nvPr/>
        </p:nvCxnSpPr>
        <p:spPr>
          <a:xfrm flipV="1">
            <a:off x="3184358" y="3548045"/>
            <a:ext cx="3158647" cy="776377"/>
          </a:xfrm>
          <a:prstGeom prst="straightConnector1">
            <a:avLst/>
          </a:prstGeom>
          <a:ln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0FE2D3D-0CF9-081B-E52F-F78A3104C8CA}"/>
                  </a:ext>
                </a:extLst>
              </p:cNvPr>
              <p:cNvSpPr txBox="1"/>
              <p:nvPr/>
            </p:nvSpPr>
            <p:spPr>
              <a:xfrm>
                <a:off x="296847" y="1414262"/>
                <a:ext cx="6488058" cy="5587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𝑀𝑜𝑚𝑒𝑛𝑡𝑢𝑚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𝑑𝑖𝑠𝑡𝑟𝑖𝑏𝑢𝑡𝑖𝑜𝑛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el-GR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𝛹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𝑒𝑥𝑝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𝑒𝑟𝑓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𝑝𝑓</m:t>
                                      </m:r>
                                    </m:sub>
                                    <m:sup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𝑝𝑓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ko-KR" altLang="en-US" sz="1400" i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0FE2D3D-0CF9-081B-E52F-F78A3104C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47" y="1414262"/>
                <a:ext cx="6488058" cy="5587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B906CD-0535-B736-B230-4656462420EA}"/>
                  </a:ext>
                </a:extLst>
              </p:cNvPr>
              <p:cNvSpPr txBox="1"/>
              <p:nvPr/>
            </p:nvSpPr>
            <p:spPr>
              <a:xfrm>
                <a:off x="296847" y="2028162"/>
                <a:ext cx="1826589" cy="2609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𝑐𝑜𝑒𝑓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ad>
                        <m:radPr>
                          <m:degHide m:val="on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𝑃𝐹</m:t>
                              </m:r>
                            </m:sub>
                          </m:sSub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ra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ko-KR" altLang="en-US" sz="1400" i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B906CD-0535-B736-B230-465646242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47" y="2028162"/>
                <a:ext cx="1826589" cy="260905"/>
              </a:xfrm>
              <a:prstGeom prst="rect">
                <a:avLst/>
              </a:prstGeom>
              <a:blipFill>
                <a:blip r:embed="rId6"/>
                <a:stretch>
                  <a:fillRect l="-669" r="-2007" b="-209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D2330A9-C354-F889-B6FF-C9666AE6CC1C}"/>
                  </a:ext>
                </a:extLst>
              </p:cNvPr>
              <p:cNvSpPr txBox="1"/>
              <p:nvPr/>
            </p:nvSpPr>
            <p:spPr>
              <a:xfrm>
                <a:off x="2330972" y="2028162"/>
                <a:ext cx="2996718" cy="2503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𝑝𝑓</m:t>
                          </m:r>
                        </m:sub>
                        <m:sup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Sup>
                        <m:sSub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𝑐𝑜𝑛𝑣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𝑃𝐹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𝑃𝐹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)/(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ko-KR" altLang="en-US" sz="1400" i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D2330A9-C354-F889-B6FF-C9666AE6C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0972" y="2028162"/>
                <a:ext cx="2996718" cy="250325"/>
              </a:xfrm>
              <a:prstGeom prst="rect">
                <a:avLst/>
              </a:prstGeom>
              <a:blipFill>
                <a:blip r:embed="rId7"/>
                <a:stretch>
                  <a:fillRect r="-1220" b="-219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E44AA3E1-C857-AED1-6706-6810B166EC3F}"/>
              </a:ext>
            </a:extLst>
          </p:cNvPr>
          <p:cNvSpPr txBox="1"/>
          <p:nvPr/>
        </p:nvSpPr>
        <p:spPr>
          <a:xfrm>
            <a:off x="6864311" y="1327568"/>
            <a:ext cx="5096713" cy="156966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LISE++ </a:t>
            </a:r>
            <a:r>
              <a:rPr lang="ko-KR" altLang="en-US" sz="1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에서는 </a:t>
            </a:r>
            <a:r>
              <a:rPr lang="en-US" altLang="ko-KR" sz="1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Projectile Fragmentation Reaction </a:t>
            </a:r>
            <a:r>
              <a:rPr lang="ko-KR" altLang="en-US" sz="1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으로 생성된</a:t>
            </a:r>
            <a:endParaRPr lang="en-US" altLang="ko-KR" sz="12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Fragment </a:t>
            </a:r>
            <a:r>
              <a:rPr lang="ko-KR" altLang="en-US" sz="1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의 </a:t>
            </a:r>
            <a:r>
              <a:rPr lang="en-US" altLang="ko-KR" sz="1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Momentum Distribution </a:t>
            </a:r>
            <a:r>
              <a:rPr lang="ko-KR" altLang="en-US" sz="1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을 모사하기 위해</a:t>
            </a:r>
            <a:r>
              <a:rPr lang="en-US" altLang="ko-KR" sz="1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r>
              <a:rPr lang="en-US" altLang="ko-KR" sz="1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Universal Parametrization </a:t>
            </a:r>
            <a:r>
              <a:rPr lang="ko-KR" altLang="en-US" sz="1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식을 사용함</a:t>
            </a:r>
            <a:r>
              <a:rPr lang="en-US" altLang="ko-KR" sz="1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ko-KR" sz="12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논문과 같이 모사가 되는지 확인하기 위해</a:t>
            </a:r>
            <a:r>
              <a:rPr lang="en-US" altLang="ko-KR" sz="1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14C</a:t>
            </a:r>
            <a:r>
              <a:rPr lang="ko-KR" altLang="en-US" sz="1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DDXS</a:t>
            </a:r>
            <a:r>
              <a:rPr lang="ko-KR" altLang="en-US" sz="1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를 </a:t>
            </a:r>
            <a:r>
              <a:rPr lang="ko-KR" altLang="en-US" sz="12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그려봄</a:t>
            </a:r>
            <a:endParaRPr lang="en-US" altLang="ko-KR" sz="12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momentum region </a:t>
            </a:r>
            <a:r>
              <a:rPr lang="ko-KR" altLang="en-US" sz="1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을 </a:t>
            </a:r>
            <a:r>
              <a:rPr lang="en-US" altLang="ko-KR" sz="1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Exponential attenuation</a:t>
            </a:r>
            <a:r>
              <a:rPr lang="ko-KR" altLang="en-US" sz="1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으로 모사하기 때문에</a:t>
            </a:r>
            <a:r>
              <a:rPr lang="en-US" altLang="ko-KR" sz="1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ko-KR" altLang="en-US" sz="1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실험 데이터와는 차이가 있음을 확인</a:t>
            </a:r>
            <a:endParaRPr lang="en-US" altLang="ko-KR" sz="12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1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논문과 같이 </a:t>
            </a:r>
            <a:r>
              <a:rPr lang="en-US" altLang="ko-KR" sz="1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 #0 or #1 </a:t>
            </a:r>
            <a:r>
              <a:rPr lang="ko-KR" altLang="en-US" sz="1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이 가장 잘 모사함을 확인</a:t>
            </a:r>
            <a:endParaRPr lang="en-US" altLang="ko-KR" sz="12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851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1EA9A-53C2-179B-1899-3ED276BDC080}"/>
              </a:ext>
            </a:extLst>
          </p:cNvPr>
          <p:cNvSpPr txBox="1"/>
          <p:nvPr/>
        </p:nvSpPr>
        <p:spPr>
          <a:xfrm>
            <a:off x="80890" y="75892"/>
            <a:ext cx="7323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3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algn="l"/>
            <a:r>
              <a:rPr lang="en-US" altLang="ko-KR" sz="2400" dirty="0" err="1"/>
              <a:t>Smulation</a:t>
            </a:r>
            <a:r>
              <a:rPr lang="en-US" altLang="ko-KR" sz="2400" dirty="0"/>
              <a:t> of Momentum Distribution from LISE</a:t>
            </a:r>
            <a:r>
              <a:rPr lang="en-US" altLang="ko-KR" sz="2400" baseline="30000" dirty="0"/>
              <a:t>++</a:t>
            </a:r>
            <a:r>
              <a:rPr lang="en-US" altLang="ko-KR" sz="2400" dirty="0"/>
              <a:t> tool</a:t>
            </a:r>
            <a:endParaRPr lang="ko-KR" altLang="en-US" sz="24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82A3CC2-6984-DB01-5695-3651DA39E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98" y="670233"/>
            <a:ext cx="5528908" cy="215583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E90700C-FD84-2EE0-2D97-40AED7BA6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98" y="2910947"/>
            <a:ext cx="3640680" cy="387116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6C3A2B5-7FB1-BE88-6FAC-EA76D2852F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6878" y="2910947"/>
            <a:ext cx="3783561" cy="387116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F2B985A-EEB1-7E20-4659-6351B1590F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7506" y="2910947"/>
            <a:ext cx="3783560" cy="387116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4557782D-63A7-AE97-6B74-316919459940}"/>
              </a:ext>
            </a:extLst>
          </p:cNvPr>
          <p:cNvSpPr/>
          <p:nvPr/>
        </p:nvSpPr>
        <p:spPr>
          <a:xfrm>
            <a:off x="304800" y="1127760"/>
            <a:ext cx="1193801" cy="421640"/>
          </a:xfrm>
          <a:prstGeom prst="rect">
            <a:avLst/>
          </a:prstGeom>
          <a:noFill/>
          <a:ln w="127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9129CA0-5A6D-C18F-55B6-12AE624BD49B}"/>
              </a:ext>
            </a:extLst>
          </p:cNvPr>
          <p:cNvSpPr/>
          <p:nvPr/>
        </p:nvSpPr>
        <p:spPr>
          <a:xfrm>
            <a:off x="299977" y="1748150"/>
            <a:ext cx="1086863" cy="156850"/>
          </a:xfrm>
          <a:prstGeom prst="rect">
            <a:avLst/>
          </a:prstGeom>
          <a:noFill/>
          <a:ln w="127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5445F36-CBA2-9352-7659-E032AE94AC86}"/>
              </a:ext>
            </a:extLst>
          </p:cNvPr>
          <p:cNvSpPr/>
          <p:nvPr/>
        </p:nvSpPr>
        <p:spPr>
          <a:xfrm>
            <a:off x="1386841" y="1952458"/>
            <a:ext cx="782320" cy="151292"/>
          </a:xfrm>
          <a:prstGeom prst="rect">
            <a:avLst/>
          </a:prstGeom>
          <a:noFill/>
          <a:ln w="127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A59D695-EE0D-D966-0AC5-08A5269B04D5}"/>
              </a:ext>
            </a:extLst>
          </p:cNvPr>
          <p:cNvSpPr/>
          <p:nvPr/>
        </p:nvSpPr>
        <p:spPr>
          <a:xfrm>
            <a:off x="2199640" y="1270554"/>
            <a:ext cx="894079" cy="1015446"/>
          </a:xfrm>
          <a:prstGeom prst="rect">
            <a:avLst/>
          </a:prstGeom>
          <a:noFill/>
          <a:ln w="127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90B520B-5DEE-834A-9881-ECCD3EA34D89}"/>
              </a:ext>
            </a:extLst>
          </p:cNvPr>
          <p:cNvSpPr/>
          <p:nvPr/>
        </p:nvSpPr>
        <p:spPr>
          <a:xfrm>
            <a:off x="706120" y="3942084"/>
            <a:ext cx="2700020" cy="181448"/>
          </a:xfrm>
          <a:prstGeom prst="rect">
            <a:avLst/>
          </a:prstGeom>
          <a:noFill/>
          <a:ln w="127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797C3F0-2CF6-7F1B-19B2-80D1B9873346}"/>
              </a:ext>
            </a:extLst>
          </p:cNvPr>
          <p:cNvSpPr/>
          <p:nvPr/>
        </p:nvSpPr>
        <p:spPr>
          <a:xfrm>
            <a:off x="4127500" y="4193544"/>
            <a:ext cx="1628806" cy="187956"/>
          </a:xfrm>
          <a:prstGeom prst="rect">
            <a:avLst/>
          </a:prstGeom>
          <a:noFill/>
          <a:ln w="127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F5D41D9-8C39-D92C-BF89-503378365108}"/>
              </a:ext>
            </a:extLst>
          </p:cNvPr>
          <p:cNvSpPr/>
          <p:nvPr/>
        </p:nvSpPr>
        <p:spPr>
          <a:xfrm>
            <a:off x="7995550" y="4925064"/>
            <a:ext cx="3512088" cy="363216"/>
          </a:xfrm>
          <a:prstGeom prst="rect">
            <a:avLst/>
          </a:prstGeom>
          <a:noFill/>
          <a:ln w="127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E4CE82A-01FD-7F7A-ED52-8EC8AE622F5B}"/>
              </a:ext>
            </a:extLst>
          </p:cNvPr>
          <p:cNvSpPr/>
          <p:nvPr/>
        </p:nvSpPr>
        <p:spPr>
          <a:xfrm>
            <a:off x="10027920" y="5469034"/>
            <a:ext cx="1507410" cy="363216"/>
          </a:xfrm>
          <a:prstGeom prst="rect">
            <a:avLst/>
          </a:prstGeom>
          <a:noFill/>
          <a:ln w="127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D01272D-14CD-375A-1E0E-0B64B9C27A07}"/>
              </a:ext>
            </a:extLst>
          </p:cNvPr>
          <p:cNvGrpSpPr/>
          <p:nvPr/>
        </p:nvGrpSpPr>
        <p:grpSpPr>
          <a:xfrm>
            <a:off x="7457249" y="200007"/>
            <a:ext cx="4213817" cy="2626060"/>
            <a:chOff x="5888641" y="200007"/>
            <a:chExt cx="4213817" cy="2626060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45793010-13C7-B39B-FDCB-947E943E1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88641" y="200007"/>
              <a:ext cx="4213817" cy="262606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F92EFD4-851B-018F-E15C-661248FC0281}"/>
                </a:ext>
              </a:extLst>
            </p:cNvPr>
            <p:cNvSpPr/>
            <p:nvPr/>
          </p:nvSpPr>
          <p:spPr>
            <a:xfrm>
              <a:off x="6041135" y="537556"/>
              <a:ext cx="1759303" cy="681643"/>
            </a:xfrm>
            <a:prstGeom prst="rect">
              <a:avLst/>
            </a:prstGeom>
            <a:noFill/>
            <a:ln w="12700">
              <a:solidFill>
                <a:srgbClr val="333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FE9272C-8AE9-C90B-EDDE-27CEB84CEAF0}"/>
                </a:ext>
              </a:extLst>
            </p:cNvPr>
            <p:cNvSpPr/>
            <p:nvPr/>
          </p:nvSpPr>
          <p:spPr>
            <a:xfrm>
              <a:off x="8424672" y="488787"/>
              <a:ext cx="1572768" cy="681643"/>
            </a:xfrm>
            <a:prstGeom prst="rect">
              <a:avLst/>
            </a:prstGeom>
            <a:noFill/>
            <a:ln w="12700">
              <a:solidFill>
                <a:srgbClr val="333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0DA05DD-4650-58E8-7336-9A38F3C16FCD}"/>
                </a:ext>
              </a:extLst>
            </p:cNvPr>
            <p:cNvSpPr/>
            <p:nvPr/>
          </p:nvSpPr>
          <p:spPr>
            <a:xfrm>
              <a:off x="5975464" y="1385133"/>
              <a:ext cx="4052455" cy="907267"/>
            </a:xfrm>
            <a:prstGeom prst="rect">
              <a:avLst/>
            </a:prstGeom>
            <a:noFill/>
            <a:ln w="12700">
              <a:solidFill>
                <a:srgbClr val="333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34893CD-2E83-E12C-A65C-43C88509C93B}"/>
              </a:ext>
            </a:extLst>
          </p:cNvPr>
          <p:cNvSpPr txBox="1"/>
          <p:nvPr/>
        </p:nvSpPr>
        <p:spPr>
          <a:xfrm>
            <a:off x="3214335" y="1246633"/>
            <a:ext cx="1826330" cy="276999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Notani</a:t>
            </a:r>
            <a:r>
              <a:rPr lang="ko-KR" altLang="en-US" sz="12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실험 조건 입력함</a:t>
            </a:r>
            <a:endParaRPr lang="en-US" altLang="ko-KR" sz="12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D3998F-96A5-79FB-82F2-B48A5EA37F89}"/>
              </a:ext>
            </a:extLst>
          </p:cNvPr>
          <p:cNvSpPr txBox="1"/>
          <p:nvPr/>
        </p:nvSpPr>
        <p:spPr>
          <a:xfrm>
            <a:off x="6592896" y="2739757"/>
            <a:ext cx="3400384" cy="338554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Momentum distribution </a:t>
            </a:r>
            <a:r>
              <a:rPr lang="ko-KR" altLang="en-US" sz="16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설정 관련 창</a:t>
            </a:r>
            <a:endParaRPr lang="en-US" altLang="ko-KR" sz="16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280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861495-9D33-C773-A400-EC5A63FD23CD}"/>
              </a:ext>
            </a:extLst>
          </p:cNvPr>
          <p:cNvSpPr txBox="1"/>
          <p:nvPr/>
        </p:nvSpPr>
        <p:spPr>
          <a:xfrm>
            <a:off x="80890" y="75892"/>
            <a:ext cx="6842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3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algn="l"/>
            <a:r>
              <a:rPr lang="en-US" altLang="ko-KR" sz="3200" baseline="30000" dirty="0"/>
              <a:t>30</a:t>
            </a:r>
            <a:r>
              <a:rPr lang="en-US" altLang="ko-KR" sz="3200" dirty="0"/>
              <a:t>Mg Total </a:t>
            </a:r>
            <a:r>
              <a:rPr lang="en-US" altLang="ko-KR" sz="3200"/>
              <a:t>XS Calculation with LISE++</a:t>
            </a:r>
            <a:endParaRPr lang="ko-KR" alt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C18634-07A4-D00C-D44E-1BE26C82BD3C}"/>
              </a:ext>
            </a:extLst>
          </p:cNvPr>
          <p:cNvSpPr txBox="1"/>
          <p:nvPr/>
        </p:nvSpPr>
        <p:spPr>
          <a:xfrm>
            <a:off x="80890" y="660667"/>
            <a:ext cx="11806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3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ko-KR" sz="1800" dirty="0"/>
              <a:t>Universal Parametrization of Momentum Distribution in LISE++ from</a:t>
            </a:r>
            <a:r>
              <a:rPr lang="ko-KR" altLang="en-US" sz="1800" dirty="0"/>
              <a:t> </a:t>
            </a:r>
            <a:r>
              <a:rPr lang="en-US" altLang="ko-KR" sz="1800" dirty="0"/>
              <a:t>O. Tarasov (NIMA. 2004.)</a:t>
            </a:r>
            <a:endParaRPr lang="ko-KR" altLang="en-US" sz="1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FB1C724-D811-828D-EE0A-D6A7740B7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0" y="1144948"/>
            <a:ext cx="4883250" cy="38952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1DEBF6-D343-1BFC-08BC-94E3231854C5}"/>
              </a:ext>
            </a:extLst>
          </p:cNvPr>
          <p:cNvSpPr txBox="1"/>
          <p:nvPr/>
        </p:nvSpPr>
        <p:spPr>
          <a:xfrm>
            <a:off x="5253789" y="1403684"/>
            <a:ext cx="40478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 LISE++ MC calculation,</a:t>
            </a:r>
          </a:p>
          <a:p>
            <a:r>
              <a:rPr lang="en-US" altLang="ko-KR" baseline="30000" dirty="0"/>
              <a:t>9</a:t>
            </a:r>
            <a:r>
              <a:rPr lang="en-US" altLang="ko-KR" dirty="0"/>
              <a:t>Be Target Thickness = 0.001 </a:t>
            </a:r>
            <a:r>
              <a:rPr lang="en-US" altLang="ko-KR" dirty="0" err="1"/>
              <a:t>μm</a:t>
            </a:r>
            <a:endParaRPr lang="en-US" altLang="ko-KR" dirty="0"/>
          </a:p>
          <a:p>
            <a:r>
              <a:rPr lang="en-US" altLang="ko-KR" dirty="0"/>
              <a:t>No target thickness effect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Momentum peak (P0) mismatching 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표 14">
                <a:extLst>
                  <a:ext uri="{FF2B5EF4-FFF2-40B4-BE49-F238E27FC236}">
                    <a16:creationId xmlns:a16="http://schemas.microsoft.com/office/drawing/2014/main" id="{EE592812-51C5-04A7-0206-7D8F2B29EB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6739507"/>
                  </p:ext>
                </p:extLst>
              </p:nvPr>
            </p:nvGraphicFramePr>
            <p:xfrm>
              <a:off x="8514433" y="3106504"/>
              <a:ext cx="3471827" cy="1813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79695">
                      <a:extLst>
                        <a:ext uri="{9D8B030D-6E8A-4147-A177-3AD203B41FA5}">
                          <a16:colId xmlns:a16="http://schemas.microsoft.com/office/drawing/2014/main" val="1006285092"/>
                        </a:ext>
                      </a:extLst>
                    </a:gridCol>
                    <a:gridCol w="1046066">
                      <a:extLst>
                        <a:ext uri="{9D8B030D-6E8A-4147-A177-3AD203B41FA5}">
                          <a16:colId xmlns:a16="http://schemas.microsoft.com/office/drawing/2014/main" val="2945379265"/>
                        </a:ext>
                      </a:extLst>
                    </a:gridCol>
                    <a:gridCol w="1046066">
                      <a:extLst>
                        <a:ext uri="{9D8B030D-6E8A-4147-A177-3AD203B41FA5}">
                          <a16:colId xmlns:a16="http://schemas.microsoft.com/office/drawing/2014/main" val="2932677320"/>
                        </a:ext>
                      </a:extLst>
                    </a:gridCol>
                  </a:tblGrid>
                  <a:tr h="2267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 kern="1200" dirty="0">
                              <a:solidFill>
                                <a:schemeClr val="tx1"/>
                              </a:solidFill>
                              <a:latin typeface="Segoe UI Semilight" panose="020B0402040204020203" pitchFamily="34" charset="0"/>
                              <a:ea typeface="+mn-ea"/>
                              <a:cs typeface="Segoe UI Semilight" panose="020B0402040204020203" pitchFamily="34" charset="0"/>
                            </a:rPr>
                            <a:t>Parameters</a:t>
                          </a:r>
                          <a:endParaRPr lang="ko-KR" altLang="en-US" sz="1100" b="1" kern="1200" dirty="0">
                            <a:solidFill>
                              <a:schemeClr val="tx1"/>
                            </a:solidFill>
                            <a:latin typeface="Segoe UI Semilight" panose="020B0402040204020203" pitchFamily="34" charset="0"/>
                            <a:ea typeface="+mn-ea"/>
                            <a:cs typeface="Segoe UI Semilight" panose="020B04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 kern="1200" dirty="0" err="1">
                              <a:solidFill>
                                <a:schemeClr val="tx1"/>
                              </a:solidFill>
                              <a:latin typeface="Segoe UI Semilight" panose="020B0402040204020203" pitchFamily="34" charset="0"/>
                              <a:ea typeface="+mn-ea"/>
                              <a:cs typeface="Segoe UI Semilight" panose="020B0402040204020203" pitchFamily="34" charset="0"/>
                            </a:rPr>
                            <a:t>Notani</a:t>
                          </a:r>
                          <a:endParaRPr lang="ko-KR" altLang="en-US" sz="1100" b="1" kern="1200" dirty="0">
                            <a:solidFill>
                              <a:schemeClr val="tx1"/>
                            </a:solidFill>
                            <a:latin typeface="Segoe UI Semilight" panose="020B0402040204020203" pitchFamily="34" charset="0"/>
                            <a:ea typeface="+mn-ea"/>
                            <a:cs typeface="Segoe UI Semilight" panose="020B04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 kern="1200" dirty="0">
                              <a:solidFill>
                                <a:schemeClr val="tx1"/>
                              </a:solidFill>
                              <a:latin typeface="Segoe UI Semilight" panose="020B0402040204020203" pitchFamily="34" charset="0"/>
                              <a:ea typeface="+mn-ea"/>
                              <a:cs typeface="Segoe UI Semilight" panose="020B0402040204020203" pitchFamily="34" charset="0"/>
                            </a:rPr>
                            <a:t>This work</a:t>
                          </a:r>
                          <a:endParaRPr lang="ko-KR" altLang="en-US" sz="1100" b="1" kern="1200" dirty="0">
                            <a:solidFill>
                              <a:schemeClr val="tx1"/>
                            </a:solidFill>
                            <a:latin typeface="Segoe UI Semilight" panose="020B0402040204020203" pitchFamily="34" charset="0"/>
                            <a:ea typeface="+mn-ea"/>
                            <a:cs typeface="Segoe UI Semilight" panose="020B04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19458985"/>
                      </a:ext>
                    </a:extLst>
                  </a:tr>
                  <a:tr h="22678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100" kern="1200" dirty="0">
                              <a:solidFill>
                                <a:schemeClr val="tx1"/>
                              </a:solidFill>
                              <a:latin typeface="Segoe UI Semilight" panose="020B0402040204020203" pitchFamily="34" charset="0"/>
                              <a:ea typeface="+mn-ea"/>
                              <a:cs typeface="Segoe UI Semilight" panose="020B0402040204020203" pitchFamily="34" charset="0"/>
                            </a:rPr>
                            <a:t>A [</a:t>
                          </a:r>
                          <a:r>
                            <a:rPr lang="en-US" altLang="ko-KR" sz="1100" kern="1200" dirty="0" err="1">
                              <a:solidFill>
                                <a:schemeClr val="tx1"/>
                              </a:solidFill>
                              <a:latin typeface="Segoe UI Semilight" panose="020B0402040204020203" pitchFamily="34" charset="0"/>
                              <a:ea typeface="+mn-ea"/>
                              <a:cs typeface="Segoe UI Semilight" panose="020B0402040204020203" pitchFamily="34" charset="0"/>
                            </a:rPr>
                            <a:t>mb</a:t>
                          </a:r>
                          <a:r>
                            <a:rPr lang="en-US" altLang="ko-KR" sz="1100" kern="1200" dirty="0">
                              <a:solidFill>
                                <a:schemeClr val="tx1"/>
                              </a:solidFill>
                              <a:latin typeface="Segoe UI Semilight" panose="020B0402040204020203" pitchFamily="34" charset="0"/>
                              <a:ea typeface="+mn-ea"/>
                              <a:cs typeface="Segoe UI Semilight" panose="020B0402040204020203" pitchFamily="34" charset="0"/>
                            </a:rPr>
                            <a:t>/(</a:t>
                          </a:r>
                          <a:r>
                            <a:rPr lang="en-US" altLang="ko-KR" sz="1100" kern="1200" baseline="0" dirty="0">
                              <a:solidFill>
                                <a:schemeClr val="tx1"/>
                              </a:solidFill>
                              <a:latin typeface="Segoe UI Semilight" panose="020B0402040204020203" pitchFamily="34" charset="0"/>
                              <a:ea typeface="+mn-ea"/>
                              <a:cs typeface="Segoe UI Semilight" panose="020B0402040204020203" pitchFamily="34" charset="0"/>
                            </a:rPr>
                            <a:t>MeV/c)/</a:t>
                          </a:r>
                          <a:r>
                            <a:rPr lang="en-US" altLang="ko-KR" sz="1100" kern="1200" baseline="0" dirty="0" err="1">
                              <a:solidFill>
                                <a:schemeClr val="tx1"/>
                              </a:solidFill>
                              <a:latin typeface="Segoe UI Semilight" panose="020B0402040204020203" pitchFamily="34" charset="0"/>
                              <a:ea typeface="+mn-ea"/>
                              <a:cs typeface="Segoe UI Semilight" panose="020B0402040204020203" pitchFamily="34" charset="0"/>
                            </a:rPr>
                            <a:t>sr</a:t>
                          </a:r>
                          <a:r>
                            <a:rPr lang="en-US" altLang="ko-KR" sz="1100" kern="1200" baseline="0" dirty="0">
                              <a:solidFill>
                                <a:schemeClr val="tx1"/>
                              </a:solidFill>
                              <a:latin typeface="Segoe UI Semilight" panose="020B0402040204020203" pitchFamily="34" charset="0"/>
                              <a:ea typeface="+mn-ea"/>
                              <a:cs typeface="Segoe UI Semilight" panose="020B0402040204020203" pitchFamily="34" charset="0"/>
                            </a:rPr>
                            <a:t>]</a:t>
                          </a:r>
                          <a:endParaRPr lang="ko-KR" altLang="en-US" sz="1100" kern="1200" dirty="0">
                            <a:solidFill>
                              <a:schemeClr val="tx1"/>
                            </a:solidFill>
                            <a:latin typeface="Segoe UI Semilight" panose="020B0402040204020203" pitchFamily="34" charset="0"/>
                            <a:ea typeface="+mn-ea"/>
                            <a:cs typeface="Segoe UI Semilight" panose="020B04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100" kern="1200" dirty="0">
                              <a:solidFill>
                                <a:schemeClr val="tx1"/>
                              </a:solidFill>
                              <a:latin typeface="Segoe UI Semilight" panose="020B0402040204020203" pitchFamily="34" charset="0"/>
                              <a:ea typeface="+mn-ea"/>
                              <a:cs typeface="Segoe UI Semilight" panose="020B0402040204020203" pitchFamily="34" charset="0"/>
                            </a:rPr>
                            <a:t>1.115E-02</a:t>
                          </a:r>
                          <a:endParaRPr lang="ko-KR" altLang="en-US" sz="1100" kern="1200" dirty="0">
                            <a:solidFill>
                              <a:schemeClr val="tx1"/>
                            </a:solidFill>
                            <a:latin typeface="Segoe UI Semilight" panose="020B0402040204020203" pitchFamily="34" charset="0"/>
                            <a:ea typeface="+mn-ea"/>
                            <a:cs typeface="Segoe UI Semilight" panose="020B04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100" kern="1200" dirty="0">
                              <a:solidFill>
                                <a:schemeClr val="tx1"/>
                              </a:solidFill>
                              <a:latin typeface="Segoe UI Semilight" panose="020B0402040204020203" pitchFamily="34" charset="0"/>
                              <a:ea typeface="+mn-ea"/>
                              <a:cs typeface="Segoe UI Semilight" panose="020B0402040204020203" pitchFamily="34" charset="0"/>
                            </a:rPr>
                            <a:t>1.725E-02</a:t>
                          </a:r>
                          <a:endParaRPr lang="ko-KR" altLang="en-US" sz="1100" kern="1200" dirty="0">
                            <a:solidFill>
                              <a:schemeClr val="tx1"/>
                            </a:solidFill>
                            <a:latin typeface="Segoe UI Semilight" panose="020B0402040204020203" pitchFamily="34" charset="0"/>
                            <a:ea typeface="+mn-ea"/>
                            <a:cs typeface="Segoe UI Semilight" panose="020B04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59334737"/>
                      </a:ext>
                    </a:extLst>
                  </a:tr>
                  <a:tr h="22678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100" kern="1200" dirty="0">
                              <a:solidFill>
                                <a:schemeClr val="tx1"/>
                              </a:solidFill>
                              <a:latin typeface="Segoe UI Semilight" panose="020B0402040204020203" pitchFamily="34" charset="0"/>
                              <a:ea typeface="+mn-ea"/>
                              <a:cs typeface="Segoe UI Semilight" panose="020B0402040204020203" pitchFamily="34" charset="0"/>
                            </a:rPr>
                            <a:t>P</a:t>
                          </a:r>
                          <a:r>
                            <a:rPr lang="en-US" altLang="ko-KR" sz="1100" kern="1200" baseline="-25000" dirty="0">
                              <a:solidFill>
                                <a:schemeClr val="tx1"/>
                              </a:solidFill>
                              <a:latin typeface="Segoe UI Semilight" panose="020B0402040204020203" pitchFamily="34" charset="0"/>
                              <a:ea typeface="+mn-ea"/>
                              <a:cs typeface="Segoe UI Semilight" panose="020B0402040204020203" pitchFamily="34" charset="0"/>
                            </a:rPr>
                            <a:t>0</a:t>
                          </a:r>
                          <a:r>
                            <a:rPr lang="en-US" altLang="ko-KR" sz="1100" kern="1200" dirty="0">
                              <a:solidFill>
                                <a:schemeClr val="tx1"/>
                              </a:solidFill>
                              <a:latin typeface="Segoe UI Semilight" panose="020B0402040204020203" pitchFamily="34" charset="0"/>
                              <a:ea typeface="+mn-ea"/>
                              <a:cs typeface="Segoe UI Semilight" panose="020B0402040204020203" pitchFamily="34" charset="0"/>
                            </a:rPr>
                            <a:t> [MeV/c]</a:t>
                          </a:r>
                          <a:endParaRPr lang="ko-KR" altLang="en-US" sz="1100" kern="1200" dirty="0">
                            <a:solidFill>
                              <a:schemeClr val="tx1"/>
                            </a:solidFill>
                            <a:latin typeface="Segoe UI Semilight" panose="020B0402040204020203" pitchFamily="34" charset="0"/>
                            <a:ea typeface="+mn-ea"/>
                            <a:cs typeface="Segoe UI Semilight" panose="020B04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100" kern="1200" dirty="0">
                              <a:solidFill>
                                <a:schemeClr val="tx1"/>
                              </a:solidFill>
                              <a:latin typeface="Segoe UI Semilight" panose="020B0402040204020203" pitchFamily="34" charset="0"/>
                              <a:ea typeface="+mn-ea"/>
                              <a:cs typeface="Segoe UI Semilight" panose="020B0402040204020203" pitchFamily="34" charset="0"/>
                            </a:rPr>
                            <a:t>12285</a:t>
                          </a:r>
                          <a:endParaRPr lang="ko-KR" altLang="en-US" sz="1100" kern="1200" dirty="0">
                            <a:solidFill>
                              <a:schemeClr val="tx1"/>
                            </a:solidFill>
                            <a:latin typeface="Segoe UI Semilight" panose="020B0402040204020203" pitchFamily="34" charset="0"/>
                            <a:ea typeface="+mn-ea"/>
                            <a:cs typeface="Segoe UI Semilight" panose="020B04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100" kern="1200" dirty="0">
                              <a:solidFill>
                                <a:schemeClr val="tx1"/>
                              </a:solidFill>
                              <a:latin typeface="Segoe UI Semilight" panose="020B0402040204020203" pitchFamily="34" charset="0"/>
                              <a:ea typeface="+mn-ea"/>
                              <a:cs typeface="Segoe UI Semilight" panose="020B0402040204020203" pitchFamily="34" charset="0"/>
                            </a:rPr>
                            <a:t>12527</a:t>
                          </a:r>
                          <a:endParaRPr lang="ko-KR" altLang="en-US" sz="1100" kern="1200" dirty="0">
                            <a:solidFill>
                              <a:schemeClr val="tx1"/>
                            </a:solidFill>
                            <a:latin typeface="Segoe UI Semilight" panose="020B0402040204020203" pitchFamily="34" charset="0"/>
                            <a:ea typeface="+mn-ea"/>
                            <a:cs typeface="Segoe UI Semilight" panose="020B04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18234455"/>
                      </a:ext>
                    </a:extLst>
                  </a:tr>
                  <a:tr h="22678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kern="1200" dirty="0" err="1">
                              <a:solidFill>
                                <a:schemeClr val="tx1"/>
                              </a:solidFill>
                              <a:latin typeface="Segoe UI Semilight" panose="020B0402040204020203" pitchFamily="34" charset="0"/>
                              <a:ea typeface="+mn-ea"/>
                              <a:cs typeface="Segoe UI Semilight" panose="020B0402040204020203" pitchFamily="34" charset="0"/>
                            </a:rPr>
                            <a:t>σ</a:t>
                          </a:r>
                          <a:r>
                            <a:rPr lang="en-US" altLang="ko-KR" sz="1100" kern="1200" baseline="-25000" dirty="0" err="1">
                              <a:solidFill>
                                <a:schemeClr val="tx1"/>
                              </a:solidFill>
                              <a:latin typeface="Segoe UI Semilight" panose="020B0402040204020203" pitchFamily="34" charset="0"/>
                              <a:ea typeface="+mn-ea"/>
                              <a:cs typeface="Segoe UI Semilight" panose="020B0402040204020203" pitchFamily="34" charset="0"/>
                            </a:rPr>
                            <a:t>H</a:t>
                          </a:r>
                          <a:r>
                            <a:rPr lang="en-US" altLang="ko-KR" sz="1100" kern="1200" dirty="0">
                              <a:solidFill>
                                <a:schemeClr val="tx1"/>
                              </a:solidFill>
                              <a:latin typeface="Segoe UI Semilight" panose="020B0402040204020203" pitchFamily="34" charset="0"/>
                              <a:ea typeface="+mn-ea"/>
                              <a:cs typeface="Segoe UI Semilight" panose="020B0402040204020203" pitchFamily="34" charset="0"/>
                            </a:rPr>
                            <a:t> [MeV/c]</a:t>
                          </a:r>
                          <a:endParaRPr lang="ko-KR" altLang="en-US" sz="1100" kern="1200" dirty="0">
                            <a:solidFill>
                              <a:schemeClr val="tx1"/>
                            </a:solidFill>
                            <a:latin typeface="Segoe UI Semilight" panose="020B0402040204020203" pitchFamily="34" charset="0"/>
                            <a:ea typeface="+mn-ea"/>
                            <a:cs typeface="Segoe UI Semilight" panose="020B04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100" kern="1200" dirty="0">
                              <a:solidFill>
                                <a:schemeClr val="tx1"/>
                              </a:solidFill>
                              <a:latin typeface="Segoe UI Semilight" panose="020B0402040204020203" pitchFamily="34" charset="0"/>
                              <a:ea typeface="+mn-ea"/>
                              <a:cs typeface="Segoe UI Semilight" panose="020B0402040204020203" pitchFamily="34" charset="0"/>
                            </a:rPr>
                            <a:t>254.1</a:t>
                          </a:r>
                          <a:endParaRPr lang="ko-KR" altLang="en-US" sz="1100" kern="1200" dirty="0">
                            <a:solidFill>
                              <a:schemeClr val="tx1"/>
                            </a:solidFill>
                            <a:latin typeface="Segoe UI Semilight" panose="020B0402040204020203" pitchFamily="34" charset="0"/>
                            <a:ea typeface="+mn-ea"/>
                            <a:cs typeface="Segoe UI Semilight" panose="020B04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100" kern="1200" dirty="0">
                              <a:solidFill>
                                <a:schemeClr val="tx1"/>
                              </a:solidFill>
                              <a:latin typeface="Segoe UI Semilight" panose="020B0402040204020203" pitchFamily="34" charset="0"/>
                              <a:ea typeface="+mn-ea"/>
                              <a:cs typeface="Segoe UI Semilight" panose="020B0402040204020203" pitchFamily="34" charset="0"/>
                            </a:rPr>
                            <a:t>211.9</a:t>
                          </a:r>
                          <a:endParaRPr lang="ko-KR" altLang="en-US" sz="1100" kern="1200" dirty="0">
                            <a:solidFill>
                              <a:schemeClr val="tx1"/>
                            </a:solidFill>
                            <a:latin typeface="Segoe UI Semilight" panose="020B0402040204020203" pitchFamily="34" charset="0"/>
                            <a:ea typeface="+mn-ea"/>
                            <a:cs typeface="Segoe UI Semilight" panose="020B04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47054444"/>
                      </a:ext>
                    </a:extLst>
                  </a:tr>
                  <a:tr h="22678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kern="1200" dirty="0" err="1">
                              <a:solidFill>
                                <a:schemeClr val="tx1"/>
                              </a:solidFill>
                              <a:latin typeface="Segoe UI Semilight" panose="020B0402040204020203" pitchFamily="34" charset="0"/>
                              <a:ea typeface="+mn-ea"/>
                              <a:cs typeface="Segoe UI Semilight" panose="020B0402040204020203" pitchFamily="34" charset="0"/>
                            </a:rPr>
                            <a:t>σ</a:t>
                          </a:r>
                          <a:r>
                            <a:rPr lang="en-US" altLang="ko-KR" sz="1100" kern="1200" baseline="-25000" dirty="0" err="1">
                              <a:solidFill>
                                <a:schemeClr val="tx1"/>
                              </a:solidFill>
                              <a:latin typeface="Segoe UI Semilight" panose="020B0402040204020203" pitchFamily="34" charset="0"/>
                              <a:ea typeface="+mn-ea"/>
                              <a:cs typeface="Segoe UI Semilight" panose="020B0402040204020203" pitchFamily="34" charset="0"/>
                            </a:rPr>
                            <a:t>L</a:t>
                          </a:r>
                          <a:r>
                            <a:rPr lang="en-US" altLang="ko-KR" sz="1100" kern="1200" dirty="0">
                              <a:solidFill>
                                <a:schemeClr val="tx1"/>
                              </a:solidFill>
                              <a:latin typeface="Segoe UI Semilight" panose="020B0402040204020203" pitchFamily="34" charset="0"/>
                              <a:ea typeface="+mn-ea"/>
                              <a:cs typeface="Segoe UI Semilight" panose="020B0402040204020203" pitchFamily="34" charset="0"/>
                            </a:rPr>
                            <a:t> [MeV/c]</a:t>
                          </a:r>
                          <a:endParaRPr lang="ko-KR" altLang="en-US" sz="1100" kern="1200" dirty="0">
                            <a:solidFill>
                              <a:schemeClr val="tx1"/>
                            </a:solidFill>
                            <a:latin typeface="Segoe UI Semilight" panose="020B0402040204020203" pitchFamily="34" charset="0"/>
                            <a:ea typeface="+mn-ea"/>
                            <a:cs typeface="Segoe UI Semilight" panose="020B04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100" kern="1200" dirty="0">
                              <a:solidFill>
                                <a:schemeClr val="tx1"/>
                              </a:solidFill>
                              <a:latin typeface="Segoe UI Semilight" panose="020B0402040204020203" pitchFamily="34" charset="0"/>
                              <a:ea typeface="+mn-ea"/>
                              <a:cs typeface="Segoe UI Semilight" panose="020B0402040204020203" pitchFamily="34" charset="0"/>
                            </a:rPr>
                            <a:t>539.4</a:t>
                          </a:r>
                          <a:endParaRPr lang="ko-KR" altLang="en-US" sz="1100" kern="1200" dirty="0">
                            <a:solidFill>
                              <a:schemeClr val="tx1"/>
                            </a:solidFill>
                            <a:latin typeface="Segoe UI Semilight" panose="020B0402040204020203" pitchFamily="34" charset="0"/>
                            <a:ea typeface="+mn-ea"/>
                            <a:cs typeface="Segoe UI Semilight" panose="020B04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kern="1200" dirty="0">
                              <a:solidFill>
                                <a:schemeClr val="tx1"/>
                              </a:solidFill>
                              <a:latin typeface="Segoe UI Semilight" panose="020B0402040204020203" pitchFamily="34" charset="0"/>
                              <a:ea typeface="+mn-ea"/>
                              <a:cs typeface="Segoe UI Semilight" panose="020B0402040204020203" pitchFamily="34" charset="0"/>
                            </a:rPr>
                            <a:t>336.6</a:t>
                          </a:r>
                          <a:endParaRPr lang="ko-KR" altLang="en-US" sz="1100" kern="1200" dirty="0">
                            <a:solidFill>
                              <a:schemeClr val="tx1"/>
                            </a:solidFill>
                            <a:latin typeface="Segoe UI Semilight" panose="020B0402040204020203" pitchFamily="34" charset="0"/>
                            <a:ea typeface="+mn-ea"/>
                            <a:cs typeface="Segoe UI Semilight" panose="020B04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57886208"/>
                      </a:ext>
                    </a:extLst>
                  </a:tr>
                  <a:tr h="2267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⊥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100" kern="1200" dirty="0">
                              <a:solidFill>
                                <a:schemeClr val="tx1"/>
                              </a:solidFill>
                              <a:latin typeface="Segoe UI Semilight" panose="020B0402040204020203" pitchFamily="34" charset="0"/>
                              <a:ea typeface="+mn-ea"/>
                              <a:cs typeface="Segoe UI Semilight" panose="020B0402040204020203" pitchFamily="34" charset="0"/>
                            </a:rPr>
                            <a:t> [MeV/c]</a:t>
                          </a:r>
                          <a:endParaRPr lang="ko-KR" altLang="en-US" sz="1100" kern="1200" dirty="0">
                            <a:solidFill>
                              <a:schemeClr val="tx1"/>
                            </a:solidFill>
                            <a:latin typeface="Segoe UI Semilight" panose="020B0402040204020203" pitchFamily="34" charset="0"/>
                            <a:ea typeface="+mn-ea"/>
                            <a:cs typeface="Segoe UI Semilight" panose="020B04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100" kern="1200" dirty="0">
                              <a:solidFill>
                                <a:schemeClr val="tx1"/>
                              </a:solidFill>
                              <a:latin typeface="Segoe UI Semilight" panose="020B0402040204020203" pitchFamily="34" charset="0"/>
                              <a:ea typeface="+mn-ea"/>
                              <a:cs typeface="Segoe UI Semilight" panose="020B0402040204020203" pitchFamily="34" charset="0"/>
                            </a:rPr>
                            <a:t>292.9</a:t>
                          </a:r>
                          <a:endParaRPr lang="ko-KR" altLang="en-US" sz="1100" kern="1200" dirty="0">
                            <a:solidFill>
                              <a:schemeClr val="tx1"/>
                            </a:solidFill>
                            <a:latin typeface="Segoe UI Semilight" panose="020B0402040204020203" pitchFamily="34" charset="0"/>
                            <a:ea typeface="+mn-ea"/>
                            <a:cs typeface="Segoe UI Semilight" panose="020B04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kern="1200" dirty="0">
                              <a:solidFill>
                                <a:schemeClr val="tx1"/>
                              </a:solidFill>
                              <a:latin typeface="Segoe UI Semilight" panose="020B0402040204020203" pitchFamily="34" charset="0"/>
                              <a:ea typeface="+mn-ea"/>
                              <a:cs typeface="Segoe UI Semilight" panose="020B0402040204020203" pitchFamily="34" charset="0"/>
                            </a:rPr>
                            <a:t>211.9</a:t>
                          </a:r>
                          <a:endParaRPr lang="ko-KR" altLang="en-US" sz="1100" kern="1200" dirty="0">
                            <a:solidFill>
                              <a:schemeClr val="tx1"/>
                            </a:solidFill>
                            <a:latin typeface="Segoe UI Semilight" panose="020B0402040204020203" pitchFamily="34" charset="0"/>
                            <a:ea typeface="+mn-ea"/>
                            <a:cs typeface="Segoe UI Semilight" panose="020B04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5070201"/>
                      </a:ext>
                    </a:extLst>
                  </a:tr>
                  <a:tr h="22678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kern="1200" dirty="0" err="1">
                              <a:solidFill>
                                <a:srgbClr val="3333FF"/>
                              </a:solidFill>
                              <a:latin typeface="Segoe UI Semilight" panose="020B0402040204020203" pitchFamily="34" charset="0"/>
                              <a:ea typeface="+mn-ea"/>
                              <a:cs typeface="Segoe UI Semilight" panose="020B0402040204020203" pitchFamily="34" charset="0"/>
                            </a:rPr>
                            <a:t>σ</a:t>
                          </a:r>
                          <a:r>
                            <a:rPr lang="en-US" altLang="ko-KR" sz="1100" kern="1200" baseline="30000" dirty="0" err="1">
                              <a:solidFill>
                                <a:srgbClr val="3333FF"/>
                              </a:solidFill>
                              <a:latin typeface="Segoe UI Semilight" panose="020B0402040204020203" pitchFamily="34" charset="0"/>
                              <a:ea typeface="+mn-ea"/>
                              <a:cs typeface="Segoe UI Semilight" panose="020B0402040204020203" pitchFamily="34" charset="0"/>
                            </a:rPr>
                            <a:t>HE</a:t>
                          </a:r>
                          <a:r>
                            <a:rPr lang="en-US" altLang="ko-KR" sz="1100" kern="1200" dirty="0">
                              <a:solidFill>
                                <a:srgbClr val="3333FF"/>
                              </a:solidFill>
                              <a:latin typeface="Segoe UI Semilight" panose="020B0402040204020203" pitchFamily="34" charset="0"/>
                              <a:ea typeface="+mn-ea"/>
                              <a:cs typeface="Segoe UI Semilight" panose="020B0402040204020203" pitchFamily="34" charset="0"/>
                            </a:rPr>
                            <a:t> [</a:t>
                          </a:r>
                          <a:r>
                            <a:rPr lang="en-US" altLang="ko-KR" sz="1100" kern="1200" dirty="0" err="1">
                              <a:solidFill>
                                <a:srgbClr val="3333FF"/>
                              </a:solidFill>
                              <a:latin typeface="Segoe UI Semilight" panose="020B0402040204020203" pitchFamily="34" charset="0"/>
                              <a:ea typeface="+mn-ea"/>
                              <a:cs typeface="Segoe UI Semilight" panose="020B0402040204020203" pitchFamily="34" charset="0"/>
                            </a:rPr>
                            <a:t>mb</a:t>
                          </a:r>
                          <a:r>
                            <a:rPr lang="en-US" altLang="ko-KR" sz="1100" kern="1200" dirty="0">
                              <a:solidFill>
                                <a:srgbClr val="3333FF"/>
                              </a:solidFill>
                              <a:latin typeface="Segoe UI Semilight" panose="020B0402040204020203" pitchFamily="34" charset="0"/>
                              <a:ea typeface="+mn-ea"/>
                              <a:cs typeface="Segoe UI Semilight" panose="020B0402040204020203" pitchFamily="34" charset="0"/>
                            </a:rPr>
                            <a:t>]</a:t>
                          </a:r>
                          <a:endParaRPr lang="ko-KR" altLang="en-US" sz="1100" kern="1200" dirty="0">
                            <a:solidFill>
                              <a:srgbClr val="3333FF"/>
                            </a:solidFill>
                            <a:latin typeface="Segoe UI Semilight" panose="020B0402040204020203" pitchFamily="34" charset="0"/>
                            <a:ea typeface="+mn-ea"/>
                            <a:cs typeface="Segoe UI Semilight" panose="020B0402040204020203" pitchFamily="34" charset="0"/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100" kern="1200" dirty="0">
                              <a:solidFill>
                                <a:srgbClr val="3333FF"/>
                              </a:solidFill>
                              <a:latin typeface="Segoe UI Semilight" panose="020B0402040204020203" pitchFamily="34" charset="0"/>
                              <a:ea typeface="+mn-ea"/>
                              <a:cs typeface="Segoe UI Semilight" panose="020B0402040204020203" pitchFamily="34" charset="0"/>
                            </a:rPr>
                            <a:t>4.11E-02</a:t>
                          </a:r>
                          <a:endParaRPr lang="ko-KR" altLang="en-US" sz="1100" kern="1200" dirty="0">
                            <a:solidFill>
                              <a:srgbClr val="3333FF"/>
                            </a:solidFill>
                            <a:latin typeface="Segoe UI Semilight" panose="020B0402040204020203" pitchFamily="34" charset="0"/>
                            <a:ea typeface="+mn-ea"/>
                            <a:cs typeface="Segoe UI Semilight" panose="020B0402040204020203" pitchFamily="34" charset="0"/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100" kern="1200" dirty="0">
                              <a:solidFill>
                                <a:srgbClr val="3333FF"/>
                              </a:solidFill>
                              <a:latin typeface="Segoe UI Semilight" panose="020B0402040204020203" pitchFamily="34" charset="0"/>
                              <a:ea typeface="+mn-ea"/>
                              <a:cs typeface="Segoe UI Semilight" panose="020B0402040204020203" pitchFamily="34" charset="0"/>
                            </a:rPr>
                            <a:t>1.95E-02</a:t>
                          </a:r>
                          <a:endParaRPr lang="ko-KR" altLang="en-US" sz="1100" kern="1200" dirty="0">
                            <a:solidFill>
                              <a:srgbClr val="3333FF"/>
                            </a:solidFill>
                            <a:latin typeface="Segoe UI Semilight" panose="020B0402040204020203" pitchFamily="34" charset="0"/>
                            <a:ea typeface="+mn-ea"/>
                            <a:cs typeface="Segoe UI Semilight" panose="020B0402040204020203" pitchFamily="34" charset="0"/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30429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표 14">
                <a:extLst>
                  <a:ext uri="{FF2B5EF4-FFF2-40B4-BE49-F238E27FC236}">
                    <a16:creationId xmlns:a16="http://schemas.microsoft.com/office/drawing/2014/main" id="{EE592812-51C5-04A7-0206-7D8F2B29EB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6739507"/>
                  </p:ext>
                </p:extLst>
              </p:nvPr>
            </p:nvGraphicFramePr>
            <p:xfrm>
              <a:off x="8514433" y="3106504"/>
              <a:ext cx="3471827" cy="1813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79695">
                      <a:extLst>
                        <a:ext uri="{9D8B030D-6E8A-4147-A177-3AD203B41FA5}">
                          <a16:colId xmlns:a16="http://schemas.microsoft.com/office/drawing/2014/main" val="1006285092"/>
                        </a:ext>
                      </a:extLst>
                    </a:gridCol>
                    <a:gridCol w="1046066">
                      <a:extLst>
                        <a:ext uri="{9D8B030D-6E8A-4147-A177-3AD203B41FA5}">
                          <a16:colId xmlns:a16="http://schemas.microsoft.com/office/drawing/2014/main" val="2945379265"/>
                        </a:ext>
                      </a:extLst>
                    </a:gridCol>
                    <a:gridCol w="1046066">
                      <a:extLst>
                        <a:ext uri="{9D8B030D-6E8A-4147-A177-3AD203B41FA5}">
                          <a16:colId xmlns:a16="http://schemas.microsoft.com/office/drawing/2014/main" val="2932677320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 kern="1200" dirty="0">
                              <a:solidFill>
                                <a:schemeClr val="tx1"/>
                              </a:solidFill>
                              <a:latin typeface="Segoe UI Semilight" panose="020B0402040204020203" pitchFamily="34" charset="0"/>
                              <a:ea typeface="+mn-ea"/>
                              <a:cs typeface="Segoe UI Semilight" panose="020B0402040204020203" pitchFamily="34" charset="0"/>
                            </a:rPr>
                            <a:t>Parameters</a:t>
                          </a:r>
                          <a:endParaRPr lang="ko-KR" altLang="en-US" sz="1100" b="1" kern="1200" dirty="0">
                            <a:solidFill>
                              <a:schemeClr val="tx1"/>
                            </a:solidFill>
                            <a:latin typeface="Segoe UI Semilight" panose="020B0402040204020203" pitchFamily="34" charset="0"/>
                            <a:ea typeface="+mn-ea"/>
                            <a:cs typeface="Segoe UI Semilight" panose="020B04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 kern="1200" dirty="0" err="1">
                              <a:solidFill>
                                <a:schemeClr val="tx1"/>
                              </a:solidFill>
                              <a:latin typeface="Segoe UI Semilight" panose="020B0402040204020203" pitchFamily="34" charset="0"/>
                              <a:ea typeface="+mn-ea"/>
                              <a:cs typeface="Segoe UI Semilight" panose="020B0402040204020203" pitchFamily="34" charset="0"/>
                            </a:rPr>
                            <a:t>Notani</a:t>
                          </a:r>
                          <a:endParaRPr lang="ko-KR" altLang="en-US" sz="1100" b="1" kern="1200" dirty="0">
                            <a:solidFill>
                              <a:schemeClr val="tx1"/>
                            </a:solidFill>
                            <a:latin typeface="Segoe UI Semilight" panose="020B0402040204020203" pitchFamily="34" charset="0"/>
                            <a:ea typeface="+mn-ea"/>
                            <a:cs typeface="Segoe UI Semilight" panose="020B04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b="1" kern="1200" dirty="0">
                              <a:solidFill>
                                <a:schemeClr val="tx1"/>
                              </a:solidFill>
                              <a:latin typeface="Segoe UI Semilight" panose="020B0402040204020203" pitchFamily="34" charset="0"/>
                              <a:ea typeface="+mn-ea"/>
                              <a:cs typeface="Segoe UI Semilight" panose="020B0402040204020203" pitchFamily="34" charset="0"/>
                            </a:rPr>
                            <a:t>This work</a:t>
                          </a:r>
                          <a:endParaRPr lang="ko-KR" altLang="en-US" sz="1100" b="1" kern="1200" dirty="0">
                            <a:solidFill>
                              <a:schemeClr val="tx1"/>
                            </a:solidFill>
                            <a:latin typeface="Segoe UI Semilight" panose="020B0402040204020203" pitchFamily="34" charset="0"/>
                            <a:ea typeface="+mn-ea"/>
                            <a:cs typeface="Segoe UI Semilight" panose="020B04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1945898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100" kern="1200" dirty="0">
                              <a:solidFill>
                                <a:schemeClr val="tx1"/>
                              </a:solidFill>
                              <a:latin typeface="Segoe UI Semilight" panose="020B0402040204020203" pitchFamily="34" charset="0"/>
                              <a:ea typeface="+mn-ea"/>
                              <a:cs typeface="Segoe UI Semilight" panose="020B0402040204020203" pitchFamily="34" charset="0"/>
                            </a:rPr>
                            <a:t>A [</a:t>
                          </a:r>
                          <a:r>
                            <a:rPr lang="en-US" altLang="ko-KR" sz="1100" kern="1200" dirty="0" err="1">
                              <a:solidFill>
                                <a:schemeClr val="tx1"/>
                              </a:solidFill>
                              <a:latin typeface="Segoe UI Semilight" panose="020B0402040204020203" pitchFamily="34" charset="0"/>
                              <a:ea typeface="+mn-ea"/>
                              <a:cs typeface="Segoe UI Semilight" panose="020B0402040204020203" pitchFamily="34" charset="0"/>
                            </a:rPr>
                            <a:t>mb</a:t>
                          </a:r>
                          <a:r>
                            <a:rPr lang="en-US" altLang="ko-KR" sz="1100" kern="1200" dirty="0">
                              <a:solidFill>
                                <a:schemeClr val="tx1"/>
                              </a:solidFill>
                              <a:latin typeface="Segoe UI Semilight" panose="020B0402040204020203" pitchFamily="34" charset="0"/>
                              <a:ea typeface="+mn-ea"/>
                              <a:cs typeface="Segoe UI Semilight" panose="020B0402040204020203" pitchFamily="34" charset="0"/>
                            </a:rPr>
                            <a:t>/(</a:t>
                          </a:r>
                          <a:r>
                            <a:rPr lang="en-US" altLang="ko-KR" sz="1100" kern="1200" baseline="0" dirty="0">
                              <a:solidFill>
                                <a:schemeClr val="tx1"/>
                              </a:solidFill>
                              <a:latin typeface="Segoe UI Semilight" panose="020B0402040204020203" pitchFamily="34" charset="0"/>
                              <a:ea typeface="+mn-ea"/>
                              <a:cs typeface="Segoe UI Semilight" panose="020B0402040204020203" pitchFamily="34" charset="0"/>
                            </a:rPr>
                            <a:t>MeV/c)/</a:t>
                          </a:r>
                          <a:r>
                            <a:rPr lang="en-US" altLang="ko-KR" sz="1100" kern="1200" baseline="0" dirty="0" err="1">
                              <a:solidFill>
                                <a:schemeClr val="tx1"/>
                              </a:solidFill>
                              <a:latin typeface="Segoe UI Semilight" panose="020B0402040204020203" pitchFamily="34" charset="0"/>
                              <a:ea typeface="+mn-ea"/>
                              <a:cs typeface="Segoe UI Semilight" panose="020B0402040204020203" pitchFamily="34" charset="0"/>
                            </a:rPr>
                            <a:t>sr</a:t>
                          </a:r>
                          <a:r>
                            <a:rPr lang="en-US" altLang="ko-KR" sz="1100" kern="1200" baseline="0" dirty="0">
                              <a:solidFill>
                                <a:schemeClr val="tx1"/>
                              </a:solidFill>
                              <a:latin typeface="Segoe UI Semilight" panose="020B0402040204020203" pitchFamily="34" charset="0"/>
                              <a:ea typeface="+mn-ea"/>
                              <a:cs typeface="Segoe UI Semilight" panose="020B0402040204020203" pitchFamily="34" charset="0"/>
                            </a:rPr>
                            <a:t>]</a:t>
                          </a:r>
                          <a:endParaRPr lang="ko-KR" altLang="en-US" sz="1100" kern="1200" dirty="0">
                            <a:solidFill>
                              <a:schemeClr val="tx1"/>
                            </a:solidFill>
                            <a:latin typeface="Segoe UI Semilight" panose="020B0402040204020203" pitchFamily="34" charset="0"/>
                            <a:ea typeface="+mn-ea"/>
                            <a:cs typeface="Segoe UI Semilight" panose="020B04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100" kern="1200" dirty="0">
                              <a:solidFill>
                                <a:schemeClr val="tx1"/>
                              </a:solidFill>
                              <a:latin typeface="Segoe UI Semilight" panose="020B0402040204020203" pitchFamily="34" charset="0"/>
                              <a:ea typeface="+mn-ea"/>
                              <a:cs typeface="Segoe UI Semilight" panose="020B0402040204020203" pitchFamily="34" charset="0"/>
                            </a:rPr>
                            <a:t>1.115E-02</a:t>
                          </a:r>
                          <a:endParaRPr lang="ko-KR" altLang="en-US" sz="1100" kern="1200" dirty="0">
                            <a:solidFill>
                              <a:schemeClr val="tx1"/>
                            </a:solidFill>
                            <a:latin typeface="Segoe UI Semilight" panose="020B0402040204020203" pitchFamily="34" charset="0"/>
                            <a:ea typeface="+mn-ea"/>
                            <a:cs typeface="Segoe UI Semilight" panose="020B04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100" kern="1200" dirty="0">
                              <a:solidFill>
                                <a:schemeClr val="tx1"/>
                              </a:solidFill>
                              <a:latin typeface="Segoe UI Semilight" panose="020B0402040204020203" pitchFamily="34" charset="0"/>
                              <a:ea typeface="+mn-ea"/>
                              <a:cs typeface="Segoe UI Semilight" panose="020B0402040204020203" pitchFamily="34" charset="0"/>
                            </a:rPr>
                            <a:t>1.725E-02</a:t>
                          </a:r>
                          <a:endParaRPr lang="ko-KR" altLang="en-US" sz="1100" kern="1200" dirty="0">
                            <a:solidFill>
                              <a:schemeClr val="tx1"/>
                            </a:solidFill>
                            <a:latin typeface="Segoe UI Semilight" panose="020B0402040204020203" pitchFamily="34" charset="0"/>
                            <a:ea typeface="+mn-ea"/>
                            <a:cs typeface="Segoe UI Semilight" panose="020B04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59334737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100" kern="1200" dirty="0">
                              <a:solidFill>
                                <a:schemeClr val="tx1"/>
                              </a:solidFill>
                              <a:latin typeface="Segoe UI Semilight" panose="020B0402040204020203" pitchFamily="34" charset="0"/>
                              <a:ea typeface="+mn-ea"/>
                              <a:cs typeface="Segoe UI Semilight" panose="020B0402040204020203" pitchFamily="34" charset="0"/>
                            </a:rPr>
                            <a:t>P</a:t>
                          </a:r>
                          <a:r>
                            <a:rPr lang="en-US" altLang="ko-KR" sz="1100" kern="1200" baseline="-25000" dirty="0">
                              <a:solidFill>
                                <a:schemeClr val="tx1"/>
                              </a:solidFill>
                              <a:latin typeface="Segoe UI Semilight" panose="020B0402040204020203" pitchFamily="34" charset="0"/>
                              <a:ea typeface="+mn-ea"/>
                              <a:cs typeface="Segoe UI Semilight" panose="020B0402040204020203" pitchFamily="34" charset="0"/>
                            </a:rPr>
                            <a:t>0</a:t>
                          </a:r>
                          <a:r>
                            <a:rPr lang="en-US" altLang="ko-KR" sz="1100" kern="1200" dirty="0">
                              <a:solidFill>
                                <a:schemeClr val="tx1"/>
                              </a:solidFill>
                              <a:latin typeface="Segoe UI Semilight" panose="020B0402040204020203" pitchFamily="34" charset="0"/>
                              <a:ea typeface="+mn-ea"/>
                              <a:cs typeface="Segoe UI Semilight" panose="020B0402040204020203" pitchFamily="34" charset="0"/>
                            </a:rPr>
                            <a:t> [MeV/c]</a:t>
                          </a:r>
                          <a:endParaRPr lang="ko-KR" altLang="en-US" sz="1100" kern="1200" dirty="0">
                            <a:solidFill>
                              <a:schemeClr val="tx1"/>
                            </a:solidFill>
                            <a:latin typeface="Segoe UI Semilight" panose="020B0402040204020203" pitchFamily="34" charset="0"/>
                            <a:ea typeface="+mn-ea"/>
                            <a:cs typeface="Segoe UI Semilight" panose="020B04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100" kern="1200" dirty="0">
                              <a:solidFill>
                                <a:schemeClr val="tx1"/>
                              </a:solidFill>
                              <a:latin typeface="Segoe UI Semilight" panose="020B0402040204020203" pitchFamily="34" charset="0"/>
                              <a:ea typeface="+mn-ea"/>
                              <a:cs typeface="Segoe UI Semilight" panose="020B0402040204020203" pitchFamily="34" charset="0"/>
                            </a:rPr>
                            <a:t>12285</a:t>
                          </a:r>
                          <a:endParaRPr lang="ko-KR" altLang="en-US" sz="1100" kern="1200" dirty="0">
                            <a:solidFill>
                              <a:schemeClr val="tx1"/>
                            </a:solidFill>
                            <a:latin typeface="Segoe UI Semilight" panose="020B0402040204020203" pitchFamily="34" charset="0"/>
                            <a:ea typeface="+mn-ea"/>
                            <a:cs typeface="Segoe UI Semilight" panose="020B04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100" kern="1200" dirty="0">
                              <a:solidFill>
                                <a:schemeClr val="tx1"/>
                              </a:solidFill>
                              <a:latin typeface="Segoe UI Semilight" panose="020B0402040204020203" pitchFamily="34" charset="0"/>
                              <a:ea typeface="+mn-ea"/>
                              <a:cs typeface="Segoe UI Semilight" panose="020B0402040204020203" pitchFamily="34" charset="0"/>
                            </a:rPr>
                            <a:t>12527</a:t>
                          </a:r>
                          <a:endParaRPr lang="ko-KR" altLang="en-US" sz="1100" kern="1200" dirty="0">
                            <a:solidFill>
                              <a:schemeClr val="tx1"/>
                            </a:solidFill>
                            <a:latin typeface="Segoe UI Semilight" panose="020B0402040204020203" pitchFamily="34" charset="0"/>
                            <a:ea typeface="+mn-ea"/>
                            <a:cs typeface="Segoe UI Semilight" panose="020B04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1823445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kern="1200" dirty="0" err="1">
                              <a:solidFill>
                                <a:schemeClr val="tx1"/>
                              </a:solidFill>
                              <a:latin typeface="Segoe UI Semilight" panose="020B0402040204020203" pitchFamily="34" charset="0"/>
                              <a:ea typeface="+mn-ea"/>
                              <a:cs typeface="Segoe UI Semilight" panose="020B0402040204020203" pitchFamily="34" charset="0"/>
                            </a:rPr>
                            <a:t>σ</a:t>
                          </a:r>
                          <a:r>
                            <a:rPr lang="en-US" altLang="ko-KR" sz="1100" kern="1200" baseline="-25000" dirty="0" err="1">
                              <a:solidFill>
                                <a:schemeClr val="tx1"/>
                              </a:solidFill>
                              <a:latin typeface="Segoe UI Semilight" panose="020B0402040204020203" pitchFamily="34" charset="0"/>
                              <a:ea typeface="+mn-ea"/>
                              <a:cs typeface="Segoe UI Semilight" panose="020B0402040204020203" pitchFamily="34" charset="0"/>
                            </a:rPr>
                            <a:t>H</a:t>
                          </a:r>
                          <a:r>
                            <a:rPr lang="en-US" altLang="ko-KR" sz="1100" kern="1200" dirty="0">
                              <a:solidFill>
                                <a:schemeClr val="tx1"/>
                              </a:solidFill>
                              <a:latin typeface="Segoe UI Semilight" panose="020B0402040204020203" pitchFamily="34" charset="0"/>
                              <a:ea typeface="+mn-ea"/>
                              <a:cs typeface="Segoe UI Semilight" panose="020B0402040204020203" pitchFamily="34" charset="0"/>
                            </a:rPr>
                            <a:t> [MeV/c]</a:t>
                          </a:r>
                          <a:endParaRPr lang="ko-KR" altLang="en-US" sz="1100" kern="1200" dirty="0">
                            <a:solidFill>
                              <a:schemeClr val="tx1"/>
                            </a:solidFill>
                            <a:latin typeface="Segoe UI Semilight" panose="020B0402040204020203" pitchFamily="34" charset="0"/>
                            <a:ea typeface="+mn-ea"/>
                            <a:cs typeface="Segoe UI Semilight" panose="020B04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100" kern="1200" dirty="0">
                              <a:solidFill>
                                <a:schemeClr val="tx1"/>
                              </a:solidFill>
                              <a:latin typeface="Segoe UI Semilight" panose="020B0402040204020203" pitchFamily="34" charset="0"/>
                              <a:ea typeface="+mn-ea"/>
                              <a:cs typeface="Segoe UI Semilight" panose="020B0402040204020203" pitchFamily="34" charset="0"/>
                            </a:rPr>
                            <a:t>254.1</a:t>
                          </a:r>
                          <a:endParaRPr lang="ko-KR" altLang="en-US" sz="1100" kern="1200" dirty="0">
                            <a:solidFill>
                              <a:schemeClr val="tx1"/>
                            </a:solidFill>
                            <a:latin typeface="Segoe UI Semilight" panose="020B0402040204020203" pitchFamily="34" charset="0"/>
                            <a:ea typeface="+mn-ea"/>
                            <a:cs typeface="Segoe UI Semilight" panose="020B04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100" kern="1200" dirty="0">
                              <a:solidFill>
                                <a:schemeClr val="tx1"/>
                              </a:solidFill>
                              <a:latin typeface="Segoe UI Semilight" panose="020B0402040204020203" pitchFamily="34" charset="0"/>
                              <a:ea typeface="+mn-ea"/>
                              <a:cs typeface="Segoe UI Semilight" panose="020B0402040204020203" pitchFamily="34" charset="0"/>
                            </a:rPr>
                            <a:t>211.9</a:t>
                          </a:r>
                          <a:endParaRPr lang="ko-KR" altLang="en-US" sz="1100" kern="1200" dirty="0">
                            <a:solidFill>
                              <a:schemeClr val="tx1"/>
                            </a:solidFill>
                            <a:latin typeface="Segoe UI Semilight" panose="020B0402040204020203" pitchFamily="34" charset="0"/>
                            <a:ea typeface="+mn-ea"/>
                            <a:cs typeface="Segoe UI Semilight" panose="020B04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4705444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kern="1200" dirty="0" err="1">
                              <a:solidFill>
                                <a:schemeClr val="tx1"/>
                              </a:solidFill>
                              <a:latin typeface="Segoe UI Semilight" panose="020B0402040204020203" pitchFamily="34" charset="0"/>
                              <a:ea typeface="+mn-ea"/>
                              <a:cs typeface="Segoe UI Semilight" panose="020B0402040204020203" pitchFamily="34" charset="0"/>
                            </a:rPr>
                            <a:t>σ</a:t>
                          </a:r>
                          <a:r>
                            <a:rPr lang="en-US" altLang="ko-KR" sz="1100" kern="1200" baseline="-25000" dirty="0" err="1">
                              <a:solidFill>
                                <a:schemeClr val="tx1"/>
                              </a:solidFill>
                              <a:latin typeface="Segoe UI Semilight" panose="020B0402040204020203" pitchFamily="34" charset="0"/>
                              <a:ea typeface="+mn-ea"/>
                              <a:cs typeface="Segoe UI Semilight" panose="020B0402040204020203" pitchFamily="34" charset="0"/>
                            </a:rPr>
                            <a:t>L</a:t>
                          </a:r>
                          <a:r>
                            <a:rPr lang="en-US" altLang="ko-KR" sz="1100" kern="1200" dirty="0">
                              <a:solidFill>
                                <a:schemeClr val="tx1"/>
                              </a:solidFill>
                              <a:latin typeface="Segoe UI Semilight" panose="020B0402040204020203" pitchFamily="34" charset="0"/>
                              <a:ea typeface="+mn-ea"/>
                              <a:cs typeface="Segoe UI Semilight" panose="020B0402040204020203" pitchFamily="34" charset="0"/>
                            </a:rPr>
                            <a:t> [MeV/c]</a:t>
                          </a:r>
                          <a:endParaRPr lang="ko-KR" altLang="en-US" sz="1100" kern="1200" dirty="0">
                            <a:solidFill>
                              <a:schemeClr val="tx1"/>
                            </a:solidFill>
                            <a:latin typeface="Segoe UI Semilight" panose="020B0402040204020203" pitchFamily="34" charset="0"/>
                            <a:ea typeface="+mn-ea"/>
                            <a:cs typeface="Segoe UI Semilight" panose="020B04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100" kern="1200" dirty="0">
                              <a:solidFill>
                                <a:schemeClr val="tx1"/>
                              </a:solidFill>
                              <a:latin typeface="Segoe UI Semilight" panose="020B0402040204020203" pitchFamily="34" charset="0"/>
                              <a:ea typeface="+mn-ea"/>
                              <a:cs typeface="Segoe UI Semilight" panose="020B0402040204020203" pitchFamily="34" charset="0"/>
                            </a:rPr>
                            <a:t>539.4</a:t>
                          </a:r>
                          <a:endParaRPr lang="ko-KR" altLang="en-US" sz="1100" kern="1200" dirty="0">
                            <a:solidFill>
                              <a:schemeClr val="tx1"/>
                            </a:solidFill>
                            <a:latin typeface="Segoe UI Semilight" panose="020B0402040204020203" pitchFamily="34" charset="0"/>
                            <a:ea typeface="+mn-ea"/>
                            <a:cs typeface="Segoe UI Semilight" panose="020B04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kern="1200" dirty="0">
                              <a:solidFill>
                                <a:schemeClr val="tx1"/>
                              </a:solidFill>
                              <a:latin typeface="Segoe UI Semilight" panose="020B0402040204020203" pitchFamily="34" charset="0"/>
                              <a:ea typeface="+mn-ea"/>
                              <a:cs typeface="Segoe UI Semilight" panose="020B0402040204020203" pitchFamily="34" charset="0"/>
                            </a:rPr>
                            <a:t>336.6</a:t>
                          </a:r>
                          <a:endParaRPr lang="ko-KR" altLang="en-US" sz="1100" kern="1200" dirty="0">
                            <a:solidFill>
                              <a:schemeClr val="tx1"/>
                            </a:solidFill>
                            <a:latin typeface="Segoe UI Semilight" panose="020B0402040204020203" pitchFamily="34" charset="0"/>
                            <a:ea typeface="+mn-ea"/>
                            <a:cs typeface="Segoe UI Semilight" panose="020B04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5788620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41" t="-511905" r="-152423" b="-1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100" kern="1200" dirty="0">
                              <a:solidFill>
                                <a:schemeClr val="tx1"/>
                              </a:solidFill>
                              <a:latin typeface="Segoe UI Semilight" panose="020B0402040204020203" pitchFamily="34" charset="0"/>
                              <a:ea typeface="+mn-ea"/>
                              <a:cs typeface="Segoe UI Semilight" panose="020B0402040204020203" pitchFamily="34" charset="0"/>
                            </a:rPr>
                            <a:t>292.9</a:t>
                          </a:r>
                          <a:endParaRPr lang="ko-KR" altLang="en-US" sz="1100" kern="1200" dirty="0">
                            <a:solidFill>
                              <a:schemeClr val="tx1"/>
                            </a:solidFill>
                            <a:latin typeface="Segoe UI Semilight" panose="020B0402040204020203" pitchFamily="34" charset="0"/>
                            <a:ea typeface="+mn-ea"/>
                            <a:cs typeface="Segoe UI Semilight" panose="020B04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kern="1200" dirty="0">
                              <a:solidFill>
                                <a:schemeClr val="tx1"/>
                              </a:solidFill>
                              <a:latin typeface="Segoe UI Semilight" panose="020B0402040204020203" pitchFamily="34" charset="0"/>
                              <a:ea typeface="+mn-ea"/>
                              <a:cs typeface="Segoe UI Semilight" panose="020B0402040204020203" pitchFamily="34" charset="0"/>
                            </a:rPr>
                            <a:t>211.9</a:t>
                          </a:r>
                          <a:endParaRPr lang="ko-KR" altLang="en-US" sz="1100" kern="1200" dirty="0">
                            <a:solidFill>
                              <a:schemeClr val="tx1"/>
                            </a:solidFill>
                            <a:latin typeface="Segoe UI Semilight" panose="020B0402040204020203" pitchFamily="34" charset="0"/>
                            <a:ea typeface="+mn-ea"/>
                            <a:cs typeface="Segoe UI Semilight" panose="020B04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507020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kern="1200" dirty="0" err="1">
                              <a:solidFill>
                                <a:srgbClr val="3333FF"/>
                              </a:solidFill>
                              <a:latin typeface="Segoe UI Semilight" panose="020B0402040204020203" pitchFamily="34" charset="0"/>
                              <a:ea typeface="+mn-ea"/>
                              <a:cs typeface="Segoe UI Semilight" panose="020B0402040204020203" pitchFamily="34" charset="0"/>
                            </a:rPr>
                            <a:t>σ</a:t>
                          </a:r>
                          <a:r>
                            <a:rPr lang="en-US" altLang="ko-KR" sz="1100" kern="1200" baseline="30000" dirty="0" err="1">
                              <a:solidFill>
                                <a:srgbClr val="3333FF"/>
                              </a:solidFill>
                              <a:latin typeface="Segoe UI Semilight" panose="020B0402040204020203" pitchFamily="34" charset="0"/>
                              <a:ea typeface="+mn-ea"/>
                              <a:cs typeface="Segoe UI Semilight" panose="020B0402040204020203" pitchFamily="34" charset="0"/>
                            </a:rPr>
                            <a:t>HE</a:t>
                          </a:r>
                          <a:r>
                            <a:rPr lang="en-US" altLang="ko-KR" sz="1100" kern="1200" dirty="0">
                              <a:solidFill>
                                <a:srgbClr val="3333FF"/>
                              </a:solidFill>
                              <a:latin typeface="Segoe UI Semilight" panose="020B0402040204020203" pitchFamily="34" charset="0"/>
                              <a:ea typeface="+mn-ea"/>
                              <a:cs typeface="Segoe UI Semilight" panose="020B0402040204020203" pitchFamily="34" charset="0"/>
                            </a:rPr>
                            <a:t> [</a:t>
                          </a:r>
                          <a:r>
                            <a:rPr lang="en-US" altLang="ko-KR" sz="1100" kern="1200" dirty="0" err="1">
                              <a:solidFill>
                                <a:srgbClr val="3333FF"/>
                              </a:solidFill>
                              <a:latin typeface="Segoe UI Semilight" panose="020B0402040204020203" pitchFamily="34" charset="0"/>
                              <a:ea typeface="+mn-ea"/>
                              <a:cs typeface="Segoe UI Semilight" panose="020B0402040204020203" pitchFamily="34" charset="0"/>
                            </a:rPr>
                            <a:t>mb</a:t>
                          </a:r>
                          <a:r>
                            <a:rPr lang="en-US" altLang="ko-KR" sz="1100" kern="1200" dirty="0">
                              <a:solidFill>
                                <a:srgbClr val="3333FF"/>
                              </a:solidFill>
                              <a:latin typeface="Segoe UI Semilight" panose="020B0402040204020203" pitchFamily="34" charset="0"/>
                              <a:ea typeface="+mn-ea"/>
                              <a:cs typeface="Segoe UI Semilight" panose="020B0402040204020203" pitchFamily="34" charset="0"/>
                            </a:rPr>
                            <a:t>]</a:t>
                          </a:r>
                          <a:endParaRPr lang="ko-KR" altLang="en-US" sz="1100" kern="1200" dirty="0">
                            <a:solidFill>
                              <a:srgbClr val="3333FF"/>
                            </a:solidFill>
                            <a:latin typeface="Segoe UI Semilight" panose="020B0402040204020203" pitchFamily="34" charset="0"/>
                            <a:ea typeface="+mn-ea"/>
                            <a:cs typeface="Segoe UI Semilight" panose="020B0402040204020203" pitchFamily="34" charset="0"/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100" kern="1200" dirty="0">
                              <a:solidFill>
                                <a:srgbClr val="3333FF"/>
                              </a:solidFill>
                              <a:latin typeface="Segoe UI Semilight" panose="020B0402040204020203" pitchFamily="34" charset="0"/>
                              <a:ea typeface="+mn-ea"/>
                              <a:cs typeface="Segoe UI Semilight" panose="020B0402040204020203" pitchFamily="34" charset="0"/>
                            </a:rPr>
                            <a:t>4.11E-02</a:t>
                          </a:r>
                          <a:endParaRPr lang="ko-KR" altLang="en-US" sz="1100" kern="1200" dirty="0">
                            <a:solidFill>
                              <a:srgbClr val="3333FF"/>
                            </a:solidFill>
                            <a:latin typeface="Segoe UI Semilight" panose="020B0402040204020203" pitchFamily="34" charset="0"/>
                            <a:ea typeface="+mn-ea"/>
                            <a:cs typeface="Segoe UI Semilight" panose="020B0402040204020203" pitchFamily="34" charset="0"/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100" kern="1200" dirty="0">
                              <a:solidFill>
                                <a:srgbClr val="3333FF"/>
                              </a:solidFill>
                              <a:latin typeface="Segoe UI Semilight" panose="020B0402040204020203" pitchFamily="34" charset="0"/>
                              <a:ea typeface="+mn-ea"/>
                              <a:cs typeface="Segoe UI Semilight" panose="020B0402040204020203" pitchFamily="34" charset="0"/>
                            </a:rPr>
                            <a:t>1.95E-02</a:t>
                          </a:r>
                          <a:endParaRPr lang="ko-KR" altLang="en-US" sz="1100" kern="1200" dirty="0">
                            <a:solidFill>
                              <a:srgbClr val="3333FF"/>
                            </a:solidFill>
                            <a:latin typeface="Segoe UI Semilight" panose="020B0402040204020203" pitchFamily="34" charset="0"/>
                            <a:ea typeface="+mn-ea"/>
                            <a:cs typeface="Segoe UI Semilight" panose="020B0402040204020203" pitchFamily="34" charset="0"/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304298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3" name="그룹 32">
            <a:extLst>
              <a:ext uri="{FF2B5EF4-FFF2-40B4-BE49-F238E27FC236}">
                <a16:creationId xmlns:a16="http://schemas.microsoft.com/office/drawing/2014/main" id="{BB1C2480-A255-DA0A-CD83-839BC5C24821}"/>
              </a:ext>
            </a:extLst>
          </p:cNvPr>
          <p:cNvGrpSpPr/>
          <p:nvPr/>
        </p:nvGrpSpPr>
        <p:grpSpPr>
          <a:xfrm>
            <a:off x="5088543" y="2678096"/>
            <a:ext cx="3425890" cy="3519237"/>
            <a:chOff x="4989483" y="2678096"/>
            <a:chExt cx="3425890" cy="3519237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B8B0C78-0BEF-BF62-7914-BAE72CEC9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89483" y="2678096"/>
              <a:ext cx="3425890" cy="3519237"/>
            </a:xfrm>
            <a:prstGeom prst="rect">
              <a:avLst/>
            </a:prstGeom>
          </p:spPr>
        </p:pic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45A123B-E480-83F6-E692-411A757F4DF6}"/>
                </a:ext>
              </a:extLst>
            </p:cNvPr>
            <p:cNvSpPr/>
            <p:nvPr/>
          </p:nvSpPr>
          <p:spPr>
            <a:xfrm rot="1420221">
              <a:off x="6173266" y="3887915"/>
              <a:ext cx="801149" cy="198565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E267D7F-73B2-87E6-963E-66FE779B8A5B}"/>
              </a:ext>
            </a:extLst>
          </p:cNvPr>
          <p:cNvSpPr txBox="1"/>
          <p:nvPr/>
        </p:nvSpPr>
        <p:spPr>
          <a:xfrm>
            <a:off x="101509" y="5303293"/>
            <a:ext cx="5583011" cy="1384995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/>
              <a:t>마찬가지로</a:t>
            </a:r>
            <a:r>
              <a:rPr lang="en-US" altLang="ko-KR" dirty="0"/>
              <a:t>, 30Mg</a:t>
            </a:r>
            <a:r>
              <a:rPr lang="ko-KR" altLang="en-US" dirty="0"/>
              <a:t> 에 대해서 </a:t>
            </a:r>
            <a:r>
              <a:rPr lang="en-US" altLang="ko-KR" dirty="0"/>
              <a:t>LISE++ </a:t>
            </a:r>
            <a:r>
              <a:rPr lang="ko-KR" altLang="en-US" dirty="0"/>
              <a:t>를 이용해</a:t>
            </a:r>
            <a:r>
              <a:rPr lang="en-US" altLang="ko-KR" dirty="0"/>
              <a:t> Momentum distribution</a:t>
            </a:r>
            <a:r>
              <a:rPr lang="ko-KR" altLang="en-US" dirty="0"/>
              <a:t>을 모사함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14C </a:t>
            </a:r>
            <a:r>
              <a:rPr lang="ko-KR" altLang="en-US" dirty="0"/>
              <a:t>보다 </a:t>
            </a:r>
            <a:r>
              <a:rPr lang="en-US" altLang="ko-KR" dirty="0"/>
              <a:t>momentum peak </a:t>
            </a:r>
            <a:r>
              <a:rPr lang="ko-KR" altLang="en-US" dirty="0"/>
              <a:t>위치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/>
              <a:t>low</a:t>
            </a:r>
            <a:r>
              <a:rPr lang="ko-KR" altLang="en-US" dirty="0"/>
              <a:t> </a:t>
            </a:r>
            <a:r>
              <a:rPr lang="en-US" altLang="ko-KR" dirty="0"/>
              <a:t>momentum</a:t>
            </a:r>
            <a:r>
              <a:rPr lang="ko-KR" altLang="en-US" dirty="0"/>
              <a:t> </a:t>
            </a:r>
            <a:r>
              <a:rPr lang="en-US" altLang="ko-KR" dirty="0"/>
              <a:t>region </a:t>
            </a:r>
            <a:r>
              <a:rPr lang="ko-KR" altLang="en-US" dirty="0"/>
              <a:t>에서 차이가 있음</a:t>
            </a:r>
            <a:endParaRPr lang="en-US" altLang="ko-KR" dirty="0"/>
          </a:p>
          <a:p>
            <a:r>
              <a:rPr lang="ko-KR" altLang="en-US" dirty="0" err="1"/>
              <a:t>전산모사</a:t>
            </a:r>
            <a:r>
              <a:rPr lang="ko-KR" altLang="en-US" dirty="0"/>
              <a:t> 결과는 </a:t>
            </a:r>
            <a:r>
              <a:rPr lang="en-US" altLang="ko-KR" dirty="0"/>
              <a:t>target thickness effect</a:t>
            </a:r>
            <a:r>
              <a:rPr lang="ko-KR" altLang="en-US" dirty="0"/>
              <a:t>를 없애기 위해 두께를 매우 얇게 설정함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모사가 잘 안되지만 </a:t>
            </a:r>
            <a:r>
              <a:rPr lang="en-US" altLang="ko-KR" dirty="0"/>
              <a:t>Asymmetric gaussian fit </a:t>
            </a:r>
            <a:r>
              <a:rPr lang="ko-KR" altLang="en-US" dirty="0"/>
              <a:t>및</a:t>
            </a:r>
            <a:r>
              <a:rPr lang="en-US" altLang="ko-KR" dirty="0"/>
              <a:t> Total</a:t>
            </a:r>
            <a:r>
              <a:rPr lang="ko-KR" altLang="en-US" dirty="0"/>
              <a:t> </a:t>
            </a:r>
            <a:r>
              <a:rPr lang="en-US" altLang="ko-KR" dirty="0"/>
              <a:t>XS</a:t>
            </a:r>
            <a:r>
              <a:rPr lang="ko-KR" altLang="en-US" dirty="0"/>
              <a:t> 계산을 해봄</a:t>
            </a:r>
            <a:endParaRPr lang="en-US" altLang="ko-KR" dirty="0"/>
          </a:p>
          <a:p>
            <a:r>
              <a:rPr lang="en-US" altLang="ko-KR" dirty="0"/>
              <a:t>Low momentum region</a:t>
            </a:r>
            <a:r>
              <a:rPr lang="ko-KR" altLang="en-US" dirty="0"/>
              <a:t>에서 </a:t>
            </a:r>
            <a:r>
              <a:rPr lang="en-US" altLang="ko-KR" dirty="0"/>
              <a:t>exponential function </a:t>
            </a:r>
            <a:r>
              <a:rPr lang="ko-KR" altLang="en-US" dirty="0"/>
              <a:t>은 </a:t>
            </a:r>
            <a:r>
              <a:rPr lang="en-US" altLang="ko-KR" dirty="0"/>
              <a:t>gaussian </a:t>
            </a:r>
            <a:r>
              <a:rPr lang="ko-KR" altLang="en-US" dirty="0"/>
              <a:t>과 차이가 있기 때문에</a:t>
            </a:r>
            <a:r>
              <a:rPr lang="en-US" altLang="ko-KR" dirty="0"/>
              <a:t> fit </a:t>
            </a:r>
            <a:r>
              <a:rPr lang="ko-KR" altLang="en-US" dirty="0"/>
              <a:t>결과 또한 차이가 있음</a:t>
            </a:r>
            <a:r>
              <a:rPr lang="en-US" altLang="ko-KR" dirty="0"/>
              <a:t>. 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477F6AC-98A0-D828-19BF-06F709A1411B}"/>
              </a:ext>
            </a:extLst>
          </p:cNvPr>
          <p:cNvCxnSpPr>
            <a:cxnSpLocks/>
          </p:cNvCxnSpPr>
          <p:nvPr/>
        </p:nvCxnSpPr>
        <p:spPr>
          <a:xfrm flipV="1">
            <a:off x="5589342" y="5653497"/>
            <a:ext cx="394703" cy="634920"/>
          </a:xfrm>
          <a:prstGeom prst="straightConnector1">
            <a:avLst/>
          </a:prstGeom>
          <a:ln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293E995-D9A7-7CD0-A405-9E248BB9E26F}"/>
              </a:ext>
            </a:extLst>
          </p:cNvPr>
          <p:cNvCxnSpPr>
            <a:cxnSpLocks/>
          </p:cNvCxnSpPr>
          <p:nvPr/>
        </p:nvCxnSpPr>
        <p:spPr>
          <a:xfrm flipV="1">
            <a:off x="5589342" y="5040191"/>
            <a:ext cx="3083169" cy="1226613"/>
          </a:xfrm>
          <a:prstGeom prst="straightConnector1">
            <a:avLst/>
          </a:prstGeom>
          <a:ln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784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861495-9D33-C773-A400-EC5A63FD23CD}"/>
              </a:ext>
            </a:extLst>
          </p:cNvPr>
          <p:cNvSpPr txBox="1"/>
          <p:nvPr/>
        </p:nvSpPr>
        <p:spPr>
          <a:xfrm>
            <a:off x="80890" y="75892"/>
            <a:ext cx="9557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3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algn="l"/>
            <a:r>
              <a:rPr lang="en-US" altLang="ko-KR" sz="3200" dirty="0"/>
              <a:t>Energy Loss Correction due to Target</a:t>
            </a:r>
            <a:r>
              <a:rPr lang="ko-KR" altLang="en-US" sz="3200" dirty="0"/>
              <a:t> </a:t>
            </a:r>
            <a:r>
              <a:rPr lang="en-US" altLang="ko-KR" sz="3200" dirty="0"/>
              <a:t>Thickness</a:t>
            </a:r>
            <a:r>
              <a:rPr lang="ko-KR" altLang="en-US" sz="3200" dirty="0"/>
              <a:t> </a:t>
            </a:r>
            <a:r>
              <a:rPr lang="en-US" altLang="ko-KR" sz="3200" dirty="0"/>
              <a:t>Effect</a:t>
            </a:r>
            <a:endParaRPr lang="ko-KR" altLang="en-US" sz="3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66E1F8-F0B2-DA73-6FE3-0257656D0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09" y="787859"/>
            <a:ext cx="5742171" cy="42764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90BA2B-7629-8B89-21BF-D73C56176E00}"/>
              </a:ext>
            </a:extLst>
          </p:cNvPr>
          <p:cNvSpPr txBox="1"/>
          <p:nvPr/>
        </p:nvSpPr>
        <p:spPr>
          <a:xfrm>
            <a:off x="101509" y="5303293"/>
            <a:ext cx="6840311" cy="1200329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 err="1"/>
              <a:t>Notani</a:t>
            </a:r>
            <a:r>
              <a:rPr lang="ko-KR" altLang="en-US" dirty="0"/>
              <a:t> 실험에서 사용한 </a:t>
            </a:r>
            <a:r>
              <a:rPr lang="en-US" altLang="ko-KR" dirty="0"/>
              <a:t>target thickness (0.0946 g/cm</a:t>
            </a:r>
            <a:r>
              <a:rPr lang="en-US" altLang="ko-KR" baseline="30000" dirty="0"/>
              <a:t>2</a:t>
            </a:r>
            <a:r>
              <a:rPr lang="en-US" altLang="ko-KR" dirty="0"/>
              <a:t>, 0.5</a:t>
            </a:r>
            <a:r>
              <a:rPr lang="ko-KR" altLang="en-US" dirty="0"/>
              <a:t> </a:t>
            </a:r>
            <a:r>
              <a:rPr lang="en-US" altLang="ko-KR" dirty="0"/>
              <a:t>mm)</a:t>
            </a:r>
            <a:r>
              <a:rPr lang="ko-KR" altLang="en-US" dirty="0"/>
              <a:t> 설정 및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LISE++ momentum distribution </a:t>
            </a:r>
            <a:r>
              <a:rPr lang="ko-KR" altLang="en-US" dirty="0"/>
              <a:t>계산 시</a:t>
            </a:r>
            <a:r>
              <a:rPr lang="en-US" altLang="ko-KR" dirty="0"/>
              <a:t>, </a:t>
            </a:r>
            <a:r>
              <a:rPr lang="ko-KR" altLang="en-US" dirty="0"/>
              <a:t>생성된 </a:t>
            </a:r>
            <a:r>
              <a:rPr lang="en-US" altLang="ko-KR" dirty="0"/>
              <a:t>fragment </a:t>
            </a:r>
            <a:r>
              <a:rPr lang="ko-KR" altLang="en-US" dirty="0"/>
              <a:t>가 </a:t>
            </a:r>
            <a:r>
              <a:rPr lang="en-US" altLang="ko-KR" dirty="0"/>
              <a:t>target </a:t>
            </a:r>
            <a:r>
              <a:rPr lang="ko-KR" altLang="en-US" dirty="0"/>
              <a:t>내에서 </a:t>
            </a:r>
            <a:r>
              <a:rPr lang="en-US" altLang="ko-KR" dirty="0"/>
              <a:t>energy</a:t>
            </a:r>
            <a:r>
              <a:rPr lang="ko-KR" altLang="en-US" dirty="0"/>
              <a:t> </a:t>
            </a:r>
            <a:r>
              <a:rPr lang="en-US" altLang="ko-KR" dirty="0"/>
              <a:t>loss </a:t>
            </a:r>
            <a:r>
              <a:rPr lang="ko-KR" altLang="en-US" dirty="0"/>
              <a:t>를 하게 되어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momentum </a:t>
            </a:r>
            <a:r>
              <a:rPr lang="ko-KR" altLang="en-US" dirty="0"/>
              <a:t>이 전체적으로 감소한 결과를 확인할 수 있음</a:t>
            </a:r>
            <a:r>
              <a:rPr lang="en-US" altLang="ko-KR" dirty="0"/>
              <a:t>. (Low momentum </a:t>
            </a:r>
            <a:r>
              <a:rPr lang="ko-KR" altLang="en-US" dirty="0"/>
              <a:t>은 감소되는</a:t>
            </a:r>
            <a:r>
              <a:rPr lang="en-US" altLang="ko-KR" dirty="0"/>
              <a:t> </a:t>
            </a:r>
            <a:r>
              <a:rPr lang="ko-KR" altLang="en-US" dirty="0"/>
              <a:t>정도가 더 큼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 err="1"/>
              <a:t>Notani</a:t>
            </a:r>
            <a:r>
              <a:rPr lang="en-US" altLang="ko-KR" dirty="0"/>
              <a:t> </a:t>
            </a:r>
            <a:r>
              <a:rPr lang="ko-KR" altLang="en-US" dirty="0"/>
              <a:t>논문에서는 </a:t>
            </a:r>
            <a:r>
              <a:rPr lang="en-US" altLang="ko-KR" dirty="0"/>
              <a:t>asymmetric momentum distribution </a:t>
            </a:r>
            <a:r>
              <a:rPr lang="ko-KR" altLang="en-US" dirty="0"/>
              <a:t>및 </a:t>
            </a:r>
            <a:r>
              <a:rPr lang="en-US" altLang="ko-KR" dirty="0"/>
              <a:t>momentum peak shift </a:t>
            </a:r>
            <a:r>
              <a:rPr lang="ko-KR" altLang="en-US" dirty="0"/>
              <a:t>현상을 설명하기 위해</a:t>
            </a:r>
            <a:br>
              <a:rPr lang="en-US" altLang="ko-KR" dirty="0"/>
            </a:br>
            <a:r>
              <a:rPr lang="ko-KR" altLang="en-US" dirty="0"/>
              <a:t>실험에서 획득한 모든 </a:t>
            </a:r>
            <a:r>
              <a:rPr lang="en-US" altLang="ko-KR" dirty="0"/>
              <a:t>RI momentum</a:t>
            </a:r>
            <a:r>
              <a:rPr lang="ko-KR" altLang="en-US" dirty="0"/>
              <a:t> </a:t>
            </a:r>
            <a:r>
              <a:rPr lang="en-US" altLang="ko-KR" dirty="0"/>
              <a:t>distribution </a:t>
            </a:r>
            <a:r>
              <a:rPr lang="ko-KR" altLang="en-US" dirty="0"/>
              <a:t>에서 </a:t>
            </a:r>
            <a:r>
              <a:rPr lang="en-US" altLang="ko-KR" dirty="0"/>
              <a:t>energy loss correction</a:t>
            </a:r>
            <a:r>
              <a:rPr lang="ko-KR" altLang="en-US" dirty="0"/>
              <a:t>을 하였음 </a:t>
            </a:r>
            <a:r>
              <a:rPr lang="en-US" altLang="ko-KR" dirty="0"/>
              <a:t>(</a:t>
            </a:r>
            <a:r>
              <a:rPr lang="ko-KR" altLang="en-US" dirty="0"/>
              <a:t>그림은 예시</a:t>
            </a:r>
            <a:r>
              <a:rPr lang="en-US" altLang="ko-KR" dirty="0"/>
              <a:t>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D3AEFCC-2FB4-9CD5-7C22-76D361DE3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814" y="787859"/>
            <a:ext cx="5369156" cy="3871163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D66AEFC-3BE2-B570-75CB-501DD6307BDD}"/>
              </a:ext>
            </a:extLst>
          </p:cNvPr>
          <p:cNvCxnSpPr>
            <a:cxnSpLocks/>
          </p:cNvCxnSpPr>
          <p:nvPr/>
        </p:nvCxnSpPr>
        <p:spPr>
          <a:xfrm flipV="1">
            <a:off x="4290060" y="2887980"/>
            <a:ext cx="91440" cy="2415313"/>
          </a:xfrm>
          <a:prstGeom prst="straightConnector1">
            <a:avLst/>
          </a:prstGeom>
          <a:ln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855EB43-6C9A-0AFA-5C61-F9E61B446E4D}"/>
              </a:ext>
            </a:extLst>
          </p:cNvPr>
          <p:cNvCxnSpPr>
            <a:cxnSpLocks/>
          </p:cNvCxnSpPr>
          <p:nvPr/>
        </p:nvCxnSpPr>
        <p:spPr>
          <a:xfrm flipV="1">
            <a:off x="6804660" y="4511040"/>
            <a:ext cx="1150620" cy="1623060"/>
          </a:xfrm>
          <a:prstGeom prst="straightConnector1">
            <a:avLst/>
          </a:prstGeom>
          <a:ln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205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3472</TotalTime>
  <Words>832</Words>
  <Application>Microsoft Office PowerPoint</Application>
  <PresentationFormat>와이드스크린</PresentationFormat>
  <Paragraphs>125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맑은 고딕</vt:lpstr>
      <vt:lpstr>Arial</vt:lpstr>
      <vt:lpstr>Cambria Math</vt:lpstr>
      <vt:lpstr>Segoe UI Semilight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821043427555</dc:creator>
  <cp:lastModifiedBy>dgkim</cp:lastModifiedBy>
  <cp:revision>167</cp:revision>
  <dcterms:created xsi:type="dcterms:W3CDTF">2022-08-31T04:14:36Z</dcterms:created>
  <dcterms:modified xsi:type="dcterms:W3CDTF">2022-10-09T19:37:47Z</dcterms:modified>
</cp:coreProperties>
</file>