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sldIdLst>
    <p:sldId id="256" r:id="rId2"/>
    <p:sldId id="257" r:id="rId3"/>
    <p:sldId id="310" r:id="rId4"/>
    <p:sldId id="319" r:id="rId5"/>
    <p:sldId id="320" r:id="rId6"/>
    <p:sldId id="321" r:id="rId7"/>
    <p:sldId id="259" r:id="rId8"/>
    <p:sldId id="270" r:id="rId9"/>
    <p:sldId id="271" r:id="rId10"/>
    <p:sldId id="309" r:id="rId11"/>
    <p:sldId id="311" r:id="rId12"/>
    <p:sldId id="262" r:id="rId13"/>
    <p:sldId id="313" r:id="rId14"/>
    <p:sldId id="312" r:id="rId15"/>
    <p:sldId id="314" r:id="rId16"/>
    <p:sldId id="316" r:id="rId17"/>
    <p:sldId id="315" r:id="rId18"/>
    <p:sldId id="317" r:id="rId19"/>
    <p:sldId id="318" r:id="rId20"/>
    <p:sldId id="322" r:id="rId21"/>
    <p:sldId id="323" r:id="rId22"/>
    <p:sldId id="324" r:id="rId23"/>
    <p:sldId id="279" r:id="rId24"/>
    <p:sldId id="280" r:id="rId25"/>
    <p:sldId id="281" r:id="rId26"/>
    <p:sldId id="283" r:id="rId27"/>
    <p:sldId id="293" r:id="rId28"/>
    <p:sldId id="294" r:id="rId29"/>
    <p:sldId id="295" r:id="rId30"/>
    <p:sldId id="325" r:id="rId31"/>
    <p:sldId id="326" r:id="rId32"/>
    <p:sldId id="327" r:id="rId33"/>
    <p:sldId id="296" r:id="rId34"/>
    <p:sldId id="297" r:id="rId35"/>
    <p:sldId id="298" r:id="rId36"/>
    <p:sldId id="299" r:id="rId37"/>
    <p:sldId id="328" r:id="rId38"/>
    <p:sldId id="329" r:id="rId39"/>
    <p:sldId id="305" r:id="rId40"/>
    <p:sldId id="303" r:id="rId41"/>
    <p:sldId id="304" r:id="rId42"/>
    <p:sldId id="306" r:id="rId43"/>
    <p:sldId id="307" r:id="rId44"/>
    <p:sldId id="308" r:id="rId4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5" autoAdjust="0"/>
    <p:restoredTop sz="94674"/>
  </p:normalViewPr>
  <p:slideViewPr>
    <p:cSldViewPr>
      <p:cViewPr varScale="1">
        <p:scale>
          <a:sx n="98" d="100"/>
          <a:sy n="98" d="100"/>
        </p:scale>
        <p:origin x="69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AF792-F1C3-4C8C-AF1D-E27D49F58C78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B3058-666D-40DC-890A-C1EB2C30C1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642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FB30EDBD-1C2D-4C1E-B459-B60219FAB484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B30EDBD-1C2D-4C1E-B459-B60219FAB484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B30EDBD-1C2D-4C1E-B459-B60219FAB484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FB30EDBD-1C2D-4C1E-B459-B60219FAB484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2020-10-06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4.xml"/><Relationship Id="rId7" Type="http://schemas.openxmlformats.org/officeDocument/2006/relationships/image" Target="../media/image2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63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72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71.png"/><Relationship Id="rId5" Type="http://schemas.openxmlformats.org/officeDocument/2006/relationships/tags" Target="../tags/tag11.xml"/><Relationship Id="rId10" Type="http://schemas.openxmlformats.org/officeDocument/2006/relationships/image" Target="../media/image70.png"/><Relationship Id="rId4" Type="http://schemas.openxmlformats.org/officeDocument/2006/relationships/tags" Target="../tags/tag10.xml"/><Relationship Id="rId9" Type="http://schemas.openxmlformats.org/officeDocument/2006/relationships/image" Target="../media/image69.png"/><Relationship Id="rId14" Type="http://schemas.openxmlformats.org/officeDocument/2006/relationships/image" Target="../media/image7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77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tags" Target="../tags/tag18.xml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2.png"/><Relationship Id="rId5" Type="http://schemas.openxmlformats.org/officeDocument/2006/relationships/tags" Target="../tags/tag20.xml"/><Relationship Id="rId10" Type="http://schemas.openxmlformats.org/officeDocument/2006/relationships/image" Target="../media/image81.png"/><Relationship Id="rId4" Type="http://schemas.openxmlformats.org/officeDocument/2006/relationships/tags" Target="../tags/tag19.xml"/><Relationship Id="rId9" Type="http://schemas.openxmlformats.org/officeDocument/2006/relationships/image" Target="../media/image8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4.png"/><Relationship Id="rId3" Type="http://schemas.openxmlformats.org/officeDocument/2006/relationships/tags" Target="../tags/tag2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82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image" Target="../media/image81.png"/><Relationship Id="rId5" Type="http://schemas.openxmlformats.org/officeDocument/2006/relationships/tags" Target="../tags/tag25.xml"/><Relationship Id="rId15" Type="http://schemas.openxmlformats.org/officeDocument/2006/relationships/image" Target="../media/image86.png"/><Relationship Id="rId10" Type="http://schemas.openxmlformats.org/officeDocument/2006/relationships/image" Target="../media/image80.png"/><Relationship Id="rId4" Type="http://schemas.openxmlformats.org/officeDocument/2006/relationships/tags" Target="../tags/tag24.xml"/><Relationship Id="rId9" Type="http://schemas.openxmlformats.org/officeDocument/2006/relationships/image" Target="../media/image79.png"/><Relationship Id="rId14" Type="http://schemas.openxmlformats.org/officeDocument/2006/relationships/image" Target="../media/image8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4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lphacentaury-github/ReactionGUI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87624" y="908720"/>
            <a:ext cx="6477000" cy="1828800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Graphic User interface for easy nuclear reaction calculation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 smtClean="0"/>
              <a:t>Y.-H. Song(RISP,IBS)</a:t>
            </a:r>
          </a:p>
          <a:p>
            <a:r>
              <a:rPr lang="en-US" altLang="ko-KR" dirty="0" smtClean="0"/>
              <a:t>2020.OCT.07  CENS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9802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왼쪽 화살표 설명선 6"/>
          <p:cNvSpPr/>
          <p:nvPr/>
        </p:nvSpPr>
        <p:spPr>
          <a:xfrm>
            <a:off x="6588224" y="1412776"/>
            <a:ext cx="1872208" cy="432048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projectile</a:t>
            </a:r>
            <a:endParaRPr lang="ko-KR" altLang="en-US" dirty="0"/>
          </a:p>
        </p:txBody>
      </p:sp>
      <p:sp>
        <p:nvSpPr>
          <p:cNvPr id="8" name="왼쪽 화살표 설명선 7"/>
          <p:cNvSpPr/>
          <p:nvPr/>
        </p:nvSpPr>
        <p:spPr>
          <a:xfrm>
            <a:off x="6732240" y="2132856"/>
            <a:ext cx="1872208" cy="432048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target</a:t>
            </a:r>
            <a:endParaRPr lang="ko-KR" altLang="en-US" dirty="0"/>
          </a:p>
        </p:txBody>
      </p:sp>
      <p:sp>
        <p:nvSpPr>
          <p:cNvPr id="9" name="왼쪽 화살표 설명선 8"/>
          <p:cNvSpPr/>
          <p:nvPr/>
        </p:nvSpPr>
        <p:spPr>
          <a:xfrm>
            <a:off x="6732240" y="2713567"/>
            <a:ext cx="1872208" cy="108012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Incident Energy/</a:t>
            </a:r>
          </a:p>
          <a:p>
            <a:pPr algn="ctr"/>
            <a:r>
              <a:rPr lang="en-US" altLang="ko-KR" dirty="0" smtClean="0"/>
              <a:t>Type of reaction</a:t>
            </a:r>
            <a:endParaRPr lang="ko-KR" altLang="en-US" dirty="0"/>
          </a:p>
        </p:txBody>
      </p:sp>
      <p:sp>
        <p:nvSpPr>
          <p:cNvPr id="10" name="왼쪽 화살표 설명선 9"/>
          <p:cNvSpPr/>
          <p:nvPr/>
        </p:nvSpPr>
        <p:spPr>
          <a:xfrm>
            <a:off x="6732240" y="5517232"/>
            <a:ext cx="1872208" cy="432048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kinematics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80312" y="325259"/>
            <a:ext cx="14528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Neutron : 1n</a:t>
            </a:r>
          </a:p>
          <a:p>
            <a:r>
              <a:rPr lang="en-US" altLang="ko-KR" dirty="0" smtClean="0"/>
              <a:t>Proton : 1H</a:t>
            </a:r>
          </a:p>
          <a:p>
            <a:r>
              <a:rPr lang="en-US" altLang="ko-KR" dirty="0" smtClean="0"/>
              <a:t>Deuteron : 2H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6" y="492785"/>
            <a:ext cx="6539128" cy="636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674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32656"/>
            <a:ext cx="5668166" cy="4305901"/>
          </a:xfrm>
          <a:prstGeom prst="rect">
            <a:avLst/>
          </a:prstGeom>
        </p:spPr>
      </p:pic>
      <p:sp>
        <p:nvSpPr>
          <p:cNvPr id="3" name="왼쪽 화살표 설명선 2"/>
          <p:cNvSpPr/>
          <p:nvPr/>
        </p:nvSpPr>
        <p:spPr>
          <a:xfrm>
            <a:off x="6156176" y="836712"/>
            <a:ext cx="1872208" cy="144016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Get kinematics</a:t>
            </a:r>
          </a:p>
          <a:p>
            <a:pPr algn="ctr"/>
            <a:r>
              <a:rPr lang="en-US" altLang="ko-KR" dirty="0" smtClean="0"/>
              <a:t>button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79" y="4869160"/>
            <a:ext cx="5344271" cy="10097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6165304"/>
            <a:ext cx="2886478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78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wave function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955222"/>
            <a:ext cx="5338453" cy="736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6428" y="1646898"/>
            <a:ext cx="62876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Simplification of many-body wave function :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sum of channel wave functions </a:t>
            </a:r>
          </a:p>
          <a:p>
            <a:r>
              <a:rPr lang="en-US" altLang="ko-KR" dirty="0" smtClean="0"/>
              <a:t>    (bound state wave functions of projectile and target)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and (wave function for relative motion)  </a:t>
            </a:r>
          </a:p>
          <a:p>
            <a:endParaRPr lang="en-US" altLang="ko-KR" dirty="0"/>
          </a:p>
          <a:p>
            <a:r>
              <a:rPr lang="en-US" altLang="ko-KR" dirty="0" smtClean="0"/>
              <a:t>Suppose Bound-state wave function is known from structure model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Relative wave function determine the flux  </a:t>
            </a:r>
            <a:r>
              <a:rPr lang="en-US" altLang="ko-KR" dirty="0" smtClean="0">
                <a:sym typeface="Wingdings" panose="05000000000000000000" pitchFamily="2" charset="2"/>
              </a:rPr>
              <a:t> cross section </a:t>
            </a:r>
            <a:endParaRPr lang="ko-KR" altLang="en-US" dirty="0"/>
          </a:p>
        </p:txBody>
      </p:sp>
      <p:sp>
        <p:nvSpPr>
          <p:cNvPr id="13" name="오른쪽 화살표 12"/>
          <p:cNvSpPr/>
          <p:nvPr/>
        </p:nvSpPr>
        <p:spPr>
          <a:xfrm>
            <a:off x="4427984" y="5301208"/>
            <a:ext cx="504056" cy="4463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2267744" y="4941168"/>
            <a:ext cx="1944216" cy="1440160"/>
            <a:chOff x="1691680" y="4941168"/>
            <a:chExt cx="1944216" cy="1440160"/>
          </a:xfrm>
        </p:grpSpPr>
        <p:cxnSp>
          <p:nvCxnSpPr>
            <p:cNvPr id="7" name="직선 연결선 6"/>
            <p:cNvCxnSpPr/>
            <p:nvPr/>
          </p:nvCxnSpPr>
          <p:spPr>
            <a:xfrm>
              <a:off x="1871700" y="5121188"/>
              <a:ext cx="1428933" cy="9361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/>
            <p:cNvSpPr/>
            <p:nvPr/>
          </p:nvSpPr>
          <p:spPr>
            <a:xfrm>
              <a:off x="1691680" y="494116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4" name="타원 3"/>
            <p:cNvSpPr/>
            <p:nvPr/>
          </p:nvSpPr>
          <p:spPr>
            <a:xfrm>
              <a:off x="2965370" y="5733256"/>
              <a:ext cx="670526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A</a:t>
              </a:r>
              <a:endParaRPr lang="ko-KR" altLang="en-US" dirty="0"/>
            </a:p>
          </p:txBody>
        </p:sp>
        <p:pic>
          <p:nvPicPr>
            <p:cNvPr id="17" name="그림 16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4816" y="5661248"/>
              <a:ext cx="668952" cy="251429"/>
            </a:xfrm>
            <a:prstGeom prst="rect">
              <a:avLst/>
            </a:prstGeom>
          </p:spPr>
        </p:pic>
      </p:grpSp>
      <p:grpSp>
        <p:nvGrpSpPr>
          <p:cNvPr id="20" name="그룹 19"/>
          <p:cNvGrpSpPr/>
          <p:nvPr/>
        </p:nvGrpSpPr>
        <p:grpSpPr>
          <a:xfrm>
            <a:off x="5148064" y="4725144"/>
            <a:ext cx="1733592" cy="1763385"/>
            <a:chOff x="6092029" y="4632244"/>
            <a:chExt cx="1733592" cy="1763385"/>
          </a:xfrm>
        </p:grpSpPr>
        <p:cxnSp>
          <p:nvCxnSpPr>
            <p:cNvPr id="9" name="직선 연결선 8"/>
            <p:cNvCxnSpPr/>
            <p:nvPr/>
          </p:nvCxnSpPr>
          <p:spPr>
            <a:xfrm flipH="1">
              <a:off x="6427292" y="4812264"/>
              <a:ext cx="1205048" cy="125932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타원 9"/>
            <p:cNvSpPr/>
            <p:nvPr/>
          </p:nvSpPr>
          <p:spPr>
            <a:xfrm>
              <a:off x="7452320" y="4632244"/>
              <a:ext cx="360040" cy="36004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6092029" y="5747557"/>
              <a:ext cx="670526" cy="648072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  <p:pic>
          <p:nvPicPr>
            <p:cNvPr id="18" name="그림 17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4288" y="5471161"/>
              <a:ext cx="661333" cy="262095"/>
            </a:xfrm>
            <a:prstGeom prst="rect">
              <a:avLst/>
            </a:prstGeom>
          </p:spPr>
        </p:pic>
      </p:grpSp>
      <p:pic>
        <p:nvPicPr>
          <p:cNvPr id="5" name="그림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355" y="2060847"/>
            <a:ext cx="1875810" cy="26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77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Schrodinger equation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72816"/>
            <a:ext cx="5506218" cy="5525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58" y="2562104"/>
            <a:ext cx="3610479" cy="86689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132" y="3699808"/>
            <a:ext cx="4315427" cy="13813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132" y="5386797"/>
            <a:ext cx="4525006" cy="800212"/>
          </a:xfrm>
          <a:prstGeom prst="rect">
            <a:avLst/>
          </a:prstGeom>
        </p:spPr>
      </p:pic>
      <p:sp>
        <p:nvSpPr>
          <p:cNvPr id="8" name="왼쪽 화살표 설명선 7"/>
          <p:cNvSpPr/>
          <p:nvPr/>
        </p:nvSpPr>
        <p:spPr>
          <a:xfrm>
            <a:off x="5436096" y="5301208"/>
            <a:ext cx="2880320" cy="72008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Coupled channel equations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93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Elastic scattering: Optical model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The cross section can be obtained from the asymptotic form of scattering wave function</a:t>
            </a:r>
          </a:p>
          <a:p>
            <a:r>
              <a:rPr lang="en-US" altLang="ko-KR" dirty="0" smtClean="0"/>
              <a:t>Optical potential model is used to obtain the scattering wave function for elastic scattering by solving Schrodinger equation. </a:t>
            </a:r>
          </a:p>
          <a:p>
            <a:r>
              <a:rPr lang="en-US" altLang="ko-KR" dirty="0" smtClean="0"/>
              <a:t>It treat projectile and target as point particles(</a:t>
            </a:r>
            <a:r>
              <a:rPr lang="en-US" altLang="ko-KR" dirty="0"/>
              <a:t>ignores internal </a:t>
            </a:r>
            <a:r>
              <a:rPr lang="en-US" altLang="ko-KR" dirty="0" smtClean="0"/>
              <a:t>structure)</a:t>
            </a:r>
          </a:p>
          <a:p>
            <a:r>
              <a:rPr lang="en-US" altLang="ko-KR" dirty="0" smtClean="0"/>
              <a:t>Effects of other reaction channels appears as a imaginary part of the optical potential</a:t>
            </a:r>
          </a:p>
          <a:p>
            <a:r>
              <a:rPr lang="en-US" altLang="ko-KR" dirty="0" smtClean="0"/>
              <a:t>Usually determined </a:t>
            </a:r>
            <a:r>
              <a:rPr lang="en-US" altLang="ko-KR" dirty="0" err="1" smtClean="0"/>
              <a:t>phenomenologically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257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Elastic scattering: Optical model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96757" y="1772816"/>
            <a:ext cx="7621064" cy="6382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944291"/>
            <a:ext cx="5944430" cy="5811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31" y="3601344"/>
            <a:ext cx="6487430" cy="91452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757" y="5010714"/>
            <a:ext cx="7792537" cy="139084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356" y="2529896"/>
            <a:ext cx="2314898" cy="476316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263" y="4513218"/>
            <a:ext cx="3334215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2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Elastic scattering: Optical model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96757" y="1772816"/>
            <a:ext cx="7621064" cy="6382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64" y="2964696"/>
            <a:ext cx="7563906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11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Elastic scattering: Optical model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96757" y="1772816"/>
            <a:ext cx="7621064" cy="6382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00" y="2708920"/>
            <a:ext cx="8211696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243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8640"/>
            <a:ext cx="7128792" cy="610039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3568" y="2420888"/>
            <a:ext cx="417646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549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76049"/>
            <a:ext cx="4782217" cy="4305901"/>
          </a:xfrm>
          <a:prstGeom prst="rect">
            <a:avLst/>
          </a:prstGeom>
        </p:spPr>
      </p:pic>
      <p:sp>
        <p:nvSpPr>
          <p:cNvPr id="3" name="왼쪽 화살표 설명선 2"/>
          <p:cNvSpPr/>
          <p:nvPr/>
        </p:nvSpPr>
        <p:spPr>
          <a:xfrm>
            <a:off x="5508104" y="1636089"/>
            <a:ext cx="2880320" cy="720080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Get Global OMP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2967334"/>
            <a:ext cx="3223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Get optical potential parameters</a:t>
            </a:r>
          </a:p>
          <a:p>
            <a:r>
              <a:rPr lang="en-US" altLang="ko-KR" dirty="0" smtClean="0"/>
              <a:t>from RIPL-3 </a:t>
            </a:r>
            <a:r>
              <a:rPr lang="en-US" altLang="ko-KR" dirty="0" smtClean="0">
                <a:solidFill>
                  <a:srgbClr val="FF0000"/>
                </a:solidFill>
              </a:rPr>
              <a:t>If available.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err="1" smtClean="0">
                <a:solidFill>
                  <a:srgbClr val="FF0000"/>
                </a:solidFill>
              </a:rPr>
              <a:t>p,n</a:t>
            </a:r>
            <a:r>
              <a:rPr lang="en-US" altLang="ko-KR" dirty="0" smtClean="0">
                <a:solidFill>
                  <a:srgbClr val="FF0000"/>
                </a:solidFill>
              </a:rPr>
              <a:t>, 2H, 3H, 4He projectiles)</a:t>
            </a:r>
          </a:p>
        </p:txBody>
      </p:sp>
    </p:spTree>
    <p:extLst>
      <p:ext uri="{BB962C8B-B14F-4D97-AF65-F5344CB8AC3E}">
        <p14:creationId xmlns:p14="http://schemas.microsoft.com/office/powerpoint/2010/main" val="317756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There are many nuclear reaction codes available(DWUCK, ECIS, FRESCO, TWOFNR, …) </a:t>
            </a:r>
          </a:p>
          <a:p>
            <a:r>
              <a:rPr lang="en-US" altLang="ko-KR" sz="2800" dirty="0"/>
              <a:t>https://people.nscl.msu.edu/~brown/reaction-codes/</a:t>
            </a:r>
            <a:endParaRPr lang="en-US" altLang="ko-KR" sz="2800" dirty="0" smtClean="0"/>
          </a:p>
          <a:p>
            <a:r>
              <a:rPr lang="en-US" altLang="ko-KR" dirty="0" smtClean="0"/>
              <a:t>Most of them are written in Fortran and require specific input file format </a:t>
            </a:r>
          </a:p>
          <a:p>
            <a:r>
              <a:rPr lang="en-US" altLang="ko-KR" dirty="0" smtClean="0"/>
              <a:t>Usually, not easy for beginner </a:t>
            </a:r>
            <a:endParaRPr lang="en-US" altLang="ko-KR" dirty="0"/>
          </a:p>
          <a:p>
            <a:r>
              <a:rPr lang="en-US" altLang="ko-KR" dirty="0" smtClean="0"/>
              <a:t>Usually need separate plotting tools</a:t>
            </a:r>
            <a:endParaRPr lang="en-US" altLang="ko-KR" dirty="0" smtClean="0"/>
          </a:p>
          <a:p>
            <a:r>
              <a:rPr lang="en-US" altLang="ko-KR" dirty="0" smtClean="0"/>
              <a:t>The aim of the new GUI is to make it easy and intuitive to do a simple nuclear reaction calculation.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(DWBA calculation)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751838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980728"/>
            <a:ext cx="6306154" cy="4126331"/>
          </a:xfrm>
          <a:prstGeom prst="rect">
            <a:avLst/>
          </a:prstGeom>
        </p:spPr>
      </p:pic>
      <p:sp>
        <p:nvSpPr>
          <p:cNvPr id="3" name="왼쪽 화살표 설명선 2"/>
          <p:cNvSpPr/>
          <p:nvPr/>
        </p:nvSpPr>
        <p:spPr>
          <a:xfrm>
            <a:off x="6876256" y="1092388"/>
            <a:ext cx="1512168" cy="1951505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Get Folding V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5445224"/>
            <a:ext cx="55140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Get density profile from HFB-14 results </a:t>
            </a:r>
            <a:r>
              <a:rPr lang="en-US" altLang="ko-KR" dirty="0" smtClean="0">
                <a:solidFill>
                  <a:srgbClr val="FF0000"/>
                </a:solidFill>
              </a:rPr>
              <a:t>If available.</a:t>
            </a:r>
          </a:p>
          <a:p>
            <a:r>
              <a:rPr lang="en-US" altLang="ko-KR" dirty="0" smtClean="0"/>
              <a:t>(From RIPL-3)</a:t>
            </a:r>
          </a:p>
          <a:p>
            <a:r>
              <a:rPr lang="en-US" altLang="ko-KR" dirty="0" smtClean="0"/>
              <a:t>Or User input</a:t>
            </a:r>
          </a:p>
        </p:txBody>
      </p:sp>
    </p:spTree>
    <p:extLst>
      <p:ext uri="{BB962C8B-B14F-4D97-AF65-F5344CB8AC3E}">
        <p14:creationId xmlns:p14="http://schemas.microsoft.com/office/powerpoint/2010/main" val="302453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404664"/>
            <a:ext cx="5131385" cy="2877791"/>
          </a:xfrm>
          <a:prstGeom prst="rect">
            <a:avLst/>
          </a:prstGeom>
        </p:spPr>
      </p:pic>
      <p:sp>
        <p:nvSpPr>
          <p:cNvPr id="3" name="왼쪽 화살표 설명선 2"/>
          <p:cNvSpPr/>
          <p:nvPr/>
        </p:nvSpPr>
        <p:spPr>
          <a:xfrm>
            <a:off x="6876256" y="1092388"/>
            <a:ext cx="1512168" cy="1951505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Exp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data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3432934"/>
            <a:ext cx="3984313" cy="3375711"/>
          </a:xfrm>
          <a:prstGeom prst="rect">
            <a:avLst/>
          </a:prstGeom>
        </p:spPr>
      </p:pic>
      <p:sp>
        <p:nvSpPr>
          <p:cNvPr id="5" name="왼쪽 화살표 설명선 4"/>
          <p:cNvSpPr/>
          <p:nvPr/>
        </p:nvSpPr>
        <p:spPr>
          <a:xfrm>
            <a:off x="6732240" y="4221088"/>
            <a:ext cx="1512168" cy="1951505"/>
          </a:xfrm>
          <a:prstGeom prst="lef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Fit</a:t>
            </a:r>
          </a:p>
          <a:p>
            <a:pPr algn="ctr"/>
            <a:r>
              <a:rPr lang="en-US" altLang="ko-KR" dirty="0" smtClean="0"/>
              <a:t>Elastic </a:t>
            </a:r>
          </a:p>
          <a:p>
            <a:pPr algn="ctr"/>
            <a:r>
              <a:rPr lang="en-US" altLang="ko-KR" dirty="0" smtClean="0"/>
              <a:t>OMP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482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6093296"/>
            <a:ext cx="6864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At the moment</a:t>
            </a:r>
            <a:r>
              <a:rPr lang="en-US" altLang="ko-KR" dirty="0" smtClean="0">
                <a:solidFill>
                  <a:srgbClr val="FF0000"/>
                </a:solidFill>
              </a:rPr>
              <a:t>, no automatic update </a:t>
            </a:r>
            <a:r>
              <a:rPr lang="en-US" altLang="ko-KR" dirty="0" smtClean="0"/>
              <a:t>of parameter after fitting available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47" y="332656"/>
            <a:ext cx="6425598" cy="549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76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LS equation for t-matrix</a:t>
            </a:r>
            <a:endParaRPr lang="ko-KR" altLang="en-US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29" y="1556793"/>
            <a:ext cx="5387416" cy="1139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12207"/>
            <a:ext cx="29432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319" y="3140968"/>
            <a:ext cx="20288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7" y="2780928"/>
            <a:ext cx="1160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T-operator</a:t>
            </a:r>
            <a:endParaRPr lang="ko-KR" alt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3861048"/>
            <a:ext cx="581025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078" y="5410861"/>
            <a:ext cx="4407743" cy="762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5933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Born Series</a:t>
            </a:r>
            <a:endParaRPr lang="ko-KR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56769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179" y="2708920"/>
            <a:ext cx="595312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485" y="4530216"/>
            <a:ext cx="5827593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99592" y="5661248"/>
            <a:ext cx="5659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potential is strong, the born </a:t>
            </a:r>
            <a:r>
              <a:rPr lang="en-US" altLang="ko-KR" dirty="0" smtClean="0"/>
              <a:t>series </a:t>
            </a:r>
            <a:r>
              <a:rPr lang="en-US" altLang="ko-KR" dirty="0" smtClean="0"/>
              <a:t>have bad convergence.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Distorted Wave Born Approximation can be used </a:t>
            </a:r>
          </a:p>
        </p:txBody>
      </p:sp>
    </p:spTree>
    <p:extLst>
      <p:ext uri="{BB962C8B-B14F-4D97-AF65-F5344CB8AC3E}">
        <p14:creationId xmlns:p14="http://schemas.microsoft.com/office/powerpoint/2010/main" val="414533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Two potential formula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25198"/>
            <a:ext cx="56292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72467" y="1628800"/>
            <a:ext cx="522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Suppose there are strong potential and weak potential</a:t>
            </a:r>
            <a:endParaRPr lang="ko-KR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40" y="3654293"/>
            <a:ext cx="203835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35655"/>
            <a:ext cx="57245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300192" y="2060848"/>
            <a:ext cx="136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(Plane wave)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00192" y="2492896"/>
            <a:ext cx="175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(Distorted Wave)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00192" y="2924944"/>
            <a:ext cx="2113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(Full scattering wave)</a:t>
            </a:r>
            <a:endParaRPr lang="ko-KR" altLang="en-US" dirty="0"/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40" y="5000020"/>
            <a:ext cx="6019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75384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DWBA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420888"/>
            <a:ext cx="28384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542" y="3562524"/>
            <a:ext cx="5810837" cy="947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07399" y="3084927"/>
            <a:ext cx="426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Distorted Wave Born Approximation(DWBA)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843" y="5299115"/>
            <a:ext cx="789622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376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Inelastic scattering (Rotational Model)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0191" y="2492896"/>
            <a:ext cx="634603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Coupling to inelastic channel requires </a:t>
            </a:r>
            <a:r>
              <a:rPr lang="en-US" altLang="ko-KR" dirty="0" smtClean="0">
                <a:solidFill>
                  <a:srgbClr val="FF0000"/>
                </a:solidFill>
              </a:rPr>
              <a:t>structure information (models)</a:t>
            </a:r>
          </a:p>
          <a:p>
            <a:endParaRPr lang="en-US" altLang="ko-KR" dirty="0"/>
          </a:p>
          <a:p>
            <a:r>
              <a:rPr lang="en-US" altLang="ko-KR" dirty="0" smtClean="0"/>
              <a:t>For inelastic scattering: Commonly used models are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Collective Excitation  Model : Rotational or Vibrational </a:t>
            </a:r>
          </a:p>
          <a:p>
            <a:r>
              <a:rPr lang="en-US" altLang="ko-KR" dirty="0" smtClean="0"/>
              <a:t>Or </a:t>
            </a:r>
          </a:p>
          <a:p>
            <a:r>
              <a:rPr lang="en-US" altLang="ko-KR" dirty="0" smtClean="0"/>
              <a:t>Single Particle Excitation Model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523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Inelastic scattering (Rotational Model)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88955" y="2133849"/>
            <a:ext cx="35711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 : spin of nuclei</a:t>
            </a:r>
          </a:p>
          <a:p>
            <a:r>
              <a:rPr lang="en-US" altLang="ko-KR" dirty="0" smtClean="0"/>
              <a:t>K: </a:t>
            </a:r>
            <a:r>
              <a:rPr lang="en-US" altLang="ko-KR" dirty="0" err="1" smtClean="0"/>
              <a:t>bandhead</a:t>
            </a:r>
            <a:r>
              <a:rPr lang="en-US" altLang="ko-KR" dirty="0" smtClean="0"/>
              <a:t> , </a:t>
            </a:r>
          </a:p>
          <a:p>
            <a:r>
              <a:rPr lang="en-US" altLang="ko-KR" dirty="0" smtClean="0"/>
              <a:t>Spin projection  at body-fixed frame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539552" y="1916832"/>
            <a:ext cx="3134368" cy="1377444"/>
            <a:chOff x="6766224" y="3140968"/>
            <a:chExt cx="3134368" cy="1377444"/>
          </a:xfrm>
        </p:grpSpPr>
        <p:sp>
          <p:nvSpPr>
            <p:cNvPr id="3" name="타원 2"/>
            <p:cNvSpPr/>
            <p:nvPr/>
          </p:nvSpPr>
          <p:spPr>
            <a:xfrm>
              <a:off x="6766224" y="3645024"/>
              <a:ext cx="1550192" cy="864096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7541320" y="4077072"/>
              <a:ext cx="1304265" cy="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V="1">
              <a:off x="7541320" y="3140968"/>
              <a:ext cx="0" cy="93610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/>
            <p:cNvCxnSpPr/>
            <p:nvPr/>
          </p:nvCxnSpPr>
          <p:spPr>
            <a:xfrm flipV="1">
              <a:off x="7541320" y="3429000"/>
              <a:ext cx="652132" cy="6480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7541320" y="4077072"/>
              <a:ext cx="613234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8244408" y="3212976"/>
              <a:ext cx="2359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I</a:t>
              </a:r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68344" y="407707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K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72610" y="4149080"/>
              <a:ext cx="1527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Symmetry axis</a:t>
              </a:r>
              <a:endParaRPr lang="ko-KR" altLang="en-US" dirty="0"/>
            </a:p>
          </p:txBody>
        </p:sp>
      </p:grp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41" y="3942959"/>
            <a:ext cx="410527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97100" y="358291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Deformed Nucleus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114666" y="4660469"/>
            <a:ext cx="2182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 z’-axis, R0(1+beta)</a:t>
            </a:r>
            <a:endParaRPr lang="ko-KR" altLang="en-US" dirty="0"/>
          </a:p>
        </p:txBody>
      </p:sp>
      <p:pic>
        <p:nvPicPr>
          <p:cNvPr id="2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887" y="4643705"/>
            <a:ext cx="11430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100" y="5187286"/>
            <a:ext cx="44767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439579" y="4718676"/>
            <a:ext cx="204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Deformed potential </a:t>
            </a:r>
            <a:endParaRPr lang="ko-KR" altLang="en-US" dirty="0"/>
          </a:p>
        </p:txBody>
      </p:sp>
      <p:grpSp>
        <p:nvGrpSpPr>
          <p:cNvPr id="10249" name="그룹 10248"/>
          <p:cNvGrpSpPr/>
          <p:nvPr/>
        </p:nvGrpSpPr>
        <p:grpSpPr>
          <a:xfrm>
            <a:off x="5010479" y="5085184"/>
            <a:ext cx="4026017" cy="1728192"/>
            <a:chOff x="5010479" y="5085184"/>
            <a:chExt cx="4026017" cy="1728192"/>
          </a:xfrm>
        </p:grpSpPr>
        <p:sp>
          <p:nvSpPr>
            <p:cNvPr id="30" name="Овал 14"/>
            <p:cNvSpPr/>
            <p:nvPr/>
          </p:nvSpPr>
          <p:spPr>
            <a:xfrm>
              <a:off x="5010479" y="5378775"/>
              <a:ext cx="600860" cy="571573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E1"/>
                </a:solidFill>
              </a:endParaRPr>
            </a:p>
          </p:txBody>
        </p:sp>
        <p:sp>
          <p:nvSpPr>
            <p:cNvPr id="31" name="Овал 15"/>
            <p:cNvSpPr/>
            <p:nvPr/>
          </p:nvSpPr>
          <p:spPr>
            <a:xfrm rot="1983552">
              <a:off x="7832248" y="5450283"/>
              <a:ext cx="928694" cy="1285884"/>
            </a:xfrm>
            <a:prstGeom prst="ellipse">
              <a:avLst/>
            </a:prstGeom>
            <a:solidFill>
              <a:srgbClr val="00B0F0"/>
            </a:solidFill>
          </p:spPr>
          <p:style>
            <a:lnRef idx="0">
              <a:schemeClr val="accent1"/>
            </a:lnRef>
            <a:fillRef idx="1003">
              <a:schemeClr val="dk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FFFFE1"/>
                </a:solidFill>
              </a:endParaRPr>
            </a:p>
          </p:txBody>
        </p:sp>
        <p:cxnSp>
          <p:nvCxnSpPr>
            <p:cNvPr id="11" name="직선 연결선 10"/>
            <p:cNvCxnSpPr/>
            <p:nvPr/>
          </p:nvCxnSpPr>
          <p:spPr>
            <a:xfrm>
              <a:off x="5310909" y="5664561"/>
              <a:ext cx="2985686" cy="42866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0" name="직선 연결선 10239"/>
            <p:cNvCxnSpPr/>
            <p:nvPr/>
          </p:nvCxnSpPr>
          <p:spPr>
            <a:xfrm flipH="1">
              <a:off x="7740352" y="5085184"/>
              <a:ext cx="1296144" cy="1728192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5" name="직선 연결선 10244"/>
            <p:cNvCxnSpPr/>
            <p:nvPr/>
          </p:nvCxnSpPr>
          <p:spPr>
            <a:xfrm flipH="1" flipV="1">
              <a:off x="7668344" y="5664561"/>
              <a:ext cx="1296144" cy="860784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48" name="TextBox 10247"/>
          <p:cNvSpPr txBox="1"/>
          <p:nvPr/>
        </p:nvSpPr>
        <p:spPr>
          <a:xfrm>
            <a:off x="6228184" y="58679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25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Inelastic scattering (Rotational Model)</a:t>
            </a:r>
            <a:endParaRPr lang="ko-KR" alt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41433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8785" y="1628800"/>
            <a:ext cx="6506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Axially deformed case : deformation length, fractional deformation  </a:t>
            </a:r>
            <a:endParaRPr lang="ko-KR" altLang="en-US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84" y="3250743"/>
            <a:ext cx="36576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3568" y="2853731"/>
            <a:ext cx="6590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Skipping calculation of transition matrix for change of rotational state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004048" y="3309262"/>
            <a:ext cx="3988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 simple rotational model,</a:t>
            </a:r>
          </a:p>
          <a:p>
            <a:r>
              <a:rPr lang="en-US" altLang="ko-KR" dirty="0" smtClean="0"/>
              <a:t>Deformation length(or beta) is an input.   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1" y="5778419"/>
            <a:ext cx="3867694" cy="49348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5758503"/>
            <a:ext cx="2694095" cy="68266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11560" y="4293096"/>
            <a:ext cx="37369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Deformation </a:t>
            </a:r>
            <a:r>
              <a:rPr lang="en-US" altLang="ko-KR" dirty="0" smtClean="0">
                <a:sym typeface="Wingdings" panose="05000000000000000000" pitchFamily="2" charset="2"/>
              </a:rPr>
              <a:t> Coulomb and Nuclear </a:t>
            </a:r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/>
              <a:t>                    (may differ)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Reduced transition probability </a:t>
            </a:r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6102" y="4293096"/>
            <a:ext cx="3685640" cy="111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473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GUI code is still under development.</a:t>
            </a:r>
          </a:p>
          <a:p>
            <a:r>
              <a:rPr lang="en-US" altLang="ko-KR" dirty="0" smtClean="0"/>
              <a:t>Even name is not decided. (Please, suggest one)</a:t>
            </a:r>
          </a:p>
          <a:p>
            <a:r>
              <a:rPr lang="en-US" altLang="ko-KR" dirty="0" smtClean="0"/>
              <a:t>Have not tested much yet. (Need feedback from testers/users)</a:t>
            </a:r>
          </a:p>
          <a:p>
            <a:r>
              <a:rPr lang="en-US" altLang="ko-KR" dirty="0" smtClean="0"/>
              <a:t>Plan to improve the code to satisfy user’s needs.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(Contact me for suggestion, help.) 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46649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76672"/>
            <a:ext cx="6638488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826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32656"/>
            <a:ext cx="5872507" cy="49685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32240" y="980728"/>
            <a:ext cx="19415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Deformation length</a:t>
            </a:r>
          </a:p>
          <a:p>
            <a:r>
              <a:rPr lang="en-US" altLang="ko-KR" dirty="0" smtClean="0"/>
              <a:t>Is calculated </a:t>
            </a:r>
          </a:p>
          <a:p>
            <a:r>
              <a:rPr lang="en-US" altLang="ko-KR" dirty="0" smtClean="0"/>
              <a:t>With r0=1.2</a:t>
            </a: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060848"/>
            <a:ext cx="11430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0252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76672"/>
            <a:ext cx="6624736" cy="560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40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Inelastic scattering </a:t>
            </a:r>
            <a:br>
              <a:rPr lang="en-US" altLang="ko-KR" dirty="0" smtClean="0"/>
            </a:br>
            <a:r>
              <a:rPr lang="en-US" altLang="ko-KR" dirty="0" smtClean="0"/>
              <a:t>(Single Particle Excitation Model)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1691516"/>
            <a:ext cx="72812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Model the bound state of a nucleus as (core)+(valence particle)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Bound state is characterized by (valence particle wave function)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Inelastic excitation corresponds to the change in bound state wave function </a:t>
            </a:r>
            <a:endParaRPr lang="en-US" altLang="ko-KR" dirty="0"/>
          </a:p>
        </p:txBody>
      </p:sp>
      <p:grpSp>
        <p:nvGrpSpPr>
          <p:cNvPr id="11267" name="그룹 11266"/>
          <p:cNvGrpSpPr/>
          <p:nvPr/>
        </p:nvGrpSpPr>
        <p:grpSpPr>
          <a:xfrm>
            <a:off x="2087632" y="4033830"/>
            <a:ext cx="3060432" cy="2275490"/>
            <a:chOff x="2087632" y="4033830"/>
            <a:chExt cx="3060432" cy="2275490"/>
          </a:xfrm>
        </p:grpSpPr>
        <p:sp>
          <p:nvSpPr>
            <p:cNvPr id="4" name="타원 3"/>
            <p:cNvSpPr/>
            <p:nvPr/>
          </p:nvSpPr>
          <p:spPr>
            <a:xfrm>
              <a:off x="4283968" y="5445224"/>
              <a:ext cx="864096" cy="864096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T</a:t>
              </a:r>
              <a:endParaRPr lang="ko-KR" altLang="en-US" dirty="0"/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2411760" y="4033830"/>
              <a:ext cx="648072" cy="1584176"/>
              <a:chOff x="2411760" y="4033830"/>
              <a:chExt cx="648072" cy="1584176"/>
            </a:xfrm>
          </p:grpSpPr>
          <p:sp>
            <p:nvSpPr>
              <p:cNvPr id="7" name="타원 6"/>
              <p:cNvSpPr/>
              <p:nvPr/>
            </p:nvSpPr>
            <p:spPr>
              <a:xfrm rot="1802716">
                <a:off x="2501770" y="4033830"/>
                <a:ext cx="540060" cy="15841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2411760" y="5013176"/>
                <a:ext cx="360040" cy="36004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2915816" y="4365104"/>
                <a:ext cx="144016" cy="144016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5" name="직선 연결선 14"/>
            <p:cNvCxnSpPr/>
            <p:nvPr/>
          </p:nvCxnSpPr>
          <p:spPr>
            <a:xfrm>
              <a:off x="2591780" y="5193196"/>
              <a:ext cx="2124236" cy="6840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stCxn id="6" idx="1"/>
            </p:cNvCxnSpPr>
            <p:nvPr/>
          </p:nvCxnSpPr>
          <p:spPr>
            <a:xfrm>
              <a:off x="2936907" y="4386195"/>
              <a:ext cx="1779109" cy="149107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 flipV="1">
              <a:off x="2540863" y="4473334"/>
              <a:ext cx="446961" cy="7051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 flipH="1" flipV="1">
              <a:off x="2764343" y="4825918"/>
              <a:ext cx="1951673" cy="105135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087632" y="4941168"/>
              <a:ext cx="272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27784" y="4077072"/>
              <a:ext cx="2856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v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10190" y="450912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</a:t>
              </a:r>
              <a:endParaRPr lang="ko-KR" altLang="en-US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419872" y="500388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</a:t>
              </a:r>
              <a:endParaRPr lang="ko-KR" altLang="en-US" dirty="0"/>
            </a:p>
          </p:txBody>
        </p:sp>
        <p:pic>
          <p:nvPicPr>
            <p:cNvPr id="28" name="그림 2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9912" y="4791835"/>
              <a:ext cx="204190" cy="150857"/>
            </a:xfrm>
            <a:prstGeom prst="rect">
              <a:avLst/>
            </a:prstGeom>
          </p:spPr>
        </p:pic>
        <p:pic>
          <p:nvPicPr>
            <p:cNvPr id="29" name="그림 2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9769" y="5583923"/>
              <a:ext cx="196571" cy="150857"/>
            </a:xfrm>
            <a:prstGeom prst="rect">
              <a:avLst/>
            </a:prstGeom>
          </p:spPr>
        </p:pic>
      </p:grpSp>
      <p:pic>
        <p:nvPicPr>
          <p:cNvPr id="11270" name="그림 1126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293096"/>
            <a:ext cx="3001904" cy="307809"/>
          </a:xfrm>
          <a:prstGeom prst="rect">
            <a:avLst/>
          </a:prstGeom>
        </p:spPr>
      </p:pic>
      <p:pic>
        <p:nvPicPr>
          <p:cNvPr id="11265" name="그림 1126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74" y="3653903"/>
            <a:ext cx="3128380" cy="251429"/>
          </a:xfrm>
          <a:prstGeom prst="rect">
            <a:avLst/>
          </a:prstGeom>
        </p:spPr>
      </p:pic>
      <p:pic>
        <p:nvPicPr>
          <p:cNvPr id="11269" name="그림 1126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193" y="3582990"/>
            <a:ext cx="3998476" cy="56228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154" y="5298288"/>
            <a:ext cx="2063238" cy="11550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57660" y="2811813"/>
            <a:ext cx="5424506" cy="33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5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Inelastic scattering </a:t>
            </a:r>
            <a:br>
              <a:rPr lang="en-US" altLang="ko-KR" dirty="0" smtClean="0"/>
            </a:br>
            <a:r>
              <a:rPr lang="en-US" altLang="ko-KR" dirty="0" smtClean="0"/>
              <a:t>(Single Particle Excitation Model)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19712" y="3713090"/>
            <a:ext cx="8339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DWBA calculation requires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Kinematic info ( incident energy, Q-value)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Initial and Final State, transferred angular momentum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Optical potential between projectile and target</a:t>
            </a:r>
          </a:p>
          <a:p>
            <a:pPr marL="342900" indent="-342900">
              <a:buAutoNum type="arabicParenBoth"/>
            </a:pPr>
            <a:r>
              <a:rPr lang="en-US" altLang="ko-KR" dirty="0" smtClean="0"/>
              <a:t>Initial and final Bound state wave function </a:t>
            </a:r>
            <a:r>
              <a:rPr lang="en-US" altLang="ko-KR" dirty="0" smtClean="0">
                <a:sym typeface="Wingdings" panose="05000000000000000000" pitchFamily="2" charset="2"/>
              </a:rPr>
              <a:t> binding interaction, spectroscopic factor</a:t>
            </a:r>
          </a:p>
          <a:p>
            <a:pPr marL="342900" indent="-342900">
              <a:buAutoNum type="arabicParenBoth"/>
            </a:pPr>
            <a:r>
              <a:rPr lang="en-US" altLang="ko-KR" dirty="0" smtClean="0">
                <a:sym typeface="Wingdings" panose="05000000000000000000" pitchFamily="2" charset="2"/>
              </a:rPr>
              <a:t>Inelastic (residual) Potential </a:t>
            </a:r>
          </a:p>
        </p:txBody>
      </p:sp>
      <p:pic>
        <p:nvPicPr>
          <p:cNvPr id="3" name="그림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844824"/>
            <a:ext cx="4187428" cy="3184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40393" y="2410659"/>
            <a:ext cx="31790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 some code,</a:t>
            </a:r>
          </a:p>
          <a:p>
            <a:r>
              <a:rPr lang="en-US" altLang="ko-KR" dirty="0" smtClean="0"/>
              <a:t>The last two terms are neglected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72816"/>
            <a:ext cx="3840430" cy="57606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768990"/>
            <a:ext cx="4015238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88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Transfer reaction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24147" y="1628800"/>
            <a:ext cx="3111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Consider the stripping reaction, </a:t>
            </a:r>
          </a:p>
          <a:p>
            <a:endParaRPr lang="en-US" altLang="ko-KR" dirty="0"/>
          </a:p>
          <a:p>
            <a:r>
              <a:rPr lang="en-US" altLang="ko-KR" dirty="0" smtClean="0"/>
              <a:t>p(=</a:t>
            </a:r>
            <a:r>
              <a:rPr lang="en-US" altLang="ko-KR" dirty="0" err="1" smtClean="0"/>
              <a:t>c+n</a:t>
            </a:r>
            <a:r>
              <a:rPr lang="en-US" altLang="ko-KR" dirty="0" smtClean="0"/>
              <a:t>)+c’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err="1" smtClean="0">
                <a:sym typeface="Wingdings" panose="05000000000000000000" pitchFamily="2" charset="2"/>
              </a:rPr>
              <a:t>c+t</a:t>
            </a:r>
            <a:r>
              <a:rPr lang="en-US" altLang="ko-KR" dirty="0" smtClean="0">
                <a:sym typeface="Wingdings" panose="05000000000000000000" pitchFamily="2" charset="2"/>
              </a:rPr>
              <a:t>(=</a:t>
            </a:r>
            <a:r>
              <a:rPr lang="en-US" altLang="ko-KR" dirty="0" err="1" smtClean="0">
                <a:sym typeface="Wingdings" panose="05000000000000000000" pitchFamily="2" charset="2"/>
              </a:rPr>
              <a:t>c’+n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40376" y="2828867"/>
            <a:ext cx="4143592" cy="3030202"/>
            <a:chOff x="35497" y="2758654"/>
            <a:chExt cx="4392488" cy="3230257"/>
          </a:xfrm>
        </p:grpSpPr>
        <p:sp>
          <p:nvSpPr>
            <p:cNvPr id="24" name="Text Box 40"/>
            <p:cNvSpPr txBox="1">
              <a:spLocks noChangeArrowheads="1"/>
            </p:cNvSpPr>
            <p:nvPr/>
          </p:nvSpPr>
          <p:spPr bwMode="auto">
            <a:xfrm>
              <a:off x="3315568" y="5559015"/>
              <a:ext cx="9821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2000" dirty="0"/>
                <a:t>t</a:t>
              </a:r>
              <a:r>
                <a:rPr lang="en-US" altLang="ko-KR" sz="2000" dirty="0" smtClean="0"/>
                <a:t>=</a:t>
              </a:r>
              <a:r>
                <a:rPr lang="en-US" altLang="ko-KR" sz="2000" dirty="0" err="1" smtClean="0"/>
                <a:t>n+c</a:t>
              </a:r>
              <a:r>
                <a:rPr lang="en-US" altLang="ko-KR" sz="2000" dirty="0" smtClean="0"/>
                <a:t>’</a:t>
              </a:r>
              <a:endParaRPr lang="en-US" altLang="ko-KR" sz="2000" dirty="0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5497" y="2758654"/>
              <a:ext cx="4392488" cy="3230257"/>
              <a:chOff x="35496" y="2758653"/>
              <a:chExt cx="4780710" cy="3525708"/>
            </a:xfrm>
          </p:grpSpPr>
          <p:sp>
            <p:nvSpPr>
              <p:cNvPr id="12" name="Oval 18"/>
              <p:cNvSpPr>
                <a:spLocks noChangeArrowheads="1"/>
              </p:cNvSpPr>
              <p:nvPr/>
            </p:nvSpPr>
            <p:spPr bwMode="auto">
              <a:xfrm rot="20730474">
                <a:off x="3161345" y="2927243"/>
                <a:ext cx="1654861" cy="2875481"/>
              </a:xfrm>
              <a:prstGeom prst="ellipse">
                <a:avLst/>
              </a:prstGeom>
              <a:noFill/>
              <a:ln w="9525">
                <a:solidFill>
                  <a:srgbClr val="33CC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35496" y="2758653"/>
                <a:ext cx="4722574" cy="3525708"/>
                <a:chOff x="35496" y="2758653"/>
                <a:chExt cx="4722574" cy="3525708"/>
              </a:xfrm>
            </p:grpSpPr>
            <p:sp>
              <p:nvSpPr>
                <p:cNvPr id="4" name="Oval 4"/>
                <p:cNvSpPr>
                  <a:spLocks noChangeArrowheads="1"/>
                </p:cNvSpPr>
                <p:nvPr/>
              </p:nvSpPr>
              <p:spPr bwMode="auto">
                <a:xfrm>
                  <a:off x="3715669" y="4717002"/>
                  <a:ext cx="981560" cy="979174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5" name="Oval 5"/>
                <p:cNvSpPr>
                  <a:spLocks noChangeArrowheads="1"/>
                </p:cNvSpPr>
                <p:nvPr/>
              </p:nvSpPr>
              <p:spPr bwMode="auto">
                <a:xfrm>
                  <a:off x="3469603" y="3064813"/>
                  <a:ext cx="369099" cy="36685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6" name="Oval 6"/>
                <p:cNvSpPr>
                  <a:spLocks noChangeArrowheads="1"/>
                </p:cNvSpPr>
                <p:nvPr/>
              </p:nvSpPr>
              <p:spPr bwMode="auto">
                <a:xfrm>
                  <a:off x="772342" y="4900428"/>
                  <a:ext cx="551620" cy="550280"/>
                </a:xfrm>
                <a:prstGeom prst="ellipse">
                  <a:avLst/>
                </a:prstGeom>
                <a:solidFill>
                  <a:srgbClr val="0099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7" name="Line 8"/>
                <p:cNvSpPr>
                  <a:spLocks noChangeShapeType="1"/>
                </p:cNvSpPr>
                <p:nvPr/>
              </p:nvSpPr>
              <p:spPr bwMode="auto">
                <a:xfrm flipH="1" flipV="1">
                  <a:off x="3653476" y="3248240"/>
                  <a:ext cx="552973" cy="195834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077897" y="3248240"/>
                  <a:ext cx="2575580" cy="189630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87019" y="5700222"/>
                  <a:ext cx="1427723" cy="3115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ko-KR" sz="1800"/>
                </a:p>
              </p:txBody>
            </p:sp>
            <p:sp>
              <p:nvSpPr>
                <p:cNvPr id="1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65435" y="5940295"/>
                  <a:ext cx="1488564" cy="3115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ko-KR" sz="1800"/>
                </a:p>
              </p:txBody>
            </p:sp>
            <p:sp>
              <p:nvSpPr>
                <p:cNvPr id="21" name="Oval 34"/>
                <p:cNvSpPr>
                  <a:spLocks noChangeArrowheads="1"/>
                </p:cNvSpPr>
                <p:nvPr/>
              </p:nvSpPr>
              <p:spPr bwMode="auto">
                <a:xfrm rot="19428300">
                  <a:off x="35496" y="3799869"/>
                  <a:ext cx="4354827" cy="979174"/>
                </a:xfrm>
                <a:prstGeom prst="ellipse">
                  <a:avLst/>
                </a:prstGeom>
                <a:noFill/>
                <a:ln w="9525">
                  <a:solidFill>
                    <a:srgbClr val="CC00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22" name="Line 37"/>
                <p:cNvSpPr>
                  <a:spLocks noChangeShapeType="1"/>
                </p:cNvSpPr>
                <p:nvPr/>
              </p:nvSpPr>
              <p:spPr bwMode="auto">
                <a:xfrm flipH="1" flipV="1">
                  <a:off x="1875583" y="4533575"/>
                  <a:ext cx="2330866" cy="67301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3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022575" y="5206588"/>
                  <a:ext cx="735495" cy="7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ko-KR" dirty="0"/>
                    <a:t>c</a:t>
                  </a:r>
                  <a:r>
                    <a:rPr lang="en-US" altLang="ko-KR" dirty="0" smtClean="0"/>
                    <a:t>’</a:t>
                  </a:r>
                  <a:endParaRPr lang="en-US" altLang="ko-KR" dirty="0"/>
                </a:p>
              </p:txBody>
            </p:sp>
            <p:sp>
              <p:nvSpPr>
                <p:cNvPr id="2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23528" y="5847655"/>
                  <a:ext cx="1201041" cy="4367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2000" dirty="0" smtClean="0"/>
                    <a:t>p=</a:t>
                  </a:r>
                  <a:r>
                    <a:rPr lang="en-US" altLang="ko-KR" sz="2000" dirty="0" err="1" smtClean="0"/>
                    <a:t>c+n</a:t>
                  </a:r>
                  <a:endParaRPr lang="en-US" altLang="ko-KR" sz="2000" dirty="0"/>
                </a:p>
              </p:txBody>
            </p:sp>
            <p:sp>
              <p:nvSpPr>
                <p:cNvPr id="2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772342" y="5023162"/>
                  <a:ext cx="449162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dirty="0" smtClean="0"/>
                    <a:t>c</a:t>
                  </a:r>
                  <a:endParaRPr lang="en-US" altLang="ko-KR" dirty="0"/>
                </a:p>
              </p:txBody>
            </p:sp>
            <p:sp>
              <p:nvSpPr>
                <p:cNvPr id="27" name="Line 44"/>
                <p:cNvSpPr>
                  <a:spLocks noChangeShapeType="1"/>
                </p:cNvSpPr>
                <p:nvPr/>
              </p:nvSpPr>
              <p:spPr bwMode="auto">
                <a:xfrm flipH="1" flipV="1">
                  <a:off x="1077897" y="5144547"/>
                  <a:ext cx="3128553" cy="6204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469603" y="2758653"/>
                  <a:ext cx="351523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dirty="0" smtClean="0"/>
                    <a:t>n</a:t>
                  </a:r>
                  <a:endParaRPr lang="en-US" altLang="ko-KR" dirty="0"/>
                </a:p>
              </p:txBody>
            </p:sp>
            <p:sp>
              <p:nvSpPr>
                <p:cNvPr id="32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1140089" y="4533575"/>
                  <a:ext cx="2882487" cy="6109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pic>
              <p:nvPicPr>
                <p:cNvPr id="34" name="그림 33"/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7744" y="4437112"/>
                  <a:ext cx="182857" cy="178286"/>
                </a:xfrm>
                <a:prstGeom prst="rect">
                  <a:avLst/>
                </a:prstGeom>
              </p:spPr>
            </p:pic>
            <p:pic>
              <p:nvPicPr>
                <p:cNvPr id="37" name="그림 36"/>
                <p:cNvPicPr>
                  <a:picLocks noChangeAspect="1"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75856" y="4384557"/>
                  <a:ext cx="239238" cy="196571"/>
                </a:xfrm>
                <a:prstGeom prst="rect">
                  <a:avLst/>
                </a:prstGeom>
              </p:spPr>
            </p:pic>
            <p:pic>
              <p:nvPicPr>
                <p:cNvPr id="38" name="그림 37"/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70809" y="3883548"/>
                  <a:ext cx="169143" cy="193524"/>
                </a:xfrm>
                <a:prstGeom prst="rect">
                  <a:avLst/>
                </a:prstGeom>
              </p:spPr>
            </p:pic>
            <p:pic>
              <p:nvPicPr>
                <p:cNvPr id="39" name="그림 38"/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39752" y="3861048"/>
                  <a:ext cx="105143" cy="114286"/>
                </a:xfrm>
                <a:prstGeom prst="rect">
                  <a:avLst/>
                </a:prstGeom>
              </p:spPr>
            </p:pic>
            <p:pic>
              <p:nvPicPr>
                <p:cNvPr id="40" name="그림 39"/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0000" y="5301208"/>
                  <a:ext cx="271238" cy="211810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41" name="TextBox 40"/>
          <p:cNvSpPr txBox="1"/>
          <p:nvPr/>
        </p:nvSpPr>
        <p:spPr>
          <a:xfrm>
            <a:off x="4882644" y="1628800"/>
            <a:ext cx="3651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 rearrangement, </a:t>
            </a:r>
          </a:p>
          <a:p>
            <a:r>
              <a:rPr lang="en-US" altLang="ko-KR" dirty="0" smtClean="0"/>
              <a:t>initial and final partition is different.  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717" y="2514138"/>
            <a:ext cx="4511947" cy="96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309" y="4043445"/>
            <a:ext cx="4546762" cy="84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62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Transfer reaction</a:t>
            </a:r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40376" y="2828867"/>
            <a:ext cx="4143592" cy="3030202"/>
            <a:chOff x="35497" y="2758654"/>
            <a:chExt cx="4392488" cy="3230257"/>
          </a:xfrm>
        </p:grpSpPr>
        <p:sp>
          <p:nvSpPr>
            <p:cNvPr id="24" name="Text Box 40"/>
            <p:cNvSpPr txBox="1">
              <a:spLocks noChangeArrowheads="1"/>
            </p:cNvSpPr>
            <p:nvPr/>
          </p:nvSpPr>
          <p:spPr bwMode="auto">
            <a:xfrm>
              <a:off x="3315568" y="5559015"/>
              <a:ext cx="9821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600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2000" dirty="0"/>
                <a:t>t</a:t>
              </a:r>
              <a:r>
                <a:rPr lang="en-US" altLang="ko-KR" sz="2000" dirty="0" smtClean="0"/>
                <a:t>=</a:t>
              </a:r>
              <a:r>
                <a:rPr lang="en-US" altLang="ko-KR" sz="2000" dirty="0" err="1" smtClean="0"/>
                <a:t>n+c</a:t>
              </a:r>
              <a:r>
                <a:rPr lang="en-US" altLang="ko-KR" sz="2000" dirty="0" smtClean="0"/>
                <a:t>’</a:t>
              </a:r>
              <a:endParaRPr lang="en-US" altLang="ko-KR" sz="2000" dirty="0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5497" y="2758654"/>
              <a:ext cx="4392488" cy="3230257"/>
              <a:chOff x="35496" y="2758653"/>
              <a:chExt cx="4780710" cy="3525708"/>
            </a:xfrm>
          </p:grpSpPr>
          <p:sp>
            <p:nvSpPr>
              <p:cNvPr id="12" name="Oval 18"/>
              <p:cNvSpPr>
                <a:spLocks noChangeArrowheads="1"/>
              </p:cNvSpPr>
              <p:nvPr/>
            </p:nvSpPr>
            <p:spPr bwMode="auto">
              <a:xfrm rot="20730474">
                <a:off x="3161345" y="2927243"/>
                <a:ext cx="1654861" cy="2875481"/>
              </a:xfrm>
              <a:prstGeom prst="ellipse">
                <a:avLst/>
              </a:prstGeom>
              <a:noFill/>
              <a:ln w="9525">
                <a:solidFill>
                  <a:srgbClr val="33CC33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1pPr>
                <a:lvl2pPr marL="742950" indent="-285750"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2pPr>
                <a:lvl3pPr marL="1143000" indent="-228600"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3pPr>
                <a:lvl4pPr marL="1600200" indent="-228600"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4pPr>
                <a:lvl5pPr marL="2057400" indent="-228600" eaLnBrk="0" hangingPunct="0"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600">
                    <a:solidFill>
                      <a:schemeClr val="tx1"/>
                    </a:solidFill>
                    <a:latin typeface="굴림" charset="-127"/>
                    <a:ea typeface="굴림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grpSp>
            <p:nvGrpSpPr>
              <p:cNvPr id="11" name="그룹 10"/>
              <p:cNvGrpSpPr/>
              <p:nvPr/>
            </p:nvGrpSpPr>
            <p:grpSpPr>
              <a:xfrm>
                <a:off x="35496" y="2758653"/>
                <a:ext cx="4722574" cy="3525708"/>
                <a:chOff x="35496" y="2758653"/>
                <a:chExt cx="4722574" cy="3525708"/>
              </a:xfrm>
            </p:grpSpPr>
            <p:sp>
              <p:nvSpPr>
                <p:cNvPr id="4" name="Oval 4"/>
                <p:cNvSpPr>
                  <a:spLocks noChangeArrowheads="1"/>
                </p:cNvSpPr>
                <p:nvPr/>
              </p:nvSpPr>
              <p:spPr bwMode="auto">
                <a:xfrm>
                  <a:off x="3715669" y="4717002"/>
                  <a:ext cx="981560" cy="979174"/>
                </a:xfrm>
                <a:prstGeom prst="ellipse">
                  <a:avLst/>
                </a:prstGeom>
                <a:solidFill>
                  <a:srgbClr val="FF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5" name="Oval 5"/>
                <p:cNvSpPr>
                  <a:spLocks noChangeArrowheads="1"/>
                </p:cNvSpPr>
                <p:nvPr/>
              </p:nvSpPr>
              <p:spPr bwMode="auto">
                <a:xfrm>
                  <a:off x="3469603" y="3064813"/>
                  <a:ext cx="369099" cy="366853"/>
                </a:xfrm>
                <a:prstGeom prst="ellipse">
                  <a:avLst/>
                </a:prstGeom>
                <a:solidFill>
                  <a:srgbClr val="FFFF00"/>
                </a:solidFill>
                <a:ln w="9525">
                  <a:solidFill>
                    <a:srgbClr val="33CC33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6" name="Oval 6"/>
                <p:cNvSpPr>
                  <a:spLocks noChangeArrowheads="1"/>
                </p:cNvSpPr>
                <p:nvPr/>
              </p:nvSpPr>
              <p:spPr bwMode="auto">
                <a:xfrm>
                  <a:off x="772342" y="4900428"/>
                  <a:ext cx="551620" cy="550280"/>
                </a:xfrm>
                <a:prstGeom prst="ellipse">
                  <a:avLst/>
                </a:prstGeom>
                <a:solidFill>
                  <a:srgbClr val="0099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7" name="Line 8"/>
                <p:cNvSpPr>
                  <a:spLocks noChangeShapeType="1"/>
                </p:cNvSpPr>
                <p:nvPr/>
              </p:nvSpPr>
              <p:spPr bwMode="auto">
                <a:xfrm flipH="1" flipV="1">
                  <a:off x="3653476" y="3248240"/>
                  <a:ext cx="552973" cy="195834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8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077897" y="3248240"/>
                  <a:ext cx="2575580" cy="189630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387019" y="5700222"/>
                  <a:ext cx="1427723" cy="3115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ko-KR" sz="1800"/>
                </a:p>
              </p:txBody>
            </p:sp>
            <p:sp>
              <p:nvSpPr>
                <p:cNvPr id="10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65435" y="5940295"/>
                  <a:ext cx="1488564" cy="3115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ko-KR" sz="1800"/>
                </a:p>
              </p:txBody>
            </p:sp>
            <p:sp>
              <p:nvSpPr>
                <p:cNvPr id="21" name="Oval 34"/>
                <p:cNvSpPr>
                  <a:spLocks noChangeArrowheads="1"/>
                </p:cNvSpPr>
                <p:nvPr/>
              </p:nvSpPr>
              <p:spPr bwMode="auto">
                <a:xfrm rot="19428300">
                  <a:off x="35496" y="3799869"/>
                  <a:ext cx="4354827" cy="979174"/>
                </a:xfrm>
                <a:prstGeom prst="ellipse">
                  <a:avLst/>
                </a:prstGeom>
                <a:noFill/>
                <a:ln w="9525">
                  <a:solidFill>
                    <a:srgbClr val="CC00FF"/>
                  </a:solidFill>
                  <a:prstDash val="lg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endParaRPr lang="ko-KR" altLang="en-US"/>
                </a:p>
              </p:txBody>
            </p:sp>
            <p:sp>
              <p:nvSpPr>
                <p:cNvPr id="22" name="Line 37"/>
                <p:cNvSpPr>
                  <a:spLocks noChangeShapeType="1"/>
                </p:cNvSpPr>
                <p:nvPr/>
              </p:nvSpPr>
              <p:spPr bwMode="auto">
                <a:xfrm flipH="1" flipV="1">
                  <a:off x="1875583" y="4533575"/>
                  <a:ext cx="2330866" cy="67301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3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022575" y="5206588"/>
                  <a:ext cx="735495" cy="7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ko-KR" dirty="0"/>
                    <a:t>c</a:t>
                  </a:r>
                  <a:r>
                    <a:rPr lang="en-US" altLang="ko-KR" dirty="0" smtClean="0"/>
                    <a:t>’</a:t>
                  </a:r>
                  <a:endParaRPr lang="en-US" altLang="ko-KR" dirty="0"/>
                </a:p>
              </p:txBody>
            </p:sp>
            <p:sp>
              <p:nvSpPr>
                <p:cNvPr id="25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323528" y="5847655"/>
                  <a:ext cx="1201041" cy="4367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sz="2000" dirty="0" smtClean="0"/>
                    <a:t>p=</a:t>
                  </a:r>
                  <a:r>
                    <a:rPr lang="en-US" altLang="ko-KR" sz="2000" dirty="0" err="1" smtClean="0"/>
                    <a:t>c+n</a:t>
                  </a:r>
                  <a:endParaRPr lang="en-US" altLang="ko-KR" sz="2000" dirty="0"/>
                </a:p>
              </p:txBody>
            </p:sp>
            <p:sp>
              <p:nvSpPr>
                <p:cNvPr id="26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772342" y="5023162"/>
                  <a:ext cx="449162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dirty="0" smtClean="0"/>
                    <a:t>c</a:t>
                  </a:r>
                  <a:endParaRPr lang="en-US" altLang="ko-KR" dirty="0"/>
                </a:p>
              </p:txBody>
            </p:sp>
            <p:sp>
              <p:nvSpPr>
                <p:cNvPr id="27" name="Line 44"/>
                <p:cNvSpPr>
                  <a:spLocks noChangeShapeType="1"/>
                </p:cNvSpPr>
                <p:nvPr/>
              </p:nvSpPr>
              <p:spPr bwMode="auto">
                <a:xfrm flipH="1" flipV="1">
                  <a:off x="1077897" y="5144547"/>
                  <a:ext cx="3128553" cy="6204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3469603" y="2758653"/>
                  <a:ext cx="351523" cy="6463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1pPr>
                  <a:lvl2pPr marL="742950" indent="-28575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2pPr>
                  <a:lvl3pPr marL="11430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3pPr>
                  <a:lvl4pPr marL="16002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4pPr>
                  <a:lvl5pPr marL="2057400" indent="-228600" eaLnBrk="0" hangingPunct="0"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3600">
                      <a:solidFill>
                        <a:schemeClr val="tx1"/>
                      </a:solidFill>
                      <a:latin typeface="굴림" charset="-127"/>
                      <a:ea typeface="굴림" charset="-127"/>
                    </a:defRPr>
                  </a:lvl9pPr>
                </a:lstStyle>
                <a:p>
                  <a:pPr eaLnBrk="1" hangingPunct="1"/>
                  <a:r>
                    <a:rPr lang="en-US" altLang="ko-KR" dirty="0" smtClean="0"/>
                    <a:t>n</a:t>
                  </a:r>
                  <a:endParaRPr lang="en-US" altLang="ko-KR" dirty="0"/>
                </a:p>
              </p:txBody>
            </p:sp>
            <p:sp>
              <p:nvSpPr>
                <p:cNvPr id="32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1140089" y="4533575"/>
                  <a:ext cx="2882487" cy="61097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pic>
              <p:nvPicPr>
                <p:cNvPr id="34" name="그림 33"/>
                <p:cNvPicPr>
                  <a:picLocks noChangeAspect="1"/>
                </p:cNvPicPr>
                <p:nvPr>
                  <p:custDataLst>
                    <p:tags r:id="rId2"/>
                  </p:custDataLst>
                </p:nvPr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67744" y="4437112"/>
                  <a:ext cx="182857" cy="178286"/>
                </a:xfrm>
                <a:prstGeom prst="rect">
                  <a:avLst/>
                </a:prstGeom>
              </p:spPr>
            </p:pic>
            <p:pic>
              <p:nvPicPr>
                <p:cNvPr id="37" name="그림 36"/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75856" y="4384557"/>
                  <a:ext cx="239238" cy="196571"/>
                </a:xfrm>
                <a:prstGeom prst="rect">
                  <a:avLst/>
                </a:prstGeom>
              </p:spPr>
            </p:pic>
            <p:pic>
              <p:nvPicPr>
                <p:cNvPr id="38" name="그림 37"/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70809" y="3883548"/>
                  <a:ext cx="169143" cy="193524"/>
                </a:xfrm>
                <a:prstGeom prst="rect">
                  <a:avLst/>
                </a:prstGeom>
              </p:spPr>
            </p:pic>
            <p:pic>
              <p:nvPicPr>
                <p:cNvPr id="39" name="그림 38"/>
                <p:cNvPicPr>
                  <a:picLocks noChangeAspect="1"/>
                </p:cNvPicPr>
                <p:nvPr>
                  <p:custDataLst>
                    <p:tags r:id="rId5"/>
                  </p:custDataLst>
                </p:nvPr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39752" y="3861048"/>
                  <a:ext cx="105143" cy="114286"/>
                </a:xfrm>
                <a:prstGeom prst="rect">
                  <a:avLst/>
                </a:prstGeom>
              </p:spPr>
            </p:pic>
            <p:pic>
              <p:nvPicPr>
                <p:cNvPr id="40" name="그림 39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40000" y="5301208"/>
                  <a:ext cx="271238" cy="211810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73" y="1628800"/>
            <a:ext cx="4546762" cy="841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374" y="2491924"/>
            <a:ext cx="43529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4860032" y="3249647"/>
            <a:ext cx="313207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 general this coupling gives </a:t>
            </a:r>
          </a:p>
          <a:p>
            <a:r>
              <a:rPr lang="en-US" altLang="ko-KR" dirty="0" smtClean="0"/>
              <a:t>Non-local kernel 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Finite-range transfers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Local approximation of kernel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Zero-range transfers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(treat interaction potential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as approximately zero range )</a:t>
            </a:r>
            <a:endParaRPr lang="ko-KR" altLang="en-US" dirty="0"/>
          </a:p>
        </p:txBody>
      </p:sp>
      <p:pic>
        <p:nvPicPr>
          <p:cNvPr id="33" name="그림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5715619"/>
            <a:ext cx="2075428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60647"/>
            <a:ext cx="7416824" cy="627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903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620688"/>
            <a:ext cx="5957617" cy="504056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12648" y="1484784"/>
            <a:ext cx="50405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660232" y="1124744"/>
            <a:ext cx="245067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Bound state </a:t>
            </a:r>
          </a:p>
          <a:p>
            <a:r>
              <a:rPr lang="en-US" altLang="ko-KR" dirty="0" smtClean="0"/>
              <a:t>Wave functions </a:t>
            </a:r>
          </a:p>
          <a:p>
            <a:r>
              <a:rPr lang="en-US" altLang="ko-KR" dirty="0" smtClean="0"/>
              <a:t>Are obtained in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Well-depth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Prescription</a:t>
            </a:r>
          </a:p>
          <a:p>
            <a:endParaRPr lang="en-US" altLang="ko-KR" dirty="0"/>
          </a:p>
          <a:p>
            <a:r>
              <a:rPr lang="en-US" altLang="ko-KR" dirty="0" smtClean="0">
                <a:solidFill>
                  <a:srgbClr val="FF0000"/>
                </a:solidFill>
              </a:rPr>
              <a:t>Always check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Parameters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No automatic </a:t>
            </a:r>
          </a:p>
          <a:p>
            <a:r>
              <a:rPr lang="en-US" altLang="ko-KR" dirty="0" smtClean="0"/>
              <a:t>Determination</a:t>
            </a:r>
          </a:p>
          <a:p>
            <a:r>
              <a:rPr lang="en-US" altLang="ko-KR" dirty="0" smtClean="0"/>
              <a:t>Of potential parameter</a:t>
            </a:r>
          </a:p>
          <a:p>
            <a:r>
              <a:rPr lang="en-US" altLang="ko-KR" dirty="0" smtClean="0"/>
              <a:t>Is Available.</a:t>
            </a:r>
          </a:p>
          <a:p>
            <a:endParaRPr lang="en-US" altLang="ko-KR" dirty="0"/>
          </a:p>
          <a:p>
            <a:r>
              <a:rPr lang="en-US" altLang="ko-KR" dirty="0" smtClean="0"/>
              <a:t>One can export</a:t>
            </a:r>
          </a:p>
          <a:p>
            <a:r>
              <a:rPr lang="en-US" altLang="ko-KR" dirty="0" smtClean="0"/>
              <a:t>The result of DWBA</a:t>
            </a:r>
          </a:p>
          <a:p>
            <a:r>
              <a:rPr lang="en-US" altLang="ko-KR" dirty="0" smtClean="0"/>
              <a:t>Calculation </a:t>
            </a:r>
            <a:r>
              <a:rPr lang="en-US" altLang="ko-KR" dirty="0"/>
              <a:t>as a file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11560" y="2852936"/>
            <a:ext cx="352839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6955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Transfer reaction </a:t>
            </a:r>
            <a:br>
              <a:rPr lang="en-US" altLang="ko-KR" dirty="0" smtClean="0"/>
            </a:br>
            <a:r>
              <a:rPr lang="en-US" altLang="ko-KR" dirty="0" smtClean="0"/>
              <a:t>as a spectroscopic tool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4797152"/>
            <a:ext cx="3014095" cy="655238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35" y="1628800"/>
            <a:ext cx="3983360" cy="3064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99992" y="1772816"/>
            <a:ext cx="428450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Transfer reaction cross section is sensitive</a:t>
            </a:r>
          </a:p>
          <a:p>
            <a:r>
              <a:rPr lang="en-US" altLang="ko-KR" dirty="0" smtClean="0"/>
              <a:t>To the transferred angular momentum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(1) By analyzing angular distribution,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one can determine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the transferred orbital angular momentum</a:t>
            </a:r>
          </a:p>
          <a:p>
            <a:pPr marL="285750" indent="-285750">
              <a:buFont typeface="Wingdings"/>
              <a:buChar char="à"/>
            </a:pPr>
            <a:r>
              <a:rPr lang="en-US" altLang="ko-KR" dirty="0" smtClean="0">
                <a:sym typeface="Wingdings" panose="05000000000000000000" pitchFamily="2" charset="2"/>
              </a:rPr>
              <a:t>The quantum number of </a:t>
            </a:r>
            <a:r>
              <a:rPr lang="en-US" altLang="ko-KR" dirty="0" err="1" smtClean="0">
                <a:sym typeface="Wingdings" panose="05000000000000000000" pitchFamily="2" charset="2"/>
              </a:rPr>
              <a:t>s.p</a:t>
            </a:r>
            <a:r>
              <a:rPr lang="en-US" altLang="ko-KR" dirty="0" smtClean="0">
                <a:sym typeface="Wingdings" panose="05000000000000000000" pitchFamily="2" charset="2"/>
              </a:rPr>
              <a:t>. states</a:t>
            </a:r>
          </a:p>
          <a:p>
            <a:endParaRPr lang="en-US" altLang="ko-KR" dirty="0">
              <a:sym typeface="Wingdings" panose="05000000000000000000" pitchFamily="2" charset="2"/>
            </a:endParaRPr>
          </a:p>
          <a:p>
            <a:r>
              <a:rPr lang="en-US" altLang="ko-KR" dirty="0" smtClean="0">
                <a:sym typeface="Wingdings" panose="05000000000000000000" pitchFamily="2" charset="2"/>
              </a:rPr>
              <a:t>(2) In a </a:t>
            </a:r>
            <a:r>
              <a:rPr lang="en-US" altLang="ko-KR" dirty="0" err="1" smtClean="0">
                <a:sym typeface="Wingdings" panose="05000000000000000000" pitchFamily="2" charset="2"/>
              </a:rPr>
              <a:t>s.p</a:t>
            </a:r>
            <a:r>
              <a:rPr lang="en-US" altLang="ko-KR" dirty="0" smtClean="0">
                <a:sym typeface="Wingdings" panose="05000000000000000000" pitchFamily="2" charset="2"/>
              </a:rPr>
              <a:t>. picture, 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    one</a:t>
            </a:r>
            <a:r>
              <a:rPr lang="ko-KR" altLang="en-US" dirty="0" smtClean="0"/>
              <a:t> </a:t>
            </a:r>
            <a:r>
              <a:rPr lang="en-US" altLang="ko-KR" dirty="0"/>
              <a:t>can extract S.F. </a:t>
            </a:r>
            <a:r>
              <a:rPr lang="en-US" altLang="ko-KR" dirty="0" smtClean="0"/>
              <a:t> from experiments</a:t>
            </a:r>
            <a:endParaRPr lang="en-US" altLang="ko-KR" dirty="0"/>
          </a:p>
          <a:p>
            <a:r>
              <a:rPr lang="en-US" altLang="ko-KR" dirty="0" smtClean="0">
                <a:sym typeface="Wingdings" panose="05000000000000000000" pitchFamily="2" charset="2"/>
              </a:rPr>
              <a:t> Spectroscopic information</a:t>
            </a:r>
            <a:endParaRPr lang="ko-KR" altLang="en-US" dirty="0"/>
          </a:p>
          <a:p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376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hlinkClick r:id="rId2"/>
              </a:rPr>
              <a:t>https://</a:t>
            </a:r>
            <a:r>
              <a:rPr lang="en-US" altLang="ko-KR" sz="2400" dirty="0" smtClean="0">
                <a:hlinkClick r:id="rId2"/>
              </a:rPr>
              <a:t>github.com/alphacentaury-github/ReactionGUI</a:t>
            </a:r>
            <a:endParaRPr lang="en-US" altLang="ko-KR" sz="2400" dirty="0" smtClean="0"/>
          </a:p>
          <a:p>
            <a:endParaRPr lang="ko-KR" altLang="en-US" sz="24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358284"/>
            <a:ext cx="6812687" cy="3737716"/>
          </a:xfrm>
          <a:prstGeom prst="rect">
            <a:avLst/>
          </a:prstGeom>
        </p:spPr>
      </p:pic>
      <p:sp>
        <p:nvSpPr>
          <p:cNvPr id="7" name="아래쪽 화살표 6"/>
          <p:cNvSpPr/>
          <p:nvPr/>
        </p:nvSpPr>
        <p:spPr>
          <a:xfrm>
            <a:off x="5148064" y="3284984"/>
            <a:ext cx="216024" cy="28803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5784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Overlap function, </a:t>
            </a:r>
            <a:br>
              <a:rPr lang="en-US" altLang="ko-KR" dirty="0" smtClean="0"/>
            </a:br>
            <a:r>
              <a:rPr lang="en-US" altLang="ko-KR" dirty="0" smtClean="0"/>
              <a:t>Spectroscopic factor, ANC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28800"/>
            <a:ext cx="2984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Overlap function:  For B=</a:t>
            </a:r>
            <a:r>
              <a:rPr lang="en-US" altLang="ko-KR" dirty="0" err="1" smtClean="0"/>
              <a:t>A+v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628800"/>
            <a:ext cx="3617524" cy="32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1560" y="2204864"/>
            <a:ext cx="6118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 principle, overlap function comes from many-body calculation. </a:t>
            </a:r>
          </a:p>
          <a:p>
            <a:r>
              <a:rPr lang="en-US" altLang="ko-KR" dirty="0" smtClean="0"/>
              <a:t>It is common to use a simple single-particle picture.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97" y="2996951"/>
            <a:ext cx="34290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73016"/>
            <a:ext cx="23336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275856" y="3645024"/>
            <a:ext cx="203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Spectroscopic factor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92080" y="2852936"/>
            <a:ext cx="3802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To be exact, Anti-symmetry </a:t>
            </a:r>
          </a:p>
          <a:p>
            <a:r>
              <a:rPr lang="en-US" altLang="ko-KR" dirty="0" smtClean="0"/>
              <a:t>of wave function have to be considered</a:t>
            </a:r>
            <a:endParaRPr lang="ko-KR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27" y="4365104"/>
            <a:ext cx="49434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98" y="5204132"/>
            <a:ext cx="3924300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98" y="5877272"/>
            <a:ext cx="1771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757667" y="5229200"/>
            <a:ext cx="240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Spectroscopic amplitude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7337225" y="3645024"/>
            <a:ext cx="1627263" cy="2422177"/>
            <a:chOff x="7337225" y="3645024"/>
            <a:chExt cx="1627263" cy="2422177"/>
          </a:xfrm>
        </p:grpSpPr>
        <p:grpSp>
          <p:nvGrpSpPr>
            <p:cNvPr id="13" name="그룹 12"/>
            <p:cNvGrpSpPr/>
            <p:nvPr/>
          </p:nvGrpSpPr>
          <p:grpSpPr>
            <a:xfrm>
              <a:off x="7638325" y="4230241"/>
              <a:ext cx="1080120" cy="1649833"/>
              <a:chOff x="7638325" y="4230241"/>
              <a:chExt cx="1080120" cy="1649833"/>
            </a:xfrm>
          </p:grpSpPr>
          <p:cxnSp>
            <p:nvCxnSpPr>
              <p:cNvPr id="12" name="직선 연결선 11"/>
              <p:cNvCxnSpPr/>
              <p:nvPr/>
            </p:nvCxnSpPr>
            <p:spPr>
              <a:xfrm>
                <a:off x="8100392" y="4365104"/>
                <a:ext cx="77993" cy="98844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타원 8"/>
              <p:cNvSpPr/>
              <p:nvPr/>
            </p:nvSpPr>
            <p:spPr>
              <a:xfrm>
                <a:off x="7956376" y="4230241"/>
                <a:ext cx="288032" cy="278879"/>
              </a:xfrm>
              <a:prstGeom prst="ellipse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7638325" y="4827016"/>
                <a:ext cx="1080120" cy="1053058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A</a:t>
                </a:r>
                <a:endParaRPr lang="ko-KR" altLang="en-US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7740352" y="450912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</a:t>
              </a:r>
              <a:endParaRPr lang="ko-KR" altLang="en-US" dirty="0"/>
            </a:p>
          </p:txBody>
        </p:sp>
        <p:sp>
          <p:nvSpPr>
            <p:cNvPr id="15" name="타원 14"/>
            <p:cNvSpPr/>
            <p:nvPr/>
          </p:nvSpPr>
          <p:spPr>
            <a:xfrm>
              <a:off x="7337225" y="4005064"/>
              <a:ext cx="1627263" cy="206213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956376" y="364502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19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Overlap function, </a:t>
            </a:r>
            <a:br>
              <a:rPr lang="en-US" altLang="ko-KR" dirty="0" smtClean="0"/>
            </a:br>
            <a:r>
              <a:rPr lang="en-US" altLang="ko-KR" dirty="0" smtClean="0"/>
              <a:t>Spectroscopic factor, ANC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1772816"/>
            <a:ext cx="456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From the nucleon separation energy, we expect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76872"/>
            <a:ext cx="442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436096" y="2276872"/>
            <a:ext cx="338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Asymptotic Normalization Constant</a:t>
            </a:r>
            <a:endParaRPr lang="ko-KR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75" y="3274842"/>
            <a:ext cx="44100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55576" y="2852936"/>
            <a:ext cx="6612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If we approximate many-body overlap function into </a:t>
            </a:r>
            <a:r>
              <a:rPr lang="en-US" altLang="ko-KR" dirty="0" err="1" smtClean="0"/>
              <a:t>s.p</a:t>
            </a:r>
            <a:r>
              <a:rPr lang="en-US" altLang="ko-KR" dirty="0" smtClean="0"/>
              <a:t>. wave function</a:t>
            </a:r>
            <a:endParaRPr lang="ko-KR" alt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933056"/>
            <a:ext cx="3048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298010" y="4005064"/>
            <a:ext cx="2010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Single particle ANC</a:t>
            </a:r>
            <a:endParaRPr lang="ko-KR" alt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783" y="4581128"/>
            <a:ext cx="46958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6444208" y="3358733"/>
            <a:ext cx="2613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Well-depth prescription is </a:t>
            </a:r>
          </a:p>
          <a:p>
            <a:r>
              <a:rPr lang="en-US" altLang="ko-KR" dirty="0" smtClean="0"/>
              <a:t>Commonly used for </a:t>
            </a:r>
            <a:r>
              <a:rPr lang="en-US" altLang="ko-KR" dirty="0" err="1" smtClean="0"/>
              <a:t>s.p.w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11782" y="5597199"/>
            <a:ext cx="39922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Basically, the </a:t>
            </a:r>
            <a:r>
              <a:rPr lang="en-US" altLang="ko-KR" dirty="0" smtClean="0">
                <a:solidFill>
                  <a:srgbClr val="FF0000"/>
                </a:solidFill>
              </a:rPr>
              <a:t>spectroscopic amplitude </a:t>
            </a:r>
            <a:r>
              <a:rPr lang="en-US" altLang="ko-KR" dirty="0" smtClean="0"/>
              <a:t>is square root of </a:t>
            </a:r>
          </a:p>
          <a:p>
            <a:r>
              <a:rPr lang="en-US" altLang="ko-KR" dirty="0" smtClean="0"/>
              <a:t>Spectroscopic factor.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832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Halo nuclei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Deuteron is a weakly bound nuclei. </a:t>
            </a:r>
            <a:r>
              <a:rPr lang="en-US" altLang="ko-KR" dirty="0" smtClean="0">
                <a:sym typeface="Wingdings" panose="05000000000000000000" pitchFamily="2" charset="2"/>
              </a:rPr>
              <a:t> Couplings to break up channel can be important.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Many Rare isotope are weakly bound, Especially Halo nuclei.  Couplings to break up channel can be important.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One of ways to include break up channel effects in transfer reaction is to use ADWBA.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Another way is to use CDCC. </a:t>
            </a:r>
          </a:p>
          <a:p>
            <a:r>
              <a:rPr lang="en-US" altLang="ko-KR" dirty="0" smtClean="0">
                <a:sym typeface="Wingdings" panose="05000000000000000000" pitchFamily="2" charset="2"/>
              </a:rPr>
              <a:t>Recently, there are efforts to use ab-initio or </a:t>
            </a:r>
            <a:r>
              <a:rPr lang="en-US" altLang="ko-KR" dirty="0" err="1" smtClean="0">
                <a:sym typeface="Wingdings" panose="05000000000000000000" pitchFamily="2" charset="2"/>
              </a:rPr>
              <a:t>Faddeev</a:t>
            </a:r>
            <a:r>
              <a:rPr lang="en-US" altLang="ko-KR" dirty="0" smtClean="0">
                <a:sym typeface="Wingdings" panose="05000000000000000000" pitchFamily="2" charset="2"/>
              </a:rPr>
              <a:t> method for transfer reaction.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64055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 up Channel effects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(elastic scattering example)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57400"/>
            <a:ext cx="3962400" cy="375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057400"/>
            <a:ext cx="4226287" cy="3655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091" y="2064909"/>
            <a:ext cx="436245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584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Development of GUI for reaction calculation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Currently, developing a simple GUI program for RAON Users to do reaction calculation. </a:t>
            </a:r>
          </a:p>
          <a:p>
            <a:r>
              <a:rPr lang="en-US" altLang="ko-KR" dirty="0" smtClean="0"/>
              <a:t>At the moment, it is aimed to do DWBA calculation for elastic , in-elastic, transfer reaction in a very simple structure model. </a:t>
            </a:r>
          </a:p>
          <a:p>
            <a:r>
              <a:rPr lang="en-US" altLang="ko-KR" dirty="0" smtClean="0"/>
              <a:t>Later, plan to add radiative capture, fusion reaction and coupled </a:t>
            </a:r>
            <a:r>
              <a:rPr lang="en-US" altLang="ko-KR" smtClean="0"/>
              <a:t>channel methods(also ADWA, CDCC). </a:t>
            </a:r>
            <a:endParaRPr lang="en-US" altLang="ko-KR" dirty="0" smtClean="0"/>
          </a:p>
          <a:p>
            <a:r>
              <a:rPr lang="en-US" altLang="ko-KR" dirty="0" smtClean="0"/>
              <a:t>Also, trying to include several useful functions for the convenience of Users.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585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Installation</a:t>
            </a:r>
            <a:endParaRPr lang="ko-KR" altLang="en-US" dirty="0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97224" y="1700808"/>
            <a:ext cx="6696744" cy="499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5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46393"/>
            <a:ext cx="5784729" cy="56308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228184" y="443429"/>
            <a:ext cx="264662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File:</a:t>
            </a:r>
          </a:p>
          <a:p>
            <a:r>
              <a:rPr lang="en-US" altLang="ko-KR" dirty="0" smtClean="0"/>
              <a:t>Save/Load </a:t>
            </a:r>
          </a:p>
          <a:p>
            <a:r>
              <a:rPr lang="en-US" altLang="ko-KR" dirty="0" smtClean="0"/>
              <a:t>Input parameter values</a:t>
            </a:r>
          </a:p>
          <a:p>
            <a:endParaRPr lang="en-US" altLang="ko-KR" dirty="0"/>
          </a:p>
          <a:p>
            <a:r>
              <a:rPr lang="en-US" altLang="ko-KR" dirty="0" smtClean="0"/>
              <a:t>Configure:</a:t>
            </a:r>
          </a:p>
          <a:p>
            <a:r>
              <a:rPr lang="en-US" altLang="ko-KR" dirty="0" smtClean="0"/>
              <a:t>Specify the executable file</a:t>
            </a:r>
          </a:p>
          <a:p>
            <a:r>
              <a:rPr lang="en-US" altLang="ko-KR" dirty="0" smtClean="0"/>
              <a:t>Locations</a:t>
            </a:r>
          </a:p>
          <a:p>
            <a:r>
              <a:rPr lang="en-US" altLang="ko-KR" dirty="0" smtClean="0"/>
              <a:t>(OS other than Windows)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23528" y="443429"/>
            <a:ext cx="1152128" cy="2492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396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Reactions</a:t>
            </a:r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1700808"/>
            <a:ext cx="5561908" cy="41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0344" y="2227197"/>
            <a:ext cx="3467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11560" y="2348880"/>
            <a:ext cx="187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Reaction Q-value: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924944"/>
            <a:ext cx="532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Suppose </a:t>
            </a:r>
            <a:r>
              <a:rPr lang="en-US" altLang="ko-KR" dirty="0" smtClean="0"/>
              <a:t>projectile/target </a:t>
            </a:r>
            <a:r>
              <a:rPr lang="en-US" altLang="ko-KR" dirty="0" smtClean="0"/>
              <a:t>is composed with two particle</a:t>
            </a:r>
            <a:endParaRPr lang="ko-KR" alt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68" y="3521646"/>
            <a:ext cx="3846832" cy="1858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244050" y="2348880"/>
            <a:ext cx="1856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(Released energy)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77616" y="3473128"/>
            <a:ext cx="38884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Traditionally,</a:t>
            </a:r>
          </a:p>
          <a:p>
            <a:r>
              <a:rPr lang="en-US" altLang="ko-KR" dirty="0" smtClean="0"/>
              <a:t>Projectile is light, Target is heavy .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Experiment measure projectile-like particle</a:t>
            </a:r>
          </a:p>
          <a:p>
            <a:endParaRPr lang="en-US" altLang="ko-KR" dirty="0"/>
          </a:p>
          <a:p>
            <a:r>
              <a:rPr lang="en-US" altLang="ko-KR" dirty="0" smtClean="0"/>
              <a:t>‘Pickup/stripping/break up’ are used w.r.t. projectile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0481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Kinematics</a:t>
            </a:r>
            <a:endParaRPr lang="ko-KR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556792"/>
            <a:ext cx="5616624" cy="4552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421695" y="6309320"/>
            <a:ext cx="1679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en-US" altLang="ko-KR" dirty="0" err="1" smtClean="0"/>
              <a:t>Satchler</a:t>
            </a:r>
            <a:r>
              <a:rPr lang="en-US" altLang="ko-KR" dirty="0" smtClean="0"/>
              <a:t> fig2.1)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8116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Kinematics</a:t>
            </a:r>
            <a:endParaRPr lang="ko-KR" altLang="en-US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487" y="2315444"/>
            <a:ext cx="3024336" cy="721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284" y="3111620"/>
            <a:ext cx="2952328" cy="684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589" y="1911906"/>
            <a:ext cx="3744416" cy="27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84802" y="4078813"/>
            <a:ext cx="2832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Q= (</a:t>
            </a:r>
            <a:r>
              <a:rPr lang="en-US" altLang="ko-KR" dirty="0" err="1" smtClean="0"/>
              <a:t>mA+mB</a:t>
            </a:r>
            <a:r>
              <a:rPr lang="en-US" altLang="ko-KR" dirty="0" smtClean="0"/>
              <a:t> –</a:t>
            </a:r>
            <a:r>
              <a:rPr lang="en-US" altLang="ko-KR" dirty="0" err="1" smtClean="0"/>
              <a:t>mC</a:t>
            </a:r>
            <a:r>
              <a:rPr lang="en-US" altLang="ko-KR" dirty="0" smtClean="0"/>
              <a:t> -</a:t>
            </a:r>
            <a:r>
              <a:rPr lang="en-US" altLang="ko-KR" dirty="0" err="1" smtClean="0"/>
              <a:t>mD</a:t>
            </a:r>
            <a:r>
              <a:rPr lang="en-US" altLang="ko-KR" dirty="0" smtClean="0"/>
              <a:t>) c^2, </a:t>
            </a:r>
          </a:p>
          <a:p>
            <a:r>
              <a:rPr lang="en-US" altLang="ko-KR" dirty="0" smtClean="0"/>
              <a:t>Q=0 for elastic scattering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283968" y="4725144"/>
            <a:ext cx="423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Cross section at lab frame and at CM frame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927" y="5238492"/>
            <a:ext cx="5149826" cy="576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589" y="5975414"/>
            <a:ext cx="10477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372719"/>
            <a:ext cx="1400175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그룹 8"/>
          <p:cNvGrpSpPr/>
          <p:nvPr/>
        </p:nvGrpSpPr>
        <p:grpSpPr>
          <a:xfrm>
            <a:off x="399195" y="1938417"/>
            <a:ext cx="3471688" cy="2101779"/>
            <a:chOff x="399195" y="1938417"/>
            <a:chExt cx="3471688" cy="2101779"/>
          </a:xfrm>
        </p:grpSpPr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195" y="1938417"/>
              <a:ext cx="3471688" cy="21017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62159" y="2780928"/>
              <a:ext cx="525465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vcm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11760" y="3131666"/>
              <a:ext cx="590226" cy="369332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vlab</a:t>
              </a:r>
              <a:endParaRPr lang="ko-KR" altLang="en-US" dirty="0"/>
            </a:p>
          </p:txBody>
        </p:sp>
      </p:grpSp>
      <p:pic>
        <p:nvPicPr>
          <p:cNvPr id="2" name="그림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13" y="2348880"/>
            <a:ext cx="1289143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835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9.9813"/>
  <p:tag name="ORIGINALWIDTH" val="634.4207"/>
  <p:tag name="LATEXADDIN" val="\documentclass{article}&#10;\usepackage{amsmath}&#10;\pagestyle{empty}&#10;\begin{document}&#10;&#10;&#10;$v_{cm}=\frac{\mu}{m_1}v_0$&#10;&#10;\end{document}"/>
  <p:tag name="IGUANATEXSIZE" val="20"/>
  <p:tag name="IGUANATEXCURSOR" val="1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8.429"/>
  <p:tag name="ORIGINALWIDTH" val="1015.373"/>
  <p:tag name="LATEXADDIN" val="\documentclass{article}&#10;\usepackage{amsmath}&#10;\pagestyle{empty}&#10;\begin{document}&#10;&#10;\begin{eqnarray}&#10;{\vec r}_{vt}&amp;=&amp;{\vec R}+\frac{m_c}{m_p}{\vec r} \nonumber \\&#10;{\vec r}_{ct}&amp;=&amp;{\vec R}-\frac{m_v}{m_p}{\vec r} \nonumber &#10;\end{eqnarray}&#10;&#10;&#10;\end{document}"/>
  <p:tag name="IGUANATEXSIZE" val="20"/>
  <p:tag name="IGUANATEXCURSOR" val="17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24071"/>
  <p:tag name="ORIGINALWIDTH" val="100.4874"/>
  <p:tag name="LATEXADDIN" val="\documentclass{article}&#10;\usepackage{amsmath}&#10;\pagestyle{empty}&#10;\begin{document}&#10;&#10;$r_v$&#10;&#10;&#10;\end{document}"/>
  <p:tag name="IGUANATEXSIZE" val="20"/>
  <p:tag name="IGUANATEXCURSOR" val="8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4.24071"/>
  <p:tag name="ORIGINALWIDTH" val="96.73788"/>
  <p:tag name="LATEXADDIN" val="\documentclass{article}&#10;\usepackage{amsmath}&#10;\pagestyle{empty}&#10;\begin{document}&#10;&#10;$r_c$&#10;&#10;&#10;\end{document}"/>
  <p:tag name="IGUANATEXSIZE" val="20"/>
  <p:tag name="IGUANATEXCURSOR" val="8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6.7304"/>
  <p:tag name="ORIGINALWIDTH" val="2060.742"/>
  <p:tag name="LATEXADDIN" val="\documentclass{article}&#10;\usepackage{amsmath}&#10;\pagestyle{empty}&#10;\begin{document}&#10;&#10;$W({\vec R},{\vec r})=V_{vt}({\vec r}_v)+V_{ct}({\vec r}_c)-U_{opt}(R)$&#10;&#10;&#10;\end{document}"/>
  <p:tag name="IGUANATEXSIZE" val="20"/>
  <p:tag name="IGUANATEXCURSOR" val="8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38.4702"/>
  <p:tag name="ORIGINALWIDTH" val="1589.801"/>
  <p:tag name="LATEXADDIN" val="\documentclass{article}&#10;\usepackage{amsmath}&#10;\pagestyle{empty}&#10;\begin{document}&#10;&#10;\begin{eqnarray}&#10;f^{DW}=-\frac{\mu}{2\pi\hbar^2}\langle \chi^{(-)}_{\vec k_1}&#10;            |W|\chi^{(+)}_{\vec k_0}\rangle \nonumber&#10;\end{eqnarray}&#10;&#10;&#10;\end{document}"/>
  <p:tag name="IGUANATEXSIZE" val="20"/>
  <p:tag name="IGUANATEXCURSOR" val="21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1.7323"/>
  <p:tag name="ORIGINALWIDTH" val="1976.003"/>
  <p:tag name="LATEXADDIN" val="\documentclass{article}&#10;\usepackage{amsmath}&#10;\pagestyle{empty}&#10;\begin{document}&#10;&#10;$W_{nn'}(R)=\int d^3 r \phi^*_n(r) W(R,r) \phi_{n'}(r)$&#10;&#10;&#10;\end{document}"/>
  <p:tag name="IGUANATEXSIZE" val="20"/>
  <p:tag name="IGUANATEXCURSOR" val="13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73905"/>
  <p:tag name="ORIGINALWIDTH" val="89.98874"/>
  <p:tag name="LATEXADDIN" val="\documentclass{article}&#10;\usepackage{amsmath}&#10;\pagestyle{empty}&#10;\begin{document}&#10;&#10;$R$&#10;&#10;&#10;\end{document}"/>
  <p:tag name="IGUANATEXSIZE" val="20"/>
  <p:tag name="IGUANATEXCURSOR" val="8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6.73788"/>
  <p:tag name="ORIGINALWIDTH" val="117.7353"/>
  <p:tag name="LATEXADDIN" val="\documentclass{article}&#10;\usepackage{amsmath}&#10;\pagestyle{empty}&#10;\begin{document}&#10;&#10;&#10;$R'$&#10;&#10;\end{document}"/>
  <p:tag name="IGUANATEXSIZE" val="20"/>
  <p:tag name="IGUANATEXCURSOR" val="8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5.23811"/>
  <p:tag name="ORIGINALWIDTH" val="83.23961"/>
  <p:tag name="LATEXADDIN" val="\documentclass{article}&#10;\usepackage{amsmath}&#10;\pagestyle{empty}&#10;\begin{document}&#10;&#10;&#10;$r'$&#10;&#10;\end{document}"/>
  <p:tag name="IGUANATEXSIZE" val="20"/>
  <p:tag name="IGUANATEXCURSOR" val="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1.74354"/>
  <p:tag name="LATEXADDIN" val="\documentclass{article}&#10;\usepackage{amsmath}&#10;\pagestyle{empty}&#10;\begin{document}&#10;&#10;$r$&#10;&#10;&#10;\end{document}"/>
  <p:tag name="IGUANATEXSIZE" val="20"/>
  <p:tag name="IGUANATEXCURSOR" val="8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2.7334"/>
  <p:tag name="ORIGINALWIDTH" val="923.1346"/>
  <p:tag name="LATEXADDIN" val="\documentclass{article}&#10;\usepackage{amsmath}&#10;\pagestyle{empty}&#10;\begin{document}&#10;&#10;$|\Psi\rangle=\sum_\alpha |\phi_\alpha\rangle \psi_\alpha$ &#10;&#10;&#10;\end{document}"/>
  <p:tag name="IGUANATEXSIZE" val="20"/>
  <p:tag name="IGUANATEXCURSOR" val="13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33.4833"/>
  <p:tag name="LATEXADDIN" val="\documentclass{article}&#10;\usepackage{amsmath}&#10;\pagestyle{empty}&#10;\begin{document}&#10;&#10;$R_{c}$&#10;&#10;&#10;\end{document}"/>
  <p:tag name="IGUANATEXSIZE" val="20"/>
  <p:tag name="IGUANATEXCURSOR" val="8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1.7323"/>
  <p:tag name="ORIGINALWIDTH" val="1021.372"/>
  <p:tag name="LATEXADDIN" val="\documentclass{article}&#10;\usepackage{amsmath}&#10;\pagestyle{empty}&#10;\begin{document}&#10;&#10;${\cal V}_o \phi({\vec r})\sim D_0 \delta^{(3)}({\vec r}) $&#10;&#10;&#10;\end{document}"/>
  <p:tag name="IGUANATEXSIZE" val="20"/>
  <p:tag name="IGUANATEXCURSOR" val="13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7.73905"/>
  <p:tag name="ORIGINALWIDTH" val="89.98874"/>
  <p:tag name="LATEXADDIN" val="\documentclass{article}&#10;\usepackage{amsmath}&#10;\pagestyle{empty}&#10;\begin{document}&#10;&#10;$R$&#10;&#10;&#10;\end{document}"/>
  <p:tag name="IGUANATEXSIZE" val="20"/>
  <p:tag name="IGUANATEXCURSOR" val="8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6.73788"/>
  <p:tag name="ORIGINALWIDTH" val="117.7353"/>
  <p:tag name="LATEXADDIN" val="\documentclass{article}&#10;\usepackage{amsmath}&#10;\pagestyle{empty}&#10;\begin{document}&#10;&#10;&#10;$R'$&#10;&#10;\end{document}"/>
  <p:tag name="IGUANATEXSIZE" val="20"/>
  <p:tag name="IGUANATEXCURSOR" val="8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5.23811"/>
  <p:tag name="ORIGINALWIDTH" val="83.23961"/>
  <p:tag name="LATEXADDIN" val="\documentclass{article}&#10;\usepackage{amsmath}&#10;\pagestyle{empty}&#10;\begin{document}&#10;&#10;&#10;$r'$&#10;&#10;\end{document}"/>
  <p:tag name="IGUANATEXSIZE" val="20"/>
  <p:tag name="IGUANATEXCURSOR" val="8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4299"/>
  <p:tag name="ORIGINALWIDTH" val="51.74354"/>
  <p:tag name="LATEXADDIN" val="\documentclass{article}&#10;\usepackage{amsmath}&#10;\pagestyle{empty}&#10;\begin{document}&#10;&#10;$r$&#10;&#10;&#10;\end{document}"/>
  <p:tag name="IGUANATEXSIZE" val="20"/>
  <p:tag name="IGUANATEXCURSOR" val="8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4.237"/>
  <p:tag name="ORIGINALWIDTH" val="133.4833"/>
  <p:tag name="LATEXADDIN" val="\documentclass{article}&#10;\usepackage{amsmath}&#10;\pagestyle{empty}&#10;\begin{document}&#10;&#10;$R_{c}$&#10;&#10;&#10;\end{document}"/>
  <p:tag name="IGUANATEXSIZE" val="20"/>
  <p:tag name="IGUANATEXCURSOR" val="8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22.4597"/>
  <p:tag name="ORIGINALWIDTH" val="1483.315"/>
  <p:tag name="LATEXADDIN" val="\documentclass{article}&#10;\usepackage{amsmath}&#10;\pagestyle{empty}&#10;\begin{document}&#10;&#10;$$ \left(\frac{d\sigma}{d\Omega}\right)_{exp}&#10;   = S \left(\frac{d\sigma}{d\Omega}\right)_{DWBA}&#10;$$&#10;&#10;&#10;\end{document}"/>
  <p:tag name="IGUANATEXSIZE" val="20"/>
  <p:tag name="IGUANATEXCURSOR" val="177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7.4803"/>
  <p:tag name="ORIGINALWIDTH" val="1780.277"/>
  <p:tag name="LATEXADDIN" val="\documentclass{article}&#10;\usepackage{amsmath}&#10;\pagestyle{empty}&#10;\begin{document}&#10;&#10;$$\phi_{I_A:I_B}({\vec r})=\langle \Phi^A_{I_A}(\xi_A)|&#10;                      \Phi^B_{I_B}(\xi_A,{\vec r})\rangle$$&#10;&#10;&#10;\end{document}"/>
  <p:tag name="IGUANATEXSIZE" val="20"/>
  <p:tag name="IGUANATEXCURSOR" val="19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8.9839"/>
  <p:tag name="ORIGINALWIDTH" val="325.4593"/>
  <p:tag name="LATEXADDIN" val="\documentclass{article}&#10;\usepackage{amsmath}&#10;\pagestyle{empty}&#10;\begin{document}&#10;&#10;$\psi_\beta(R)$&#10;&#10;&#10;\end{document}"/>
  <p:tag name="IGUANATEXSIZE" val="20"/>
  <p:tag name="IGUANATEXCURSOR" val="9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329.2088"/>
  <p:tag name="LATEXADDIN" val="\documentclass{article}&#10;\usepackage{amsmath}&#10;\pagestyle{empty}&#10;\begin{document}&#10;&#10;$\psi_\alpha(R)$&#10;&#10;&#10;\end{document}"/>
  <p:tag name="IGUANATEXSIZE" val="20"/>
  <p:tag name="IGUANATEXCURSOR" val="9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2.216"/>
  <p:tag name="ORIGINALWIDTH" val="2133.483"/>
  <p:tag name="LATEXADDIN" val="\documentclass{article}&#10;\usepackage{amsmath}&#10;\pagestyle{empty}&#10;\begin{document}&#10;&#10;\begin{equation}&#10;B(E\lambda,I_i\to I_f)=&#10;\frac{1}{2I_i+1}|\langle I_f||E\lambda|| I_i\rangle|^2&#10;\nonumber &#10;\end{equation}&#10;&#10;\end{document}"/>
  <p:tag name="IGUANATEXSIZE" val="20"/>
  <p:tag name="IGUANATEXCURSOR" val="16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35.958"/>
  <p:tag name="ORIGINALWIDTH" val="1325.834"/>
  <p:tag name="LATEXADDIN" val="\documentclass{article}&#10;\usepackage{amsmath}&#10;\pagestyle{empty}&#10;\begin{document}&#10;&#10;\begin{equation}&#10;B(Ek\uparrow)=\left(\frac{3Z\beta_k R^k_0}{4\pi}\right)^2 \nonumber&#10;\end{equation}&#10;&#10;&#10;\end{document}"/>
  <p:tag name="IGUANATEXSIZE" val="20"/>
  <p:tag name="IGUANATEXCURSOR" val="16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51.4811"/>
  <p:tag name="ORIGINALWIDTH" val="1477.315"/>
  <p:tag name="LATEXADDIN" val="\documentclass{article}&#10;\usepackage{amsmath}&#10;\pagestyle{empty}&#10;\begin{document}&#10;&#10;$V({\vec R},{\vec r})=U_{vt}({\vec r}_v)+U_{ct}({\vec r}_c)$&#10;&#10;&#10;\end{document}"/>
  <p:tag name="IGUANATEXSIZE" val="20"/>
  <p:tag name="IGUANATEXCURSOR" val="10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1539.558"/>
  <p:tag name="LATEXADDIN" val="\documentclass{article}&#10;\usepackage{amsmath}&#10;\pagestyle{empty}&#10;\begin{document}&#10;&#10;&#10;$[T+V_{cv}(r)]\phi_n(r)=E_n\phi_n(r)$&#10;&#10;\end{document}"/>
  <p:tag name="IGUANATEXSIZE" val="20"/>
  <p:tag name="IGUANATEXCURSOR" val="10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6.7154"/>
  <p:tag name="ORIGINALWIDTH" val="1967.754"/>
  <p:tag name="LATEXADDIN" val="\documentclass{article}&#10;\usepackage{amsmath}&#10;\pagestyle{empty}&#10;\begin{document}&#10;&#10;\begin{equation}&#10;V_{n,n'}(R)=\int d^3 r \phi^*_n({\vec r})V({\vec R},{\vec r})\phi_{n'}({\vec r})&#10;\nonumber&#10;\end{equation}&#10;\end{document}"/>
  <p:tag name="IGUANATEXSIZE" val="20"/>
  <p:tag name="IGUANATEXCURSOR" val="139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3720</TotalTime>
  <Words>1192</Words>
  <Application>Microsoft Office PowerPoint</Application>
  <PresentationFormat>화면 슬라이드 쇼(4:3)</PresentationFormat>
  <Paragraphs>241</Paragraphs>
  <Slides>44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2" baseType="lpstr">
      <vt:lpstr>HY얕은샘물M</vt:lpstr>
      <vt:lpstr>굴림</vt:lpstr>
      <vt:lpstr>맑은 고딕</vt:lpstr>
      <vt:lpstr>Calibri</vt:lpstr>
      <vt:lpstr>Tw Cen MT</vt:lpstr>
      <vt:lpstr>Wingdings</vt:lpstr>
      <vt:lpstr>Wingdings 2</vt:lpstr>
      <vt:lpstr>가을</vt:lpstr>
      <vt:lpstr>Graphic User interface for easy nuclear reaction calculation</vt:lpstr>
      <vt:lpstr>Introduction</vt:lpstr>
      <vt:lpstr>Introduction</vt:lpstr>
      <vt:lpstr>Installation</vt:lpstr>
      <vt:lpstr>Installation</vt:lpstr>
      <vt:lpstr>PowerPoint 프레젠테이션</vt:lpstr>
      <vt:lpstr>Reactions</vt:lpstr>
      <vt:lpstr>Kinematics</vt:lpstr>
      <vt:lpstr>Kinematics</vt:lpstr>
      <vt:lpstr>PowerPoint 프레젠테이션</vt:lpstr>
      <vt:lpstr>PowerPoint 프레젠테이션</vt:lpstr>
      <vt:lpstr>wave function</vt:lpstr>
      <vt:lpstr>Schrodinger equation</vt:lpstr>
      <vt:lpstr>Elastic scattering: Optical model</vt:lpstr>
      <vt:lpstr>Elastic scattering: Optical model</vt:lpstr>
      <vt:lpstr>Elastic scattering: Optical model</vt:lpstr>
      <vt:lpstr>Elastic scattering: Optical model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LS equation for t-matrix</vt:lpstr>
      <vt:lpstr>Born Series</vt:lpstr>
      <vt:lpstr>Two potential formula </vt:lpstr>
      <vt:lpstr>DWBA</vt:lpstr>
      <vt:lpstr>Inelastic scattering (Rotational Model)</vt:lpstr>
      <vt:lpstr>Inelastic scattering (Rotational Model)</vt:lpstr>
      <vt:lpstr>Inelastic scattering (Rotational Model)</vt:lpstr>
      <vt:lpstr>PowerPoint 프레젠테이션</vt:lpstr>
      <vt:lpstr>PowerPoint 프레젠테이션</vt:lpstr>
      <vt:lpstr>PowerPoint 프레젠테이션</vt:lpstr>
      <vt:lpstr>Inelastic scattering  (Single Particle Excitation Model)</vt:lpstr>
      <vt:lpstr>Inelastic scattering  (Single Particle Excitation Model)</vt:lpstr>
      <vt:lpstr>Transfer reaction</vt:lpstr>
      <vt:lpstr>Transfer reaction</vt:lpstr>
      <vt:lpstr>PowerPoint 프레젠테이션</vt:lpstr>
      <vt:lpstr>PowerPoint 프레젠테이션</vt:lpstr>
      <vt:lpstr>Transfer reaction  as a spectroscopic tool</vt:lpstr>
      <vt:lpstr>Overlap function,  Spectroscopic factor, ANC</vt:lpstr>
      <vt:lpstr>Overlap function,  Spectroscopic factor, ANC</vt:lpstr>
      <vt:lpstr>Halo nuclei</vt:lpstr>
      <vt:lpstr>Break up Channel effects</vt:lpstr>
      <vt:lpstr>Development of GUI for reaction calculation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Scattering Theory</dc:title>
  <dc:creator>Microsoft Corporation</dc:creator>
  <cp:lastModifiedBy>user</cp:lastModifiedBy>
  <cp:revision>170</cp:revision>
  <dcterms:created xsi:type="dcterms:W3CDTF">2006-10-05T04:04:58Z</dcterms:created>
  <dcterms:modified xsi:type="dcterms:W3CDTF">2020-10-06T02:53:39Z</dcterms:modified>
</cp:coreProperties>
</file>