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48" r:id="rId3"/>
    <p:sldMasterId id="2147483760" r:id="rId4"/>
    <p:sldMasterId id="2147483772" r:id="rId5"/>
  </p:sldMasterIdLst>
  <p:notesMasterIdLst>
    <p:notesMasterId r:id="rId27"/>
  </p:notesMasterIdLst>
  <p:handoutMasterIdLst>
    <p:handoutMasterId r:id="rId28"/>
  </p:handoutMasterIdLst>
  <p:sldIdLst>
    <p:sldId id="269" r:id="rId6"/>
    <p:sldId id="575" r:id="rId7"/>
    <p:sldId id="548" r:id="rId8"/>
    <p:sldId id="525" r:id="rId9"/>
    <p:sldId id="526" r:id="rId10"/>
    <p:sldId id="527" r:id="rId11"/>
    <p:sldId id="550" r:id="rId12"/>
    <p:sldId id="559" r:id="rId13"/>
    <p:sldId id="585" r:id="rId14"/>
    <p:sldId id="577" r:id="rId15"/>
    <p:sldId id="546" r:id="rId16"/>
    <p:sldId id="528" r:id="rId17"/>
    <p:sldId id="566" r:id="rId18"/>
    <p:sldId id="536" r:id="rId19"/>
    <p:sldId id="537" r:id="rId20"/>
    <p:sldId id="580" r:id="rId21"/>
    <p:sldId id="581" r:id="rId22"/>
    <p:sldId id="586" r:id="rId23"/>
    <p:sldId id="588" r:id="rId24"/>
    <p:sldId id="587" r:id="rId25"/>
    <p:sldId id="544" r:id="rId26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48"/>
            <p14:sldId id="525"/>
            <p14:sldId id="526"/>
            <p14:sldId id="527"/>
            <p14:sldId id="550"/>
            <p14:sldId id="559"/>
            <p14:sldId id="585"/>
            <p14:sldId id="577"/>
            <p14:sldId id="546"/>
            <p14:sldId id="528"/>
            <p14:sldId id="566"/>
            <p14:sldId id="536"/>
            <p14:sldId id="537"/>
            <p14:sldId id="580"/>
            <p14:sldId id="581"/>
            <p14:sldId id="586"/>
            <p14:sldId id="588"/>
            <p14:sldId id="587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12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498" y="96"/>
      </p:cViewPr>
      <p:guideLst>
        <p:guide pos="421"/>
        <p:guide pos="5796"/>
        <p:guide pos="3097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12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86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0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4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2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9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39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2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67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38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61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37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29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3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398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59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71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5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2023-04-17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Carbon isotopes in </a:t>
            </a:r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Nuclear </a:t>
            </a:r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Lattice Effective Field </a:t>
            </a:r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Theory</a:t>
            </a:r>
            <a:endParaRPr lang="en-US" altLang="ko-KR" sz="3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</a:t>
            </a:r>
            <a:r>
              <a:rPr lang="ko-KR" altLang="en-US" sz="2800" dirty="0" smtClean="0"/>
              <a:t>중이온가속기연구소</a:t>
            </a:r>
            <a:r>
              <a:rPr lang="en-US" altLang="ko-KR" sz="2800" dirty="0" smtClean="0"/>
              <a:t>, IBS)</a:t>
            </a:r>
          </a:p>
          <a:p>
            <a:pPr lvl="1"/>
            <a:r>
              <a:rPr lang="en-US" altLang="ko-KR" sz="2800" dirty="0" smtClean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2999" y="5732952"/>
            <a:ext cx="474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 smtClean="0"/>
              <a:t>KPS </a:t>
            </a:r>
            <a:r>
              <a:rPr lang="en-US" altLang="ko-KR" sz="1800" dirty="0" smtClean="0"/>
              <a:t>Spring </a:t>
            </a:r>
            <a:r>
              <a:rPr lang="en-US" altLang="ko-KR" sz="1800" dirty="0" smtClean="0"/>
              <a:t>meeting </a:t>
            </a:r>
            <a:r>
              <a:rPr lang="en-US" altLang="ko-KR" sz="1800" dirty="0" smtClean="0"/>
              <a:t>2023.04.19., </a:t>
            </a:r>
            <a:r>
              <a:rPr lang="ko-KR" altLang="en-US" sz="1800" dirty="0" smtClean="0"/>
              <a:t>대전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improve the agreement by </a:t>
            </a:r>
          </a:p>
          <a:p>
            <a:r>
              <a:rPr lang="en-US" altLang="ko-KR" dirty="0" smtClean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108" y="4617056"/>
            <a:ext cx="3388591" cy="20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Large cancellation between positive and negative contributions</a:t>
            </a:r>
            <a:r>
              <a:rPr lang="en-US" altLang="ko-KR" dirty="0" smtClean="0">
                <a:sym typeface="Wingdings" panose="05000000000000000000" pitchFamily="2" charset="2"/>
              </a:rPr>
              <a:t> large uncertainty.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One pion exchange and </a:t>
            </a:r>
            <a:r>
              <a:rPr lang="en-US" altLang="ko-KR" dirty="0" smtClean="0">
                <a:solidFill>
                  <a:srgbClr val="FF0000"/>
                </a:solidFill>
              </a:rPr>
              <a:t>higher order chiral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Needs a remedy to extend to </a:t>
            </a:r>
            <a:r>
              <a:rPr lang="en-US" altLang="ko-KR" dirty="0" smtClean="0">
                <a:solidFill>
                  <a:srgbClr val="FF0000"/>
                </a:solidFill>
              </a:rPr>
              <a:t>neutron rich isotopes</a:t>
            </a:r>
            <a:r>
              <a:rPr lang="en-US" altLang="ko-KR" dirty="0" smtClean="0"/>
              <a:t>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Wave function matching Hamiltonian.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44" y="4729018"/>
            <a:ext cx="3200355" cy="19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38275"/>
            <a:ext cx="7112874" cy="487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219" y="4913507"/>
            <a:ext cx="1811714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 is only active</a:t>
            </a:r>
          </a:p>
          <a:p>
            <a:r>
              <a:rPr lang="en-US" altLang="ko-KR" dirty="0" smtClean="0"/>
              <a:t>At r &lt; 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95" y="3945551"/>
            <a:ext cx="3697298" cy="4706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968" y="4454309"/>
            <a:ext cx="2004951" cy="459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0849" y="1524000"/>
            <a:ext cx="2078904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 and H’ are fully equivalent to two-body observables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0849" y="2693770"/>
            <a:ext cx="2197223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</a:t>
            </a:r>
            <a:r>
              <a:rPr lang="en-US" altLang="ko-KR" dirty="0" smtClean="0">
                <a:solidFill>
                  <a:srgbClr val="FF0000"/>
                </a:solidFill>
              </a:rPr>
              <a:t> goal </a:t>
            </a:r>
            <a:r>
              <a:rPr lang="en-US" altLang="ko-KR" dirty="0" smtClean="0"/>
              <a:t>is to make the </a:t>
            </a:r>
            <a:r>
              <a:rPr lang="en-US" altLang="ko-KR" dirty="0" smtClean="0">
                <a:solidFill>
                  <a:srgbClr val="FF0000"/>
                </a:solidFill>
              </a:rPr>
              <a:t>perturbation expansion</a:t>
            </a:r>
            <a:r>
              <a:rPr lang="en-US" altLang="ko-KR" dirty="0" smtClean="0"/>
              <a:t> from “simple” wave function gives </a:t>
            </a:r>
            <a:r>
              <a:rPr lang="en-US" altLang="ko-KR" dirty="0" smtClean="0">
                <a:solidFill>
                  <a:srgbClr val="FF0000"/>
                </a:solidFill>
              </a:rPr>
              <a:t>a good convergence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341" y="4913507"/>
            <a:ext cx="2167921" cy="11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BE/A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65" y="1694822"/>
            <a:ext cx="7438736" cy="3812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Charge density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" y="1803336"/>
            <a:ext cx="6044958" cy="22878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54" y="4273478"/>
            <a:ext cx="5987438" cy="21212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591" y="3123955"/>
            <a:ext cx="2957409" cy="1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Charge Radius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5" y="1705842"/>
            <a:ext cx="8465358" cy="4321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Nuclear/Neutron Matter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2" y="1784668"/>
            <a:ext cx="5227074" cy="4427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Neutron matter: </a:t>
            </a:r>
          </a:p>
          <a:p>
            <a:r>
              <a:rPr lang="en-US" altLang="ko-KR" dirty="0" smtClean="0"/>
              <a:t>A=4~80</a:t>
            </a:r>
          </a:p>
          <a:p>
            <a:r>
              <a:rPr lang="en-US" altLang="ko-KR" dirty="0" smtClean="0"/>
              <a:t>box size 6.6 ~ 13.2  fm.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Nuclear matter:</a:t>
            </a:r>
          </a:p>
          <a:p>
            <a:r>
              <a:rPr lang="en-US" altLang="ko-KR" dirty="0" smtClean="0"/>
              <a:t>A=4 ~ 160</a:t>
            </a:r>
          </a:p>
          <a:p>
            <a:r>
              <a:rPr lang="en-US" altLang="ko-KR" dirty="0" smtClean="0"/>
              <a:t>Box size 7.92~9.24 fm.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 isotopes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154" b="1573"/>
          <a:stretch/>
        </p:blipFill>
        <p:spPr>
          <a:xfrm>
            <a:off x="1129274" y="1592263"/>
            <a:ext cx="7432835" cy="39366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2360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 and Oxygen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3" y="1915296"/>
            <a:ext cx="8313714" cy="43454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980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Nuclear Lattice Effective Field Theory Collaboration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Serdar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Elhatisari</a:t>
            </a:r>
            <a:r>
              <a:rPr lang="en-US" altLang="ko-KR" dirty="0" smtClean="0"/>
              <a:t>(Gaziantep </a:t>
            </a:r>
            <a:r>
              <a:rPr lang="en-US" altLang="ko-KR" dirty="0"/>
              <a:t>Islam Science and </a:t>
            </a:r>
            <a:r>
              <a:rPr lang="en-US" altLang="ko-KR" dirty="0" smtClean="0"/>
              <a:t>Technology) </a:t>
            </a:r>
          </a:p>
          <a:p>
            <a:r>
              <a:rPr lang="en-US" altLang="ko-KR" dirty="0" smtClean="0"/>
              <a:t>Lukas </a:t>
            </a:r>
            <a:r>
              <a:rPr lang="en-US" altLang="ko-KR" dirty="0" err="1" smtClean="0"/>
              <a:t>Bovermann</a:t>
            </a:r>
            <a:r>
              <a:rPr lang="en-US" altLang="ko-KR" dirty="0" smtClean="0"/>
              <a:t>(Ruhr)</a:t>
            </a:r>
          </a:p>
          <a:p>
            <a:r>
              <a:rPr lang="en-US" altLang="ko-KR" dirty="0" err="1" smtClean="0"/>
              <a:t>Evgeny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Epelbaum</a:t>
            </a:r>
            <a:r>
              <a:rPr lang="en-US" altLang="ko-KR" dirty="0" smtClean="0"/>
              <a:t> (Bochum)</a:t>
            </a:r>
          </a:p>
          <a:p>
            <a:r>
              <a:rPr lang="en-US" altLang="ko-KR" dirty="0" smtClean="0"/>
              <a:t>Dillon Frame</a:t>
            </a:r>
            <a:r>
              <a:rPr lang="en-US" altLang="ko-KR" dirty="0"/>
              <a:t> (</a:t>
            </a:r>
            <a:r>
              <a:rPr lang="en-US" altLang="ko-KR" dirty="0" err="1" smtClean="0"/>
              <a:t>Juelich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Fabian </a:t>
            </a:r>
            <a:r>
              <a:rPr lang="en-US" altLang="ko-KR" dirty="0" err="1" smtClean="0"/>
              <a:t>Hildenbrand</a:t>
            </a:r>
            <a:r>
              <a:rPr lang="en-US" altLang="ko-KR" dirty="0" smtClean="0"/>
              <a:t>(Darmstadt)</a:t>
            </a:r>
            <a:endParaRPr lang="en-US" altLang="ko-KR" dirty="0"/>
          </a:p>
          <a:p>
            <a:r>
              <a:rPr lang="en-US" altLang="ko-KR" dirty="0"/>
              <a:t>Hermann </a:t>
            </a:r>
            <a:r>
              <a:rPr lang="en-US" altLang="ko-KR" dirty="0" smtClean="0"/>
              <a:t>Krebs(Ruhr)</a:t>
            </a:r>
          </a:p>
          <a:p>
            <a:r>
              <a:rPr lang="en-US" altLang="ko-KR" dirty="0" err="1" smtClean="0"/>
              <a:t>Timo</a:t>
            </a:r>
            <a:r>
              <a:rPr lang="en-US" altLang="ko-KR" dirty="0" smtClean="0"/>
              <a:t> </a:t>
            </a:r>
            <a:r>
              <a:rPr lang="en-US" altLang="ko-KR" dirty="0"/>
              <a:t>A. </a:t>
            </a:r>
            <a:r>
              <a:rPr lang="en-US" altLang="ko-KR" dirty="0" err="1" smtClean="0"/>
              <a:t>Lähde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Juelich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Dean Lee (MSU)</a:t>
            </a:r>
          </a:p>
          <a:p>
            <a:r>
              <a:rPr lang="en-US" altLang="ko-KR" dirty="0" smtClean="0"/>
              <a:t>Ning Li(</a:t>
            </a:r>
            <a:r>
              <a:rPr lang="en-US" altLang="ko-KR" dirty="0"/>
              <a:t>Sun </a:t>
            </a:r>
            <a:r>
              <a:rPr lang="en-US" altLang="ko-KR" dirty="0" err="1" smtClean="0"/>
              <a:t>Yat-sen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Bing-Nan Lu(</a:t>
            </a:r>
            <a:r>
              <a:rPr lang="en-US" altLang="ko-KR" dirty="0"/>
              <a:t> Graduate School of China Academy of Engineering </a:t>
            </a:r>
            <a:r>
              <a:rPr lang="en-US" altLang="ko-KR" dirty="0" smtClean="0"/>
              <a:t>Physic)</a:t>
            </a:r>
          </a:p>
          <a:p>
            <a:r>
              <a:rPr lang="en-US" altLang="ko-KR" dirty="0" err="1" smtClean="0">
                <a:solidFill>
                  <a:srgbClr val="0000FF"/>
                </a:solidFill>
              </a:rPr>
              <a:t>Myungkuk</a:t>
            </a:r>
            <a:r>
              <a:rPr lang="en-US" altLang="ko-KR" dirty="0" smtClean="0">
                <a:solidFill>
                  <a:srgbClr val="0000FF"/>
                </a:solidFill>
              </a:rPr>
              <a:t> Kim(CENS,IBS)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Youngman Kim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(CENS,IBS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Young-Ho Song(</a:t>
            </a:r>
            <a:r>
              <a:rPr lang="ko-KR" altLang="en-US" dirty="0" smtClean="0">
                <a:solidFill>
                  <a:srgbClr val="0000FF"/>
                </a:solidFill>
              </a:rPr>
              <a:t>중이온가속기연구소</a:t>
            </a:r>
            <a:r>
              <a:rPr lang="en-US" altLang="ko-KR" dirty="0" smtClean="0">
                <a:solidFill>
                  <a:srgbClr val="0000FF"/>
                </a:solidFill>
              </a:rPr>
              <a:t>,IBS)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 err="1"/>
              <a:t>Yuanzhuo</a:t>
            </a:r>
            <a:r>
              <a:rPr lang="en-US" altLang="ko-KR" dirty="0"/>
              <a:t> </a:t>
            </a:r>
            <a:r>
              <a:rPr lang="en-US" altLang="ko-KR" dirty="0" smtClean="0"/>
              <a:t>Ma(Peking)</a:t>
            </a:r>
          </a:p>
          <a:p>
            <a:r>
              <a:rPr lang="en-US" altLang="ko-KR" dirty="0" smtClean="0"/>
              <a:t>Ulf-G</a:t>
            </a:r>
            <a:r>
              <a:rPr lang="en-US" altLang="ko-KR" dirty="0"/>
              <a:t>. </a:t>
            </a:r>
            <a:r>
              <a:rPr lang="en-US" altLang="ko-KR" dirty="0" err="1" smtClean="0"/>
              <a:t>Meißner</a:t>
            </a:r>
            <a:r>
              <a:rPr lang="en-US" altLang="ko-KR" dirty="0"/>
              <a:t> </a:t>
            </a:r>
            <a:r>
              <a:rPr lang="en-US" altLang="ko-KR" dirty="0" smtClean="0"/>
              <a:t>(Bonn/</a:t>
            </a:r>
            <a:r>
              <a:rPr lang="en-US" altLang="ko-KR" dirty="0" err="1" smtClean="0"/>
              <a:t>Juelich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Gautam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Rupak</a:t>
            </a:r>
            <a:r>
              <a:rPr lang="en-US" altLang="ko-KR" dirty="0" smtClean="0"/>
              <a:t>(</a:t>
            </a:r>
            <a:r>
              <a:rPr lang="en-US" altLang="ko-KR" dirty="0"/>
              <a:t>Mississippi </a:t>
            </a:r>
            <a:r>
              <a:rPr lang="en-US" altLang="ko-KR" dirty="0" smtClean="0"/>
              <a:t>State)</a:t>
            </a:r>
          </a:p>
          <a:p>
            <a:r>
              <a:rPr lang="en-US" altLang="ko-KR" dirty="0" err="1" smtClean="0"/>
              <a:t>Shihang</a:t>
            </a:r>
            <a:r>
              <a:rPr lang="en-US" altLang="ko-KR" dirty="0" smtClean="0"/>
              <a:t> Shen</a:t>
            </a:r>
            <a:r>
              <a:rPr lang="en-US" altLang="ko-KR" dirty="0"/>
              <a:t>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Gianluca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Stellin</a:t>
            </a:r>
            <a:r>
              <a:rPr lang="en-US" altLang="ko-KR" dirty="0" smtClean="0"/>
              <a:t>(</a:t>
            </a:r>
            <a:r>
              <a:rPr lang="en-US" altLang="ko-KR" dirty="0"/>
              <a:t> CEA </a:t>
            </a:r>
            <a:r>
              <a:rPr lang="en-US" altLang="ko-KR" dirty="0" smtClean="0"/>
              <a:t>Paris-</a:t>
            </a:r>
            <a:r>
              <a:rPr lang="en-US" altLang="ko-KR" dirty="0" err="1" smtClean="0"/>
              <a:t>Saclay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39" y="1524000"/>
            <a:ext cx="241016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 isotopes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63" y="1884218"/>
            <a:ext cx="3571875" cy="236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840" y="1884218"/>
            <a:ext cx="4385525" cy="23645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1420" y="4507377"/>
            <a:ext cx="41009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1S0 and 3S1 </a:t>
            </a:r>
          </a:p>
          <a:p>
            <a:r>
              <a:rPr lang="en-US" sz="1400" dirty="0" smtClean="0"/>
              <a:t>contact terms contributions  </a:t>
            </a:r>
          </a:p>
          <a:p>
            <a:r>
              <a:rPr lang="en-US" sz="1400" dirty="0" smtClean="0"/>
              <a:t>Shows smooth dependence on </a:t>
            </a:r>
          </a:p>
          <a:p>
            <a:r>
              <a:rPr lang="en-US" sz="1400" dirty="0" smtClean="0"/>
              <a:t>extra neutron number </a:t>
            </a:r>
          </a:p>
          <a:p>
            <a:endParaRPr lang="en-US" sz="1400" dirty="0"/>
          </a:p>
          <a:p>
            <a:r>
              <a:rPr lang="en-US" sz="1400" dirty="0" smtClean="0"/>
              <a:t>3S1(T=0) between np</a:t>
            </a:r>
          </a:p>
          <a:p>
            <a:r>
              <a:rPr lang="en-US" sz="1400" dirty="0" smtClean="0"/>
              <a:t>1S0(T=1) between </a:t>
            </a:r>
            <a:r>
              <a:rPr lang="en-US" sz="1400" dirty="0" err="1" smtClean="0"/>
              <a:t>nn,pp,np</a:t>
            </a:r>
            <a:endParaRPr lang="en-US" sz="14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43529" y="4442754"/>
            <a:ext cx="41009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Proton kinetic energy contribution</a:t>
            </a:r>
          </a:p>
          <a:p>
            <a:r>
              <a:rPr lang="en-US" sz="1400" dirty="0" smtClean="0"/>
              <a:t>Is not sensitive to extra neutron number.</a:t>
            </a:r>
          </a:p>
          <a:p>
            <a:endParaRPr lang="en-US" sz="1400" dirty="0" smtClean="0"/>
          </a:p>
          <a:p>
            <a:r>
              <a:rPr lang="en-US" sz="1400" dirty="0" smtClean="0"/>
              <a:t>Neutron kinetic energy contribution</a:t>
            </a:r>
          </a:p>
          <a:p>
            <a:r>
              <a:rPr lang="en-US" sz="1400" dirty="0" smtClean="0"/>
              <a:t>Shows smooth dependence on </a:t>
            </a:r>
          </a:p>
          <a:p>
            <a:r>
              <a:rPr lang="en-US" sz="1400" dirty="0" smtClean="0"/>
              <a:t>extra neutron number </a:t>
            </a:r>
          </a:p>
          <a:p>
            <a:endParaRPr lang="en-US" sz="1400" dirty="0"/>
          </a:p>
          <a:p>
            <a:r>
              <a:rPr lang="en-US" sz="1400" dirty="0" smtClean="0"/>
              <a:t>Similar results for Oxygen isotopes.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006994" y="104155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7315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Preliminary study shows promising results for wide range of </a:t>
            </a:r>
            <a:r>
              <a:rPr lang="en-US" altLang="ko-KR" dirty="0" smtClean="0"/>
              <a:t>observables </a:t>
            </a:r>
            <a:r>
              <a:rPr lang="en-US" altLang="ko-KR" dirty="0" smtClean="0">
                <a:solidFill>
                  <a:srgbClr val="FF0000"/>
                </a:solidFill>
              </a:rPr>
              <a:t>in one scheme </a:t>
            </a:r>
            <a:r>
              <a:rPr lang="en-US" altLang="ko-KR" dirty="0" smtClean="0"/>
              <a:t>(same interaction and many-body method)</a:t>
            </a:r>
            <a:endParaRPr lang="en-US" altLang="ko-KR" dirty="0" smtClean="0"/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Neutron </a:t>
            </a:r>
            <a:r>
              <a:rPr lang="en-US" altLang="ko-KR" dirty="0" smtClean="0"/>
              <a:t>matter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NLEFT can be applied for nuclei </a:t>
            </a:r>
            <a:r>
              <a:rPr lang="en-US" altLang="ko-KR" dirty="0" smtClean="0"/>
              <a:t>near the dripline. (Carbon and Oxygen)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 initio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(ab initio) Nuclear physics is challenging.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Nuclear many body problem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Requires Non-perturbative method.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Ab-initio nuclear many body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Greens function Monte Carlo(GFMC)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No-core shell model(NCSM)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Coupled Cluster (CC)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IM-SRG, VS-SRG 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Nuclear Lattice Effective Field Theory(NLEFT)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And more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With recent progress in ab-initio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Binding energies for wide range of nuclei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Some reaction calculation for light nuclei.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4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" y="165562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0" y="5470894"/>
            <a:ext cx="4477902" cy="12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We need to introduce a lattice scale in space and time:</a:t>
            </a:r>
          </a:p>
          <a:p>
            <a:r>
              <a:rPr lang="en-US" altLang="ko-KR" sz="2000" dirty="0" smtClean="0"/>
              <a:t>momentum space cutoff ~ 150 MeV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lattice size a= </a:t>
            </a:r>
            <a:r>
              <a:rPr lang="en-US" altLang="ko-KR" sz="2000" dirty="0"/>
              <a:t>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Time cutoff ~ 1000 MeV </a:t>
            </a:r>
          </a:p>
          <a:p>
            <a:r>
              <a:rPr lang="en-US" altLang="ko-KR" sz="2000" dirty="0" smtClean="0"/>
              <a:t>We need to determine coefficients of interaction for the lattice size. (regularization scale.) </a:t>
            </a:r>
          </a:p>
          <a:p>
            <a:r>
              <a:rPr lang="en-US" altLang="ko-KR" sz="2000" dirty="0" smtClean="0"/>
              <a:t>Two-body interaction coefficients can be determined from phase shifts of np scattering.  </a:t>
            </a:r>
          </a:p>
          <a:p>
            <a:r>
              <a:rPr lang="en-US" altLang="ko-KR" sz="2000" dirty="0" smtClean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56" y="1704976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244" y="4868863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Only Four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741" y="463220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Minimal nuclear interaction</a:t>
            </a:r>
          </a:p>
          <a:p>
            <a:r>
              <a:rPr lang="en-US" altLang="ko-KR" sz="1600" dirty="0" smtClean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neutron matter </a:t>
            </a:r>
          </a:p>
          <a:p>
            <a:r>
              <a:rPr lang="en-US" altLang="ko-KR" sz="1600" dirty="0" smtClean="0"/>
              <a:t>simultaneously up to few percent error in binding energy and charge radius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2709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21641</TotalTime>
  <Words>676</Words>
  <Application>Microsoft Office PowerPoint</Application>
  <PresentationFormat>A4 용지(210x297mm)</PresentationFormat>
  <Paragraphs>130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3_Clarity</vt:lpstr>
      <vt:lpstr>4_Clarity</vt:lpstr>
      <vt:lpstr>5_Clarity</vt:lpstr>
      <vt:lpstr>PowerPoint 프레젠테이션</vt:lpstr>
      <vt:lpstr>Nuclear Lattice Effective Field Theory Collaboration</vt:lpstr>
      <vt:lpstr>Ab initio many-body</vt:lpstr>
      <vt:lpstr>Nuclear Lattice Effective Field Theory</vt:lpstr>
      <vt:lpstr>Path integral</vt:lpstr>
      <vt:lpstr>Chiral Effective Field Theory</vt:lpstr>
      <vt:lpstr>Lattice Hamiltonian</vt:lpstr>
      <vt:lpstr>Auxiliary Field Monte Carlo </vt:lpstr>
      <vt:lpstr>PowerPoint 프레젠테이션</vt:lpstr>
      <vt:lpstr>PowerPoint 프레젠테이션</vt:lpstr>
      <vt:lpstr>Lattice chiral Hamiltonian (N3LO)</vt:lpstr>
      <vt:lpstr>Difficulty with full chiral interaction</vt:lpstr>
      <vt:lpstr>Wave function matching</vt:lpstr>
      <vt:lpstr>BE/A from WFM</vt:lpstr>
      <vt:lpstr>Charge density from WFM</vt:lpstr>
      <vt:lpstr>Charge Radius</vt:lpstr>
      <vt:lpstr>Nuclear/Neutron Matter</vt:lpstr>
      <vt:lpstr>Carbon isotopes</vt:lpstr>
      <vt:lpstr>Carbon and Oxygen</vt:lpstr>
      <vt:lpstr>Carbon isotopes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1151</cp:revision>
  <cp:lastPrinted>2018-09-03T05:45:20Z</cp:lastPrinted>
  <dcterms:created xsi:type="dcterms:W3CDTF">2016-03-06T10:47:04Z</dcterms:created>
  <dcterms:modified xsi:type="dcterms:W3CDTF">2023-04-18T06:47:24Z</dcterms:modified>
</cp:coreProperties>
</file>