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5"/>
  </p:notesMasterIdLst>
  <p:handoutMasterIdLst>
    <p:handoutMasterId r:id="rId36"/>
  </p:handoutMasterIdLst>
  <p:sldIdLst>
    <p:sldId id="269" r:id="rId4"/>
    <p:sldId id="575" r:id="rId5"/>
    <p:sldId id="586" r:id="rId6"/>
    <p:sldId id="654" r:id="rId7"/>
    <p:sldId id="587" r:id="rId8"/>
    <p:sldId id="628" r:id="rId9"/>
    <p:sldId id="643" r:id="rId10"/>
    <p:sldId id="559" r:id="rId11"/>
    <p:sldId id="592" r:id="rId12"/>
    <p:sldId id="550" r:id="rId13"/>
    <p:sldId id="629" r:id="rId14"/>
    <p:sldId id="630" r:id="rId15"/>
    <p:sldId id="640" r:id="rId16"/>
    <p:sldId id="596" r:id="rId17"/>
    <p:sldId id="597" r:id="rId18"/>
    <p:sldId id="546" r:id="rId19"/>
    <p:sldId id="528" r:id="rId20"/>
    <p:sldId id="566" r:id="rId21"/>
    <p:sldId id="535" r:id="rId22"/>
    <p:sldId id="599" r:id="rId23"/>
    <p:sldId id="600" r:id="rId24"/>
    <p:sldId id="655" r:id="rId25"/>
    <p:sldId id="651" r:id="rId26"/>
    <p:sldId id="653" r:id="rId27"/>
    <p:sldId id="652" r:id="rId28"/>
    <p:sldId id="536" r:id="rId29"/>
    <p:sldId id="580" r:id="rId30"/>
    <p:sldId id="581" r:id="rId31"/>
    <p:sldId id="611" r:id="rId32"/>
    <p:sldId id="627" r:id="rId33"/>
    <p:sldId id="641" r:id="rId34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6"/>
            <p14:sldId id="654"/>
            <p14:sldId id="587"/>
            <p14:sldId id="628"/>
            <p14:sldId id="643"/>
            <p14:sldId id="559"/>
            <p14:sldId id="592"/>
            <p14:sldId id="550"/>
            <p14:sldId id="629"/>
            <p14:sldId id="630"/>
            <p14:sldId id="640"/>
            <p14:sldId id="596"/>
            <p14:sldId id="597"/>
            <p14:sldId id="546"/>
            <p14:sldId id="528"/>
            <p14:sldId id="566"/>
            <p14:sldId id="535"/>
            <p14:sldId id="599"/>
            <p14:sldId id="600"/>
            <p14:sldId id="655"/>
            <p14:sldId id="651"/>
            <p14:sldId id="653"/>
            <p14:sldId id="652"/>
            <p14:sldId id="536"/>
            <p14:sldId id="580"/>
            <p14:sldId id="581"/>
            <p14:sldId id="611"/>
            <p14:sldId id="627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452" y="44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NLEFT for solving Quantum Many Body problem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93029" y="5732952"/>
            <a:ext cx="5605993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/>
              <a:t>2024.07.22. </a:t>
            </a:r>
            <a:r>
              <a:rPr lang="en-US" dirty="0"/>
              <a:t>76th OMEG-SSANP Workshop. </a:t>
            </a:r>
            <a:r>
              <a:rPr lang="ko-KR" altLang="en-US" dirty="0"/>
              <a:t>숭실대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/>
              <a:t>lattice spacing </a:t>
            </a:r>
            <a:r>
              <a:rPr lang="en-US" altLang="ko-KR" sz="2000" dirty="0"/>
              <a:t>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 problem in NLEFT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However, there is a difficulty in auxiliary MC calculation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9" y="3438510"/>
            <a:ext cx="4658375" cy="828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81" y="4486889"/>
            <a:ext cx="768234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needs a large Euclidean time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denominator’s sign oscillates rapidly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large uncertainty in the expectation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SU(4) </a:t>
            </a:r>
            <a:r>
              <a:rPr lang="en-US" dirty="0"/>
              <a:t>symmetric interaction in isospin symmetric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No sign problem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9" y="2020697"/>
            <a:ext cx="5391902" cy="1371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65" y="1436881"/>
            <a:ext cx="2334479" cy="33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pion exchange and </a:t>
            </a:r>
            <a:r>
              <a:rPr lang="en-US" altLang="ko-KR" dirty="0">
                <a:solidFill>
                  <a:srgbClr val="FF0000"/>
                </a:solidFill>
              </a:rPr>
              <a:t>higher order chiral interaction, short range repulsion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457507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0" y="1785693"/>
            <a:ext cx="6633971" cy="4241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23992" y="2022231"/>
            <a:ext cx="2224454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Chiral Hamiltonian is fitted to phase shifts. (up to N3LO)</a:t>
            </a:r>
          </a:p>
          <a:p>
            <a:endParaRPr lang="en-US" altLang="ko-KR" dirty="0"/>
          </a:p>
          <a:p>
            <a:r>
              <a:rPr lang="en-US" altLang="ko-KR" dirty="0"/>
              <a:t>H’ is equivalent to original Hamiltonian.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85" y="4766719"/>
            <a:ext cx="136226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38" y="572654"/>
            <a:ext cx="2410161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4" y="683491"/>
            <a:ext cx="6569134" cy="4195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9382" y="5132996"/>
            <a:ext cx="563418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Recently published an article in Nature  (2024)</a:t>
            </a:r>
          </a:p>
          <a:p>
            <a:r>
              <a:rPr lang="en-US" dirty="0"/>
              <a:t>: 3 Korean researchers(Y.-H. Song, Y. Kim, M. Kim)</a:t>
            </a:r>
          </a:p>
        </p:txBody>
      </p:sp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two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164" y="1592263"/>
            <a:ext cx="8803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identical two interactions can give quite different phase:</a:t>
            </a:r>
          </a:p>
          <a:p>
            <a:r>
              <a:rPr lang="en-US" dirty="0"/>
              <a:t>   sensitivity to range and locality of interaction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0472" y="6425799"/>
            <a:ext cx="404552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file by Dean Lee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225217"/>
            <a:ext cx="1933845" cy="2200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5" y="2333018"/>
            <a:ext cx="8316486" cy="1752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04" y="1193380"/>
            <a:ext cx="5315692" cy="4582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3250" y="5614282"/>
            <a:ext cx="510614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different alpha-alpha scattering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5300" y="6348547"/>
            <a:ext cx="28764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PRL 117, 132501 (2016) </a:t>
            </a:r>
          </a:p>
        </p:txBody>
      </p:sp>
    </p:spTree>
    <p:extLst>
      <p:ext uri="{BB962C8B-B14F-4D97-AF65-F5344CB8AC3E}">
        <p14:creationId xmlns:p14="http://schemas.microsoft.com/office/powerpoint/2010/main" val="38095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654" y="6360128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421" y="6360128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046" y="1592263"/>
            <a:ext cx="467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Tune 3-body interaction to minimize errors </a:t>
            </a:r>
          </a:p>
          <a:p>
            <a:r>
              <a:rPr lang="en-US" sz="1600" dirty="0"/>
              <a:t>in binding energy</a:t>
            </a:r>
          </a:p>
          <a:p>
            <a:endParaRPr lang="en-US" sz="1600" dirty="0"/>
          </a:p>
          <a:p>
            <a:r>
              <a:rPr lang="en-US" sz="1600" dirty="0"/>
              <a:t>Just one additional parameter, </a:t>
            </a:r>
          </a:p>
          <a:p>
            <a:r>
              <a:rPr lang="en-US" sz="1600" dirty="0"/>
              <a:t>RMSD for the E/A</a:t>
            </a:r>
          </a:p>
          <a:p>
            <a:r>
              <a:rPr lang="en-US" sz="1600" dirty="0"/>
              <a:t>drops from 1.2 MeV to 0.4 MeV</a:t>
            </a:r>
          </a:p>
          <a:p>
            <a:endParaRPr lang="en-US" sz="1600" dirty="0"/>
          </a:p>
          <a:p>
            <a:r>
              <a:rPr lang="en-US" sz="1600" dirty="0"/>
              <a:t>Energies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Significant sensitivity to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the locality of 3N interactions.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sym typeface="Wingdings" panose="05000000000000000000" pitchFamily="2" charset="2"/>
              </a:rPr>
              <a:t>We interpret they are related with </a:t>
            </a:r>
          </a:p>
          <a:p>
            <a:r>
              <a:rPr lang="en-US" sz="1600" dirty="0">
                <a:sym typeface="Wingdings" panose="05000000000000000000" pitchFamily="2" charset="2"/>
              </a:rPr>
              <a:t>effective interactions </a:t>
            </a:r>
          </a:p>
          <a:p>
            <a:r>
              <a:rPr lang="en-US" sz="1600" dirty="0">
                <a:sym typeface="Wingdings" panose="05000000000000000000" pitchFamily="2" charset="2"/>
              </a:rPr>
              <a:t>between alphas and nucleons. </a:t>
            </a:r>
            <a:endParaRPr 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98" y="4373113"/>
            <a:ext cx="3202802" cy="19752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24" y="1524000"/>
            <a:ext cx="4452358" cy="22446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481593"/>
            <a:ext cx="5163271" cy="323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014" y="5805488"/>
            <a:ext cx="5032147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high w/o additional 3-body terms</a:t>
            </a:r>
          </a:p>
          <a:p>
            <a:r>
              <a:rPr lang="en-US" dirty="0"/>
              <a:t>: alpha-alpha should be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179368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3-body force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3" y="1512235"/>
            <a:ext cx="9273407" cy="37605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2" y="5399545"/>
            <a:ext cx="1314633" cy="400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49" y="5399545"/>
            <a:ext cx="1238423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06" y="5416982"/>
            <a:ext cx="1267002" cy="409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063" y="5416982"/>
            <a:ext cx="1267002" cy="438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5956789"/>
            <a:ext cx="83069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(MeV/nucleon): 1.2 </a:t>
            </a:r>
            <a:r>
              <a:rPr lang="en-US" dirty="0">
                <a:sym typeface="Wingdings" panose="05000000000000000000" pitchFamily="2" charset="2"/>
              </a:rPr>
              <a:t> 0.3 0.109  0.079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0109" y="6197721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i="1" dirty="0"/>
              <a:t>ab-initio</a:t>
            </a:r>
            <a:r>
              <a:rPr lang="en-US" altLang="ko-KR" dirty="0"/>
              <a:t> Nuclear Physics</a:t>
            </a:r>
          </a:p>
          <a:p>
            <a:pPr lvl="1"/>
            <a:r>
              <a:rPr lang="en-US" altLang="ko-KR" dirty="0"/>
              <a:t>(1) nucleon degrees of freedom</a:t>
            </a:r>
          </a:p>
          <a:p>
            <a:pPr lvl="1"/>
            <a:r>
              <a:rPr lang="en-US" altLang="ko-KR" dirty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Goal: predict </a:t>
            </a:r>
            <a:r>
              <a:rPr lang="en-US" altLang="ko-KR" dirty="0">
                <a:solidFill>
                  <a:srgbClr val="FF0000"/>
                </a:solidFill>
              </a:rPr>
              <a:t>wide range</a:t>
            </a:r>
            <a:r>
              <a:rPr lang="en-US" altLang="ko-KR" dirty="0"/>
              <a:t>(structure, reaction, nuclear matter) of nuclear phenomena (</a:t>
            </a:r>
            <a:r>
              <a:rPr lang="en-US" altLang="ko-KR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dirty="0"/>
              <a:t>) from </a:t>
            </a:r>
            <a:r>
              <a:rPr lang="en-US" altLang="ko-KR" dirty="0">
                <a:solidFill>
                  <a:srgbClr val="FF0000"/>
                </a:solidFill>
              </a:rPr>
              <a:t>nuclear interaction </a:t>
            </a:r>
            <a:r>
              <a:rPr lang="en-US" altLang="ko-KR" dirty="0"/>
              <a:t>(for 2-body,3-body, many-body, based on QCD)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00FF"/>
                </a:solidFill>
              </a:rPr>
              <a:t>Nuclear Force ↔ Nuclear Phenomena</a:t>
            </a:r>
            <a:endParaRPr lang="ko-KR" altLang="en-US" sz="19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promising 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Carbon,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Cluster structure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/>
              <a:t>Auxiliary 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binding 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matrix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394048" cy="881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6" y="3262602"/>
            <a:ext cx="8659433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6" y="4748318"/>
            <a:ext cx="8786147" cy="150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8691" y="2405008"/>
            <a:ext cx="4664363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 : represent Normal ordering. </a:t>
            </a:r>
          </a:p>
        </p:txBody>
      </p:sp>
    </p:spTree>
    <p:extLst>
      <p:ext uri="{BB962C8B-B14F-4D97-AF65-F5344CB8AC3E}">
        <p14:creationId xmlns:p14="http://schemas.microsoft.com/office/powerpoint/2010/main" val="2990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" y="1524000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3909436"/>
            <a:ext cx="2755511" cy="22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3683073"/>
            <a:ext cx="2939319" cy="2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749" y="199419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22752</TotalTime>
  <Words>1090</Words>
  <Application>Microsoft Office PowerPoint</Application>
  <PresentationFormat>A4 용지(210x297mm)</PresentationFormat>
  <Paragraphs>186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Wingdings</vt:lpstr>
      <vt:lpstr>Office 테마</vt:lpstr>
      <vt:lpstr>1_Clarity</vt:lpstr>
      <vt:lpstr>5_Clarity</vt:lpstr>
      <vt:lpstr>PowerPoint 프레젠테이션</vt:lpstr>
      <vt:lpstr>PowerPoint 프레젠테이션</vt:lpstr>
      <vt:lpstr>Ab-initio method</vt:lpstr>
      <vt:lpstr>Ab initio Quantum many-body</vt:lpstr>
      <vt:lpstr>Nuclear Lattice Effective Field Theory</vt:lpstr>
      <vt:lpstr>Path integral</vt:lpstr>
      <vt:lpstr>Transfer matrix</vt:lpstr>
      <vt:lpstr>Auxiliary Field Monte Carlo </vt:lpstr>
      <vt:lpstr>Applications of NLEFT</vt:lpstr>
      <vt:lpstr>Lattice Hamiltonian</vt:lpstr>
      <vt:lpstr>Chiral Effective Field Theory</vt:lpstr>
      <vt:lpstr>Lattice chiral Hamiltonian at Leading order</vt:lpstr>
      <vt:lpstr>Sign problem in NLEFT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NN phase shifts from WFM</vt:lpstr>
      <vt:lpstr>Wave function matching Hamiltonian</vt:lpstr>
      <vt:lpstr>Wave function matching Hamiltonian</vt:lpstr>
      <vt:lpstr>Tale of two interactions</vt:lpstr>
      <vt:lpstr>3-body force</vt:lpstr>
      <vt:lpstr>3-body force</vt:lpstr>
      <vt:lpstr>Determine 3-body force</vt:lpstr>
      <vt:lpstr>BE/A from WFM</vt:lpstr>
      <vt:lpstr>Charge Radius</vt:lpstr>
      <vt:lpstr>Nuclear/Neutron Matter</vt:lpstr>
      <vt:lpstr>Carbon isotopes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1218</cp:revision>
  <cp:lastPrinted>2018-09-03T05:45:20Z</cp:lastPrinted>
  <dcterms:created xsi:type="dcterms:W3CDTF">2016-03-06T10:47:04Z</dcterms:created>
  <dcterms:modified xsi:type="dcterms:W3CDTF">2024-07-21T13:54:32Z</dcterms:modified>
</cp:coreProperties>
</file>