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310" r:id="rId4"/>
    <p:sldId id="319" r:id="rId5"/>
    <p:sldId id="320" r:id="rId6"/>
    <p:sldId id="331" r:id="rId7"/>
    <p:sldId id="321" r:id="rId8"/>
    <p:sldId id="330" r:id="rId9"/>
    <p:sldId id="309" r:id="rId10"/>
    <p:sldId id="311" r:id="rId11"/>
    <p:sldId id="314" r:id="rId12"/>
    <p:sldId id="316" r:id="rId13"/>
    <p:sldId id="315" r:id="rId14"/>
    <p:sldId id="317" r:id="rId15"/>
    <p:sldId id="318" r:id="rId16"/>
    <p:sldId id="333" r:id="rId17"/>
    <p:sldId id="322" r:id="rId18"/>
    <p:sldId id="323" r:id="rId19"/>
    <p:sldId id="334" r:id="rId20"/>
    <p:sldId id="324" r:id="rId21"/>
    <p:sldId id="294" r:id="rId22"/>
    <p:sldId id="325" r:id="rId23"/>
    <p:sldId id="326" r:id="rId24"/>
    <p:sldId id="327" r:id="rId25"/>
    <p:sldId id="298" r:id="rId26"/>
    <p:sldId id="335" r:id="rId27"/>
    <p:sldId id="328" r:id="rId28"/>
    <p:sldId id="332" r:id="rId29"/>
    <p:sldId id="308" r:id="rId30"/>
    <p:sldId id="336" r:id="rId31"/>
    <p:sldId id="337" r:id="rId32"/>
    <p:sldId id="338" r:id="rId33"/>
    <p:sldId id="339" r:id="rId34"/>
    <p:sldId id="340" r:id="rId35"/>
    <p:sldId id="342" r:id="rId36"/>
    <p:sldId id="344" r:id="rId37"/>
    <p:sldId id="341" r:id="rId38"/>
    <p:sldId id="345" r:id="rId39"/>
    <p:sldId id="346" r:id="rId40"/>
    <p:sldId id="34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6.xml"/><Relationship Id="rId10" Type="http://schemas.openxmlformats.org/officeDocument/2006/relationships/image" Target="../media/image38.png"/><Relationship Id="rId4" Type="http://schemas.openxmlformats.org/officeDocument/2006/relationships/tags" Target="../tags/tag5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hsong@ibs.re.k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-nds.iaea.org/EXFOR/D0215.003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7056784" cy="25488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Reaction GUI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Y.-H. Song(RISP,IBS</a:t>
            </a:r>
            <a:r>
              <a:rPr lang="en-US" altLang="ko-KR" dirty="0" smtClean="0"/>
              <a:t>)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04248" y="148478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59832" y="56612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3554"/>
            <a:ext cx="5949113" cy="5790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772816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Various potential shapes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9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445224"/>
            <a:ext cx="55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input of density profile</a:t>
            </a:r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1" y="391921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7308304" y="4476764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6"/>
            <a:ext cx="3951777" cy="38466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1935914"/>
            <a:ext cx="864096" cy="19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29000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1" y="0"/>
            <a:ext cx="3531883" cy="3437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15816" y="1718975"/>
            <a:ext cx="720080" cy="19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direct nuclear reaction codes available(DWUCK, ECIS, FRESCO, TWOFNR, …) </a:t>
            </a:r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 they are not easy for beginner to use</a:t>
            </a:r>
            <a:endParaRPr lang="en-US" altLang="ko-KR" dirty="0"/>
          </a:p>
          <a:p>
            <a:r>
              <a:rPr lang="en-US" altLang="ko-KR" dirty="0" smtClean="0"/>
              <a:t>Usually they need separate plotting tools</a:t>
            </a:r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1" y="6215075"/>
            <a:ext cx="1936993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638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72"/>
            <a:ext cx="5723804" cy="61576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35896" y="177281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6056" y="198884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3643766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8255" y="4752093"/>
            <a:ext cx="391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need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Optical potential in </a:t>
            </a:r>
            <a:r>
              <a:rPr lang="en-US" altLang="ko-KR" dirty="0" smtClean="0"/>
              <a:t>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(optional) Core-Core potential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33554"/>
            <a:ext cx="5949113" cy="57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4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6808706" cy="5760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1174" y="3717032"/>
            <a:ext cx="2153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N, L, J of cluster state</a:t>
            </a:r>
          </a:p>
          <a:p>
            <a:endParaRPr lang="en-US" altLang="ko-KR" dirty="0"/>
          </a:p>
          <a:p>
            <a:r>
              <a:rPr lang="en-US" altLang="ko-KR" dirty="0" smtClean="0"/>
              <a:t>S.A. = spectroscopic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amplitude</a:t>
            </a:r>
          </a:p>
          <a:p>
            <a:endParaRPr lang="en-US" altLang="ko-KR" dirty="0"/>
          </a:p>
          <a:p>
            <a:r>
              <a:rPr lang="en-US" altLang="ko-KR" dirty="0" smtClean="0"/>
              <a:t>Post/prior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5523000" cy="5941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528" y="1556792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350100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166842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94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Summary/Plan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Development of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channel methods(also ADWA, CDCC). </a:t>
            </a:r>
          </a:p>
          <a:p>
            <a:r>
              <a:rPr lang="en-US" altLang="ko-KR" dirty="0" smtClean="0"/>
              <a:t>Also, trying to include several useful functions for the convenience of Users. (Larger collection of optical potential, frame conversion etc.)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developed by </a:t>
            </a:r>
            <a:r>
              <a:rPr lang="en-US" altLang="ko-KR" dirty="0"/>
              <a:t>Y.-H. Song and I.J. Shin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Combines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+ Fresco + other utility codes</a:t>
            </a:r>
            <a:endParaRPr lang="en-US" altLang="ko-KR" dirty="0"/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smtClean="0">
                <a:hlinkClick r:id="rId2"/>
              </a:rPr>
              <a:t>yhsong@ibs.re.kr</a:t>
            </a:r>
            <a:r>
              <a:rPr lang="en-US" altLang="ko-KR" dirty="0" smtClean="0"/>
              <a:t> for suggestions, errors, troubles) </a:t>
            </a:r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209359" cy="507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8104" y="1844824"/>
            <a:ext cx="314009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p+112Cd elastic scattering</a:t>
            </a:r>
          </a:p>
          <a:p>
            <a:r>
              <a:rPr lang="en-US" altLang="ko-KR" dirty="0" smtClean="0"/>
              <a:t>At E=20.4 MeV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Experimental data from </a:t>
            </a:r>
          </a:p>
          <a:p>
            <a:r>
              <a:rPr lang="en-US" altLang="ko-KR" dirty="0" smtClean="0"/>
              <a:t>Jour</a:t>
            </a:r>
            <a:r>
              <a:rPr lang="en-US" altLang="ko-KR" dirty="0"/>
              <a:t>. of Physics, Part G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Nucl.and</a:t>
            </a:r>
            <a:r>
              <a:rPr lang="en-US" altLang="ko-KR" dirty="0"/>
              <a:t> </a:t>
            </a:r>
            <a:r>
              <a:rPr lang="en-US" altLang="ko-KR" dirty="0" err="1"/>
              <a:t>Part.Phys</a:t>
            </a:r>
            <a:r>
              <a:rPr lang="en-US" altLang="ko-KR" dirty="0" smtClean="0"/>
              <a:t>.),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Vol.15, p.181 (1989), </a:t>
            </a:r>
            <a:r>
              <a:rPr lang="en-US" altLang="ko-KR" dirty="0" smtClean="0"/>
              <a:t>UK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600" dirty="0" smtClean="0"/>
              <a:t>* You can load this example</a:t>
            </a:r>
          </a:p>
          <a:p>
            <a:r>
              <a:rPr lang="en-US" altLang="ko-KR" sz="1600" dirty="0" smtClean="0"/>
              <a:t>By using “Open” in the menu.</a:t>
            </a:r>
          </a:p>
          <a:p>
            <a:r>
              <a:rPr lang="en-US" altLang="ko-KR" sz="1600" dirty="0"/>
              <a:t>(find </a:t>
            </a:r>
            <a:endParaRPr lang="en-US" altLang="ko-KR" sz="1600" dirty="0" smtClean="0"/>
          </a:p>
          <a:p>
            <a:r>
              <a:rPr lang="en-US" altLang="ko-KR" sz="1400" dirty="0" smtClean="0"/>
              <a:t>“example/Ex1_p_112Cd_E20.4.dat_in” </a:t>
            </a:r>
          </a:p>
          <a:p>
            <a:r>
              <a:rPr lang="en-US" altLang="ko-KR" sz="1600" dirty="0" smtClean="0"/>
              <a:t>file)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7312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209359" cy="507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5501" y="1644824"/>
            <a:ext cx="36484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p+112Cd elastic scattering</a:t>
            </a:r>
          </a:p>
          <a:p>
            <a:r>
              <a:rPr lang="en-US" altLang="ko-KR" dirty="0" smtClean="0"/>
              <a:t>At E=20.4 MeV</a:t>
            </a:r>
          </a:p>
          <a:p>
            <a:r>
              <a:rPr lang="en-US" altLang="ko-KR" dirty="0" smtClean="0"/>
              <a:t>* Experimental data from </a:t>
            </a:r>
          </a:p>
          <a:p>
            <a:r>
              <a:rPr lang="en-US" altLang="ko-KR" dirty="0" smtClean="0"/>
              <a:t>Jour</a:t>
            </a:r>
            <a:r>
              <a:rPr lang="en-US" altLang="ko-KR" dirty="0"/>
              <a:t>. of Physics, Part G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Nucl.and</a:t>
            </a:r>
            <a:r>
              <a:rPr lang="en-US" altLang="ko-KR" dirty="0"/>
              <a:t> </a:t>
            </a:r>
            <a:r>
              <a:rPr lang="en-US" altLang="ko-KR" dirty="0" err="1"/>
              <a:t>Part.Phys</a:t>
            </a:r>
            <a:r>
              <a:rPr lang="en-US" altLang="ko-KR" dirty="0" smtClean="0"/>
              <a:t>.),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Vol.15, p.181 (1989), </a:t>
            </a:r>
            <a:r>
              <a:rPr lang="en-US" altLang="ko-KR" dirty="0" smtClean="0"/>
              <a:t>UK</a:t>
            </a:r>
          </a:p>
          <a:p>
            <a:r>
              <a:rPr lang="en-US" altLang="ko-KR" dirty="0" smtClean="0"/>
              <a:t>* </a:t>
            </a:r>
            <a:r>
              <a:rPr lang="en-US" altLang="ko-KR" dirty="0"/>
              <a:t>You can load this example</a:t>
            </a:r>
          </a:p>
          <a:p>
            <a:r>
              <a:rPr lang="en-US" altLang="ko-KR" dirty="0"/>
              <a:t>By using “Open” in the menu.</a:t>
            </a:r>
          </a:p>
          <a:p>
            <a:r>
              <a:rPr lang="en-US" altLang="ko-KR" dirty="0"/>
              <a:t>(find </a:t>
            </a:r>
          </a:p>
          <a:p>
            <a:r>
              <a:rPr lang="en-US" altLang="ko-KR" sz="1600" dirty="0"/>
              <a:t>“example/Ex1_p_112Cd_E20.4.dat_in” </a:t>
            </a:r>
          </a:p>
          <a:p>
            <a:r>
              <a:rPr lang="en-US" altLang="ko-KR" dirty="0"/>
              <a:t>file)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Enter projectile and target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information</a:t>
            </a:r>
          </a:p>
          <a:p>
            <a:r>
              <a:rPr lang="en-US" altLang="ko-KR" dirty="0" smtClean="0"/>
              <a:t>2. Enter projectile energy</a:t>
            </a:r>
          </a:p>
          <a:p>
            <a:r>
              <a:rPr lang="en-US" altLang="ko-KR" dirty="0" smtClean="0"/>
              <a:t>3. Choose “ Elastic “</a:t>
            </a:r>
          </a:p>
          <a:p>
            <a:r>
              <a:rPr lang="en-US" altLang="ko-KR" dirty="0" smtClean="0"/>
              <a:t>4. Press “</a:t>
            </a:r>
            <a:r>
              <a:rPr lang="en-US" altLang="ko-KR" dirty="0" err="1" smtClean="0"/>
              <a:t>Sturcture</a:t>
            </a:r>
            <a:r>
              <a:rPr lang="en-US" altLang="ko-KR" dirty="0" smtClean="0"/>
              <a:t> Model” tab</a:t>
            </a:r>
          </a:p>
          <a:p>
            <a:r>
              <a:rPr lang="en-US" altLang="ko-KR" dirty="0" smtClean="0"/>
              <a:t>5. Press “Potential/compute/plot” tab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600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831665"/>
            <a:ext cx="36962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Enter optical potential parameters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(In this example,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press “Get Global OMP”) </a:t>
            </a:r>
          </a:p>
          <a:p>
            <a:r>
              <a:rPr lang="en-US" altLang="ko-KR" dirty="0" smtClean="0"/>
              <a:t>7. Choose optical potential parameter</a:t>
            </a:r>
          </a:p>
          <a:p>
            <a:r>
              <a:rPr lang="en-US" altLang="ko-KR" dirty="0"/>
              <a:t> (You may compare results</a:t>
            </a:r>
          </a:p>
          <a:p>
            <a:r>
              <a:rPr lang="en-US" altLang="ko-KR" dirty="0"/>
              <a:t>    from different optical potentials)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press “OK” </a:t>
            </a:r>
          </a:p>
          <a:p>
            <a:r>
              <a:rPr lang="en-US" altLang="ko-KR" dirty="0" smtClean="0"/>
              <a:t>8. Press “Calculate” button </a:t>
            </a:r>
          </a:p>
          <a:p>
            <a:endParaRPr lang="en-US" altLang="ko-KR" dirty="0"/>
          </a:p>
          <a:p>
            <a:r>
              <a:rPr lang="en-US" altLang="ko-KR" dirty="0" smtClean="0"/>
              <a:t>* You can change the graph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Rutherford ratio &lt;-&gt; </a:t>
            </a:r>
            <a:r>
              <a:rPr lang="en-US" altLang="ko-KR" dirty="0" err="1" smtClean="0"/>
              <a:t>mb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Linear &lt;-&gt; Log scale view 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4987433" cy="4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571874"/>
            <a:ext cx="32433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input experimental data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Press “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data” button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Change the information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according to the data.</a:t>
            </a:r>
          </a:p>
          <a:p>
            <a:r>
              <a:rPr lang="en-US" altLang="ko-KR" dirty="0" smtClean="0"/>
              <a:t>     (reference frame, unit, error) </a:t>
            </a:r>
          </a:p>
          <a:p>
            <a:r>
              <a:rPr lang="en-US" altLang="ko-KR" dirty="0" smtClean="0"/>
              <a:t>3. Press “OK”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fit optical potential parameter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“Fit Elastic OMP”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Choose parameters to fit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“run </a:t>
            </a:r>
            <a:r>
              <a:rPr lang="en-US" altLang="ko-KR" dirty="0" err="1" smtClean="0"/>
              <a:t>sfresco</a:t>
            </a:r>
            <a:r>
              <a:rPr lang="en-US" altLang="ko-KR" dirty="0" smtClean="0"/>
              <a:t>” button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Wait for the fitting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“OK”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" y="1537457"/>
            <a:ext cx="4311597" cy="21795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933056"/>
            <a:ext cx="3024336" cy="2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</a:t>
            </a:r>
            <a:r>
              <a:rPr lang="en-US" altLang="ko-KR" dirty="0"/>
              <a:t>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571874"/>
            <a:ext cx="34923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Results of before/after fitting </a:t>
            </a:r>
          </a:p>
          <a:p>
            <a:r>
              <a:rPr lang="en-US" altLang="ko-KR" dirty="0" smtClean="0"/>
              <a:t>are plotted.</a:t>
            </a:r>
          </a:p>
          <a:p>
            <a:endParaRPr lang="en-US" altLang="ko-KR" dirty="0"/>
          </a:p>
          <a:p>
            <a:r>
              <a:rPr lang="en-US" altLang="ko-KR" dirty="0" smtClean="0"/>
              <a:t>* The fitted parameter values </a:t>
            </a:r>
          </a:p>
          <a:p>
            <a:r>
              <a:rPr lang="en-US" altLang="ko-KR" dirty="0" smtClean="0"/>
              <a:t>Are shown in the left text area.</a:t>
            </a:r>
          </a:p>
          <a:p>
            <a:endParaRPr lang="en-US" altLang="ko-KR" dirty="0"/>
          </a:p>
          <a:p>
            <a:r>
              <a:rPr lang="en-US" altLang="ko-KR" dirty="0" smtClean="0"/>
              <a:t>(optical potential parameters are</a:t>
            </a:r>
          </a:p>
          <a:p>
            <a:r>
              <a:rPr lang="en-US" altLang="ko-KR" dirty="0" smtClean="0"/>
              <a:t>Not updated automatically.)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save the figure by using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the icon below the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Or, save as a table by using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“Export Result” button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839482" cy="47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</a:t>
            </a:r>
            <a:r>
              <a:rPr lang="en-US" altLang="ko-KR" dirty="0"/>
              <a:t>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9" y="1571874"/>
            <a:ext cx="36724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20Ne(4He,4He’)20Ne*</a:t>
            </a:r>
          </a:p>
          <a:p>
            <a:r>
              <a:rPr lang="en-US" altLang="ko-KR" dirty="0" smtClean="0"/>
              <a:t>At 104 MeV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Inelastic target excitation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load this example from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example/Ex2_He4_Ne20_104_inel.dat_in”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 Experimental data </a:t>
            </a:r>
            <a:endParaRPr lang="en-US" altLang="ko-KR" dirty="0"/>
          </a:p>
          <a:p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www-nds.iaea.org/EXFOR/D0215.003</a:t>
            </a:r>
            <a:endParaRPr lang="en-US" altLang="ko-KR" sz="1400" dirty="0" smtClean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projectile and target information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energy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choose “inelastic-target-ex”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excited state information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“get Q”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“Get Kinematics info” for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the additional information</a:t>
            </a:r>
          </a:p>
          <a:p>
            <a:r>
              <a:rPr lang="en-US" altLang="ko-KR" sz="1600" dirty="0" smtClean="0"/>
              <a:t>7. Press “Structure Model” tab</a:t>
            </a:r>
          </a:p>
          <a:p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" y="1772816"/>
            <a:ext cx="5061408" cy="4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</a:t>
            </a:r>
            <a:r>
              <a:rPr lang="en-US" altLang="ko-KR" dirty="0"/>
              <a:t>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98194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Enter transferred orbital angular momentum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(In this example, 0+ -&gt; 2+ transition,</a:t>
            </a:r>
          </a:p>
          <a:p>
            <a:r>
              <a:rPr lang="en-US" altLang="ko-KR" sz="1600" dirty="0" smtClean="0"/>
              <a:t>      it is 2.)</a:t>
            </a:r>
          </a:p>
          <a:p>
            <a:r>
              <a:rPr lang="en-US" altLang="ko-KR" sz="1600" dirty="0" smtClean="0"/>
              <a:t>2. Enter deformation parameter beta values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(Coulomb and Nuclear deformation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can be different) </a:t>
            </a:r>
          </a:p>
          <a:p>
            <a:r>
              <a:rPr lang="en-US" altLang="ko-KR" sz="1600" dirty="0" smtClean="0"/>
              <a:t>3. Press the third tab.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" y="1844824"/>
            <a:ext cx="4469605" cy="43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0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scattering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5" y="1844824"/>
            <a:ext cx="4469605" cy="4350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1981940"/>
            <a:ext cx="36724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Enter optical potential parameters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Modify the deformation parameter as you </a:t>
            </a:r>
            <a:r>
              <a:rPr lang="en-US" altLang="ko-KR" sz="1600" dirty="0" err="1" smtClean="0"/>
              <a:t>nedd</a:t>
            </a:r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“calculate” 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To change the range of the graph</a:t>
            </a:r>
          </a:p>
          <a:p>
            <a:r>
              <a:rPr lang="en-US" altLang="ko-KR" sz="1600" dirty="0" smtClean="0"/>
              <a:t>You can either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Use Icon below the graph. Or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Press “Fresco Options” and change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THMIN and THMAX value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and press “calculate” again.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504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765506" cy="4638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080" y="1772816"/>
            <a:ext cx="3672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*48Ca(</a:t>
            </a:r>
            <a:r>
              <a:rPr lang="en-US" altLang="ko-KR" sz="1600" dirty="0" err="1" smtClean="0"/>
              <a:t>d,p</a:t>
            </a:r>
            <a:r>
              <a:rPr lang="en-US" altLang="ko-KR" sz="1600" dirty="0" smtClean="0"/>
              <a:t>)49Ca reaction </a:t>
            </a:r>
          </a:p>
          <a:p>
            <a:r>
              <a:rPr lang="en-US" altLang="ko-KR" sz="1600" dirty="0" smtClean="0"/>
              <a:t>   At 13 MeV.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 Experimental Data from </a:t>
            </a:r>
          </a:p>
          <a:p>
            <a:r>
              <a:rPr lang="en-US" altLang="ko-KR" sz="1600" dirty="0" smtClean="0"/>
              <a:t>    PRC77,051601(R</a:t>
            </a:r>
            <a:r>
              <a:rPr lang="en-US" altLang="ko-KR" sz="1600" dirty="0"/>
              <a:t>),(2008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Example file: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“</a:t>
            </a:r>
            <a:r>
              <a:rPr lang="en-US" altLang="ko-KR" sz="1600" dirty="0" smtClean="0"/>
              <a:t>example/Ex3_Ca48_dp_13.dat_in”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projectile and target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energy and choose reaction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info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second tab(Structure model)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1824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772816"/>
            <a:ext cx="36724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Structure Model</a:t>
            </a:r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Choose transfer model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(finite range transfer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with/without remnant correction.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additional model will be added later. ) </a:t>
            </a:r>
          </a:p>
          <a:p>
            <a:r>
              <a:rPr lang="en-US" altLang="ko-KR" sz="1600" dirty="0" smtClean="0"/>
              <a:t>2. Enter the entrance channel bound state information</a:t>
            </a:r>
          </a:p>
          <a:p>
            <a:r>
              <a:rPr lang="en-US" altLang="ko-KR" sz="1600" dirty="0" smtClean="0"/>
              <a:t>3. Enter the exit channel bound state information</a:t>
            </a:r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 Choose coupling type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N : principal </a:t>
            </a:r>
            <a:r>
              <a:rPr lang="en-US" altLang="ko-KR" sz="1600" dirty="0" err="1" smtClean="0"/>
              <a:t>quntum</a:t>
            </a:r>
            <a:r>
              <a:rPr lang="en-US" altLang="ko-KR" sz="1600" dirty="0" smtClean="0"/>
              <a:t> number (starting from 1)</a:t>
            </a:r>
          </a:p>
          <a:p>
            <a:r>
              <a:rPr lang="en-US" altLang="ko-KR" sz="1600" dirty="0" smtClean="0"/>
              <a:t>L : orbital angular momentum of valence particle </a:t>
            </a:r>
          </a:p>
          <a:p>
            <a:r>
              <a:rPr lang="en-US" altLang="ko-KR" sz="1600" dirty="0" smtClean="0"/>
              <a:t>J : </a:t>
            </a:r>
            <a:r>
              <a:rPr lang="en-US" altLang="ko-KR" sz="1600" dirty="0" err="1" smtClean="0"/>
              <a:t>totoal</a:t>
            </a:r>
            <a:r>
              <a:rPr lang="en-US" altLang="ko-KR" sz="1600" dirty="0" smtClean="0"/>
              <a:t> angular momentum of valence particle (J=L+S) </a:t>
            </a:r>
          </a:p>
          <a:p>
            <a:r>
              <a:rPr lang="en-US" altLang="ko-KR" sz="1600" dirty="0" smtClean="0"/>
              <a:t>S.A. : spectroscopic amplitude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48030"/>
            <a:ext cx="4987433" cy="4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hlinkClick r:id="rId2"/>
              </a:rPr>
              <a:t>Search “</a:t>
            </a:r>
            <a:r>
              <a:rPr lang="en-US" altLang="ko-KR" sz="2400" dirty="0" err="1" smtClean="0">
                <a:hlinkClick r:id="rId2"/>
              </a:rPr>
              <a:t>ReactionGUI</a:t>
            </a:r>
            <a:r>
              <a:rPr lang="en-US" altLang="ko-KR" sz="2400" dirty="0" smtClean="0">
                <a:hlinkClick r:id="rId2"/>
              </a:rPr>
              <a:t>” at GitHub</a:t>
            </a:r>
          </a:p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7488832" cy="410867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580112" y="37040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14096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772816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entrance channel optical potential 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optical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entrance channel binding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binding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(Optional) Enter core-core optical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“Calculate” </a:t>
            </a:r>
          </a:p>
          <a:p>
            <a:pPr marL="342900" indent="-342900">
              <a:buAutoNum type="arabicPeriod" startAt="7"/>
            </a:pPr>
            <a:r>
              <a:rPr lang="en-US" altLang="ko-KR" sz="1600" dirty="0" smtClean="0"/>
              <a:t>Adjust “Scale factor” to fit experimental data. </a:t>
            </a:r>
          </a:p>
          <a:p>
            <a:pPr marL="342900" indent="-342900">
              <a:buAutoNum type="arabicPeriod" startAt="7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Sometimes, Fresco may give Error message. Change the options in “Fresco Options” in the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(Change RNL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 </a:t>
            </a:r>
            <a:r>
              <a:rPr lang="en-US" altLang="ko-KR" sz="1600" smtClean="0"/>
              <a:t>CUTL=5 according to the error.)</a:t>
            </a:r>
            <a:endParaRPr lang="en-US" altLang="ko-KR" sz="16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761673"/>
            <a:ext cx="5061408" cy="4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1988840"/>
            <a:ext cx="892111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9" y="1772816"/>
            <a:ext cx="823074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7476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values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tabs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Partition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Structure Model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Potentials/compute/plot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048672" cy="58878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692696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88224" y="332656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Configure:</a:t>
            </a:r>
          </a:p>
          <a:p>
            <a:r>
              <a:rPr lang="en-US" altLang="ko-KR" dirty="0"/>
              <a:t>Specify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executable file</a:t>
            </a:r>
          </a:p>
          <a:p>
            <a:r>
              <a:rPr lang="en-US" altLang="ko-KR" dirty="0"/>
              <a:t>Locations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OS(</a:t>
            </a:r>
            <a:r>
              <a:rPr lang="en-US" altLang="ko-KR" dirty="0" err="1" smtClean="0"/>
              <a:t>osx,linux</a:t>
            </a:r>
            <a:r>
              <a:rPr lang="en-US" altLang="ko-KR" dirty="0" smtClean="0"/>
              <a:t>) </a:t>
            </a:r>
            <a:r>
              <a:rPr lang="en-US" altLang="ko-KR" dirty="0"/>
              <a:t>other than Windows)</a:t>
            </a:r>
          </a:p>
        </p:txBody>
      </p:sp>
    </p:spTree>
    <p:extLst>
      <p:ext uri="{BB962C8B-B14F-4D97-AF65-F5344CB8AC3E}">
        <p14:creationId xmlns:p14="http://schemas.microsoft.com/office/powerpoint/2010/main" val="13430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9729" y="362154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4" y="476672"/>
            <a:ext cx="6171040" cy="60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4624</TotalTime>
  <Words>1224</Words>
  <Application>Microsoft Office PowerPoint</Application>
  <PresentationFormat>화면 슬라이드 쇼(4:3)</PresentationFormat>
  <Paragraphs>279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HY얕은샘물M</vt:lpstr>
      <vt:lpstr>굴림</vt:lpstr>
      <vt:lpstr>맑은 고딕</vt:lpstr>
      <vt:lpstr>Arial</vt:lpstr>
      <vt:lpstr>Calibri</vt:lpstr>
      <vt:lpstr>Tw Cen MT</vt:lpstr>
      <vt:lpstr>Wingdings</vt:lpstr>
      <vt:lpstr>Wingdings 2</vt:lpstr>
      <vt:lpstr>가을</vt:lpstr>
      <vt:lpstr>Reaction GUI</vt:lpstr>
      <vt:lpstr>Introduction</vt:lpstr>
      <vt:lpstr>Introduction</vt:lpstr>
      <vt:lpstr>Installation</vt:lpstr>
      <vt:lpstr>Installation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Inelastic scattering (Rotational Model)</vt:lpstr>
      <vt:lpstr>PowerPoint 프레젠테이션</vt:lpstr>
      <vt:lpstr>PowerPoint 프레젠테이션</vt:lpstr>
      <vt:lpstr>PowerPoint 프레젠테이션</vt:lpstr>
      <vt:lpstr>Transfer reaction</vt:lpstr>
      <vt:lpstr>PowerPoint 프레젠테이션</vt:lpstr>
      <vt:lpstr>PowerPoint 프레젠테이션</vt:lpstr>
      <vt:lpstr>PowerPoint 프레젠테이션</vt:lpstr>
      <vt:lpstr>Summary/Plan</vt:lpstr>
      <vt:lpstr>Ex1: Elastic scattering</vt:lpstr>
      <vt:lpstr>Ex1: Elastic scattering</vt:lpstr>
      <vt:lpstr>Ex1: Elastic scattering</vt:lpstr>
      <vt:lpstr>Ex1: Elastic scattering</vt:lpstr>
      <vt:lpstr>Ex1: Elastic scattering</vt:lpstr>
      <vt:lpstr>Ex2: Inelastic scattering</vt:lpstr>
      <vt:lpstr>Ex2: Inelastic scattering</vt:lpstr>
      <vt:lpstr>Ex2: Inelastic scattering</vt:lpstr>
      <vt:lpstr>Ex3 :transfer reaction</vt:lpstr>
      <vt:lpstr>Ex3 :transfer reaction</vt:lpstr>
      <vt:lpstr>Ex3 :transfer reaction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195</cp:revision>
  <dcterms:created xsi:type="dcterms:W3CDTF">2006-10-05T04:04:58Z</dcterms:created>
  <dcterms:modified xsi:type="dcterms:W3CDTF">2020-11-04T06:47:40Z</dcterms:modified>
</cp:coreProperties>
</file>