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310" r:id="rId4"/>
    <p:sldId id="319" r:id="rId5"/>
    <p:sldId id="320" r:id="rId6"/>
    <p:sldId id="331" r:id="rId7"/>
    <p:sldId id="321" r:id="rId8"/>
    <p:sldId id="330" r:id="rId9"/>
    <p:sldId id="309" r:id="rId10"/>
    <p:sldId id="311" r:id="rId11"/>
    <p:sldId id="314" r:id="rId12"/>
    <p:sldId id="316" r:id="rId13"/>
    <p:sldId id="315" r:id="rId14"/>
    <p:sldId id="317" r:id="rId15"/>
    <p:sldId id="318" r:id="rId16"/>
    <p:sldId id="333" r:id="rId17"/>
    <p:sldId id="322" r:id="rId18"/>
    <p:sldId id="323" r:id="rId19"/>
    <p:sldId id="334" r:id="rId20"/>
    <p:sldId id="324" r:id="rId21"/>
    <p:sldId id="294" r:id="rId22"/>
    <p:sldId id="325" r:id="rId23"/>
    <p:sldId id="326" r:id="rId24"/>
    <p:sldId id="327" r:id="rId25"/>
    <p:sldId id="298" r:id="rId26"/>
    <p:sldId id="335" r:id="rId27"/>
    <p:sldId id="328" r:id="rId28"/>
    <p:sldId id="332" r:id="rId29"/>
    <p:sldId id="308" r:id="rId30"/>
    <p:sldId id="336" r:id="rId31"/>
    <p:sldId id="337" r:id="rId32"/>
    <p:sldId id="338" r:id="rId33"/>
    <p:sldId id="339" r:id="rId34"/>
    <p:sldId id="340" r:id="rId35"/>
    <p:sldId id="342" r:id="rId36"/>
    <p:sldId id="344" r:id="rId37"/>
    <p:sldId id="341" r:id="rId38"/>
    <p:sldId id="345" r:id="rId39"/>
    <p:sldId id="346" r:id="rId40"/>
    <p:sldId id="347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5" autoAdjust="0"/>
    <p:restoredTop sz="94674"/>
  </p:normalViewPr>
  <p:slideViewPr>
    <p:cSldViewPr>
      <p:cViewPr varScale="1">
        <p:scale>
          <a:sx n="98" d="100"/>
          <a:sy n="98" d="100"/>
        </p:scale>
        <p:origin x="69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AF792-F1C3-4C8C-AF1D-E27D49F58C78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B3058-666D-40DC-890A-C1EB2C30C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4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tags" Target="../tags/tag4.xml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9.png"/><Relationship Id="rId5" Type="http://schemas.openxmlformats.org/officeDocument/2006/relationships/tags" Target="../tags/tag6.xml"/><Relationship Id="rId10" Type="http://schemas.openxmlformats.org/officeDocument/2006/relationships/image" Target="../media/image38.png"/><Relationship Id="rId4" Type="http://schemas.openxmlformats.org/officeDocument/2006/relationships/tags" Target="../tags/tag5.xml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yhsong@ibs.re.kr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www-nds.iaea.org/EXFOR/D0215.003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lphacentaury-github/ReactionGUI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9632" y="1340768"/>
            <a:ext cx="7056784" cy="254888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Reaction GUI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Y.-H. Song(RISP,IBS)</a:t>
            </a:r>
          </a:p>
        </p:txBody>
      </p:sp>
    </p:spTree>
    <p:extLst>
      <p:ext uri="{BB962C8B-B14F-4D97-AF65-F5344CB8AC3E}">
        <p14:creationId xmlns:p14="http://schemas.microsoft.com/office/powerpoint/2010/main" val="177980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5668166" cy="430590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6156176" y="836712"/>
            <a:ext cx="1872208" cy="144016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kinematics</a:t>
            </a:r>
          </a:p>
          <a:p>
            <a:pPr algn="ctr"/>
            <a:r>
              <a:rPr lang="en-US" altLang="ko-KR" dirty="0" smtClean="0"/>
              <a:t>button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9" y="4869160"/>
            <a:ext cx="5344271" cy="1009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6165304"/>
            <a:ext cx="288647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7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6757" y="1772816"/>
            <a:ext cx="7621064" cy="638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944291"/>
            <a:ext cx="5944430" cy="581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1" y="3601344"/>
            <a:ext cx="6487430" cy="9145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57" y="5010714"/>
            <a:ext cx="7792537" cy="13908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56" y="2529896"/>
            <a:ext cx="2314898" cy="4763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63" y="4513218"/>
            <a:ext cx="333421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6757" y="1772816"/>
            <a:ext cx="7621064" cy="6382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64" y="2964696"/>
            <a:ext cx="7563906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1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6757" y="1772816"/>
            <a:ext cx="7621064" cy="6382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00" y="2708920"/>
            <a:ext cx="821169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4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8640"/>
            <a:ext cx="7128792" cy="61003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3568" y="2420888"/>
            <a:ext cx="41764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6804248" y="1484784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59832" y="5661248"/>
            <a:ext cx="194421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4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76049"/>
            <a:ext cx="4782217" cy="430590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5508104" y="1636089"/>
            <a:ext cx="2880320" cy="72008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Global OMP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2967334"/>
            <a:ext cx="3223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optical potential parameters</a:t>
            </a:r>
          </a:p>
          <a:p>
            <a:r>
              <a:rPr lang="en-US" altLang="ko-KR" dirty="0" smtClean="0"/>
              <a:t>from RIPL-3 </a:t>
            </a:r>
            <a:r>
              <a:rPr lang="en-US" altLang="ko-KR" dirty="0" smtClean="0">
                <a:solidFill>
                  <a:srgbClr val="FF0000"/>
                </a:solidFill>
              </a:rPr>
              <a:t>If available.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p,n</a:t>
            </a:r>
            <a:r>
              <a:rPr lang="en-US" altLang="ko-KR" dirty="0" smtClean="0">
                <a:solidFill>
                  <a:srgbClr val="FF0000"/>
                </a:solidFill>
              </a:rPr>
              <a:t>, 2H, 3H, 4He projectiles)</a:t>
            </a:r>
          </a:p>
        </p:txBody>
      </p:sp>
    </p:spTree>
    <p:extLst>
      <p:ext uri="{BB962C8B-B14F-4D97-AF65-F5344CB8AC3E}">
        <p14:creationId xmlns:p14="http://schemas.microsoft.com/office/powerpoint/2010/main" val="3177561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33554"/>
            <a:ext cx="5949113" cy="57908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72200" y="1772816"/>
            <a:ext cx="242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Various potential shapes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49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6306154" cy="412633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6876256" y="1092388"/>
            <a:ext cx="1512168" cy="195150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Folding V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5301208"/>
            <a:ext cx="5514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 density profile from HFB-14 results </a:t>
            </a:r>
            <a:r>
              <a:rPr lang="en-US" altLang="ko-KR" dirty="0" smtClean="0">
                <a:solidFill>
                  <a:srgbClr val="FF0000"/>
                </a:solidFill>
              </a:rPr>
              <a:t>If available.</a:t>
            </a:r>
          </a:p>
          <a:p>
            <a:r>
              <a:rPr lang="en-US" altLang="ko-KR" dirty="0" smtClean="0"/>
              <a:t>(From RIPL-3)</a:t>
            </a:r>
          </a:p>
          <a:p>
            <a:r>
              <a:rPr lang="en-US" altLang="ko-KR" dirty="0" smtClean="0"/>
              <a:t>Or User input of density </a:t>
            </a:r>
            <a:r>
              <a:rPr lang="en-US" altLang="ko-KR" dirty="0" smtClean="0"/>
              <a:t>profile</a:t>
            </a:r>
          </a:p>
          <a:p>
            <a:r>
              <a:rPr lang="en-US" altLang="ko-KR" dirty="0" smtClean="0"/>
              <a:t>* Because of double folding, it requires density even for proton.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45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91" y="3919214"/>
            <a:ext cx="5131385" cy="287779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7308304" y="4476764"/>
            <a:ext cx="1512168" cy="195150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76"/>
            <a:ext cx="3951777" cy="38466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267744" y="1935914"/>
            <a:ext cx="864096" cy="196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60032" y="476672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Experimental data 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82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429000"/>
            <a:ext cx="3984313" cy="3375711"/>
          </a:xfrm>
          <a:prstGeom prst="rect">
            <a:avLst/>
          </a:prstGeom>
        </p:spPr>
      </p:pic>
      <p:sp>
        <p:nvSpPr>
          <p:cNvPr id="5" name="왼쪽 화살표 설명선 4"/>
          <p:cNvSpPr/>
          <p:nvPr/>
        </p:nvSpPr>
        <p:spPr>
          <a:xfrm>
            <a:off x="6732240" y="4221088"/>
            <a:ext cx="1512168" cy="195150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Fit</a:t>
            </a:r>
          </a:p>
          <a:p>
            <a:pPr algn="ctr"/>
            <a:r>
              <a:rPr lang="en-US" altLang="ko-KR" dirty="0" smtClean="0"/>
              <a:t>Elastic </a:t>
            </a:r>
          </a:p>
          <a:p>
            <a:pPr algn="ctr"/>
            <a:r>
              <a:rPr lang="en-US" altLang="ko-KR" dirty="0" smtClean="0"/>
              <a:t>OMP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1" y="0"/>
            <a:ext cx="3531883" cy="34379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15816" y="1718975"/>
            <a:ext cx="720080" cy="197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16016" y="764704"/>
            <a:ext cx="36870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Fitting of optical potential parameters</a:t>
            </a:r>
          </a:p>
          <a:p>
            <a:r>
              <a:rPr lang="en-US" altLang="ko-KR" dirty="0" smtClean="0"/>
              <a:t>For elastic scattering</a:t>
            </a:r>
          </a:p>
          <a:p>
            <a:endParaRPr lang="en-US" altLang="ko-KR" dirty="0"/>
          </a:p>
          <a:p>
            <a:r>
              <a:rPr lang="en-US" altLang="ko-KR" dirty="0" smtClean="0"/>
              <a:t>(need to press “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 data” once.)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03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There are many direct nuclear reaction codes available(DWUCK, ECIS, FRESCO, TWOFNR, …) </a:t>
            </a:r>
          </a:p>
          <a:p>
            <a:r>
              <a:rPr lang="en-US" altLang="ko-KR" dirty="0" smtClean="0"/>
              <a:t>Most of them are written in Fortran and require specific input file format </a:t>
            </a:r>
          </a:p>
          <a:p>
            <a:r>
              <a:rPr lang="en-US" altLang="ko-KR" dirty="0" smtClean="0"/>
              <a:t>Usually they are not easy for beginner to use</a:t>
            </a:r>
            <a:endParaRPr lang="en-US" altLang="ko-KR" dirty="0"/>
          </a:p>
          <a:p>
            <a:r>
              <a:rPr lang="en-US" altLang="ko-KR" dirty="0" smtClean="0"/>
              <a:t>Usually they need separate plotting tools</a:t>
            </a:r>
          </a:p>
          <a:p>
            <a:r>
              <a:rPr lang="en-US" altLang="ko-KR" dirty="0" smtClean="0"/>
              <a:t>The aim of the new GUI is to make it easy and intuitive to do a simple nuclear reaction calculation.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(DWBA calculation)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51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093296"/>
            <a:ext cx="686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 the moment</a:t>
            </a:r>
            <a:r>
              <a:rPr lang="en-US" altLang="ko-KR" dirty="0" smtClean="0">
                <a:solidFill>
                  <a:srgbClr val="FF0000"/>
                </a:solidFill>
              </a:rPr>
              <a:t>, no automatic update </a:t>
            </a:r>
            <a:r>
              <a:rPr lang="en-US" altLang="ko-KR" dirty="0" smtClean="0"/>
              <a:t>of parameter after fitting available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47" y="332656"/>
            <a:ext cx="6425598" cy="5498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92280" y="227687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Result of fitting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476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(Rotational Model)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88955" y="2133849"/>
            <a:ext cx="3571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 : spin of nuclei</a:t>
            </a:r>
          </a:p>
          <a:p>
            <a:r>
              <a:rPr lang="en-US" altLang="ko-KR" dirty="0" smtClean="0"/>
              <a:t>K: </a:t>
            </a:r>
            <a:r>
              <a:rPr lang="en-US" altLang="ko-KR" dirty="0" err="1" smtClean="0"/>
              <a:t>bandhead</a:t>
            </a:r>
            <a:r>
              <a:rPr lang="en-US" altLang="ko-KR" dirty="0" smtClean="0"/>
              <a:t> , </a:t>
            </a:r>
          </a:p>
          <a:p>
            <a:r>
              <a:rPr lang="en-US" altLang="ko-KR" dirty="0" smtClean="0"/>
              <a:t>Spin projection  at body-fixed frame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39552" y="1916832"/>
            <a:ext cx="3134368" cy="1377444"/>
            <a:chOff x="6766224" y="3140968"/>
            <a:chExt cx="3134368" cy="1377444"/>
          </a:xfrm>
        </p:grpSpPr>
        <p:sp>
          <p:nvSpPr>
            <p:cNvPr id="3" name="타원 2"/>
            <p:cNvSpPr/>
            <p:nvPr/>
          </p:nvSpPr>
          <p:spPr>
            <a:xfrm>
              <a:off x="6766224" y="3645024"/>
              <a:ext cx="1550192" cy="86409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541320" y="4077072"/>
              <a:ext cx="130426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7541320" y="3140968"/>
              <a:ext cx="0" cy="93610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7541320" y="3429000"/>
              <a:ext cx="652132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7541320" y="4077072"/>
              <a:ext cx="61323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244408" y="3212976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8344" y="40770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K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72610" y="4149080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Symmetry axis</a:t>
              </a:r>
              <a:endParaRPr lang="ko-KR" altLang="en-US" dirty="0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1" y="3942959"/>
            <a:ext cx="41052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97100" y="358291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Deformed Nucleus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14666" y="4660469"/>
            <a:ext cx="218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z’-axis, R0(1+beta)</a:t>
            </a:r>
            <a:endParaRPr lang="ko-KR" altLang="en-US" dirty="0"/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887" y="4643705"/>
            <a:ext cx="1143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00" y="5187286"/>
            <a:ext cx="447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39579" y="4718676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Deformed potential </a:t>
            </a:r>
            <a:endParaRPr lang="ko-KR" altLang="en-US" dirty="0"/>
          </a:p>
        </p:txBody>
      </p:sp>
      <p:grpSp>
        <p:nvGrpSpPr>
          <p:cNvPr id="10249" name="그룹 10248"/>
          <p:cNvGrpSpPr/>
          <p:nvPr/>
        </p:nvGrpSpPr>
        <p:grpSpPr>
          <a:xfrm>
            <a:off x="5010479" y="5085184"/>
            <a:ext cx="4026017" cy="1728192"/>
            <a:chOff x="5010479" y="5085184"/>
            <a:chExt cx="4026017" cy="1728192"/>
          </a:xfrm>
        </p:grpSpPr>
        <p:sp>
          <p:nvSpPr>
            <p:cNvPr id="30" name="Овал 14"/>
            <p:cNvSpPr/>
            <p:nvPr/>
          </p:nvSpPr>
          <p:spPr>
            <a:xfrm>
              <a:off x="5010479" y="5378775"/>
              <a:ext cx="600860" cy="57157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E1"/>
                </a:solidFill>
              </a:endParaRPr>
            </a:p>
          </p:txBody>
        </p:sp>
        <p:sp>
          <p:nvSpPr>
            <p:cNvPr id="31" name="Овал 15"/>
            <p:cNvSpPr/>
            <p:nvPr/>
          </p:nvSpPr>
          <p:spPr>
            <a:xfrm rot="1983552">
              <a:off x="7832248" y="5450283"/>
              <a:ext cx="928694" cy="1285884"/>
            </a:xfrm>
            <a:prstGeom prst="ellipse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1003">
              <a:schemeClr val="dk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E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310909" y="5664561"/>
              <a:ext cx="2985686" cy="4286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0" name="직선 연결선 10239"/>
            <p:cNvCxnSpPr/>
            <p:nvPr/>
          </p:nvCxnSpPr>
          <p:spPr>
            <a:xfrm flipH="1">
              <a:off x="7740352" y="5085184"/>
              <a:ext cx="1296144" cy="172819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5" name="직선 연결선 10244"/>
            <p:cNvCxnSpPr/>
            <p:nvPr/>
          </p:nvCxnSpPr>
          <p:spPr>
            <a:xfrm flipH="1" flipV="1">
              <a:off x="7668344" y="5664561"/>
              <a:ext cx="1296144" cy="86078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8" name="TextBox 10247"/>
          <p:cNvSpPr txBox="1"/>
          <p:nvPr/>
        </p:nvSpPr>
        <p:spPr>
          <a:xfrm>
            <a:off x="6228184" y="58679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201" y="6215075"/>
            <a:ext cx="1936993" cy="49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76672"/>
            <a:ext cx="6298053" cy="53285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83176" y="908720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Inelastic scattering 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482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5872507" cy="49685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32240" y="980728"/>
            <a:ext cx="194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Deformation length</a:t>
            </a:r>
          </a:p>
          <a:p>
            <a:r>
              <a:rPr lang="en-US" altLang="ko-KR" dirty="0" smtClean="0"/>
              <a:t>Is calculated </a:t>
            </a:r>
          </a:p>
          <a:p>
            <a:r>
              <a:rPr lang="en-US" altLang="ko-KR" dirty="0" smtClean="0"/>
              <a:t>With r0=1.2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060848"/>
            <a:ext cx="1143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252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50172"/>
            <a:ext cx="5723804" cy="615765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635896" y="1772816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076056" y="1988840"/>
            <a:ext cx="93610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40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Transfer reaction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4147" y="1628800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</a:t>
            </a:r>
            <a:r>
              <a:rPr lang="en-US" altLang="ko-KR" dirty="0" smtClean="0"/>
              <a:t>(=</a:t>
            </a:r>
            <a:r>
              <a:rPr lang="en-US" altLang="ko-KR" dirty="0" err="1" smtClean="0"/>
              <a:t>c+n</a:t>
            </a:r>
            <a:r>
              <a:rPr lang="en-US" altLang="ko-KR" dirty="0" smtClean="0"/>
              <a:t>)+c’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c+t</a:t>
            </a:r>
            <a:r>
              <a:rPr lang="en-US" altLang="ko-KR" dirty="0" smtClean="0">
                <a:sym typeface="Wingdings" panose="05000000000000000000" pitchFamily="2" charset="2"/>
              </a:rPr>
              <a:t>(=</a:t>
            </a:r>
            <a:r>
              <a:rPr lang="en-US" altLang="ko-KR" dirty="0" err="1" smtClean="0">
                <a:sym typeface="Wingdings" panose="05000000000000000000" pitchFamily="2" charset="2"/>
              </a:rPr>
              <a:t>c’+n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0376" y="2828867"/>
            <a:ext cx="4143592" cy="3030202"/>
            <a:chOff x="35497" y="2758654"/>
            <a:chExt cx="4392488" cy="3230257"/>
          </a:xfrm>
        </p:grpSpPr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3315568" y="5559015"/>
              <a:ext cx="9821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2000" dirty="0"/>
                <a:t>t</a:t>
              </a:r>
              <a:r>
                <a:rPr lang="en-US" altLang="ko-KR" sz="2000" dirty="0" smtClean="0"/>
                <a:t>=</a:t>
              </a:r>
              <a:r>
                <a:rPr lang="en-US" altLang="ko-KR" sz="2000" dirty="0" err="1" smtClean="0"/>
                <a:t>n+c</a:t>
              </a:r>
              <a:r>
                <a:rPr lang="en-US" altLang="ko-KR" sz="2000" dirty="0" smtClean="0"/>
                <a:t>’</a:t>
              </a:r>
              <a:endParaRPr lang="en-US" altLang="ko-KR" sz="20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5497" y="2758654"/>
              <a:ext cx="4392488" cy="3230257"/>
              <a:chOff x="35496" y="2758653"/>
              <a:chExt cx="4780710" cy="3525708"/>
            </a:xfrm>
          </p:grpSpPr>
          <p:sp>
            <p:nvSpPr>
              <p:cNvPr id="12" name="Oval 18"/>
              <p:cNvSpPr>
                <a:spLocks noChangeArrowheads="1"/>
              </p:cNvSpPr>
              <p:nvPr/>
            </p:nvSpPr>
            <p:spPr bwMode="auto">
              <a:xfrm rot="20730474">
                <a:off x="3161345" y="2927243"/>
                <a:ext cx="1654861" cy="2875481"/>
              </a:xfrm>
              <a:prstGeom prst="ellipse">
                <a:avLst/>
              </a:prstGeom>
              <a:noFill/>
              <a:ln w="9525">
                <a:solidFill>
                  <a:srgbClr val="33CC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35496" y="2758653"/>
                <a:ext cx="4722574" cy="3525708"/>
                <a:chOff x="35496" y="2758653"/>
                <a:chExt cx="4722574" cy="3525708"/>
              </a:xfrm>
            </p:grpSpPr>
            <p:sp>
              <p:nvSpPr>
                <p:cNvPr id="4" name="Oval 4"/>
                <p:cNvSpPr>
                  <a:spLocks noChangeArrowheads="1"/>
                </p:cNvSpPr>
                <p:nvPr/>
              </p:nvSpPr>
              <p:spPr bwMode="auto">
                <a:xfrm>
                  <a:off x="3715669" y="4717002"/>
                  <a:ext cx="981560" cy="97917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5" name="Oval 5"/>
                <p:cNvSpPr>
                  <a:spLocks noChangeArrowheads="1"/>
                </p:cNvSpPr>
                <p:nvPr/>
              </p:nvSpPr>
              <p:spPr bwMode="auto">
                <a:xfrm>
                  <a:off x="3469603" y="3064813"/>
                  <a:ext cx="369099" cy="36685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" name="Oval 6"/>
                <p:cNvSpPr>
                  <a:spLocks noChangeArrowheads="1"/>
                </p:cNvSpPr>
                <p:nvPr/>
              </p:nvSpPr>
              <p:spPr bwMode="auto">
                <a:xfrm>
                  <a:off x="772342" y="4900428"/>
                  <a:ext cx="551620" cy="550280"/>
                </a:xfrm>
                <a:prstGeom prst="ellipse">
                  <a:avLst/>
                </a:prstGeom>
                <a:solidFill>
                  <a:srgbClr val="0099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7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3653476" y="3248240"/>
                  <a:ext cx="552973" cy="195834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077897" y="3248240"/>
                  <a:ext cx="2575580" cy="189630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7019" y="5700222"/>
                  <a:ext cx="1427723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5435" y="5940295"/>
                  <a:ext cx="1488564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21" name="Oval 34"/>
                <p:cNvSpPr>
                  <a:spLocks noChangeArrowheads="1"/>
                </p:cNvSpPr>
                <p:nvPr/>
              </p:nvSpPr>
              <p:spPr bwMode="auto">
                <a:xfrm rot="19428300">
                  <a:off x="35496" y="3799869"/>
                  <a:ext cx="4354827" cy="979174"/>
                </a:xfrm>
                <a:prstGeom prst="ellipse">
                  <a:avLst/>
                </a:prstGeom>
                <a:noFill/>
                <a:ln w="9525">
                  <a:solidFill>
                    <a:srgbClr val="CC00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22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875583" y="4533575"/>
                  <a:ext cx="2330866" cy="67301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022575" y="5206588"/>
                  <a:ext cx="735495" cy="7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ko-KR" dirty="0"/>
                    <a:t>c</a:t>
                  </a:r>
                  <a:r>
                    <a:rPr lang="en-US" altLang="ko-KR" dirty="0" smtClean="0"/>
                    <a:t>’</a:t>
                  </a:r>
                  <a:endParaRPr lang="en-US" altLang="ko-KR" dirty="0"/>
                </a:p>
              </p:txBody>
            </p:sp>
            <p:sp>
              <p:nvSpPr>
                <p:cNvPr id="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3528" y="5847655"/>
                  <a:ext cx="1201041" cy="4367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2000" dirty="0" smtClean="0"/>
                    <a:t>p=</a:t>
                  </a:r>
                  <a:r>
                    <a:rPr lang="en-US" altLang="ko-KR" sz="2000" dirty="0" err="1" smtClean="0"/>
                    <a:t>c+n</a:t>
                  </a:r>
                  <a:endParaRPr lang="en-US" altLang="ko-KR" sz="2000" dirty="0"/>
                </a:p>
              </p:txBody>
            </p:sp>
            <p:sp>
              <p:nvSpPr>
                <p:cNvPr id="2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772342" y="5023162"/>
                  <a:ext cx="449162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c</a:t>
                  </a:r>
                  <a:endParaRPr lang="en-US" altLang="ko-KR" dirty="0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077897" y="5144547"/>
                  <a:ext cx="3128553" cy="6204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469603" y="2758653"/>
                  <a:ext cx="351523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n</a:t>
                  </a:r>
                  <a:endParaRPr lang="en-US" altLang="ko-KR" dirty="0"/>
                </a:p>
              </p:txBody>
            </p:sp>
            <p:sp>
              <p:nvSpPr>
                <p:cNvPr id="32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1140089" y="4533575"/>
                  <a:ext cx="2882487" cy="6109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34" name="그림 33"/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7744" y="4437112"/>
                  <a:ext cx="182857" cy="178286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75856" y="4384557"/>
                  <a:ext cx="239238" cy="196571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0809" y="3883548"/>
                  <a:ext cx="169143" cy="193524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9752" y="3861048"/>
                  <a:ext cx="105143" cy="114286"/>
                </a:xfrm>
                <a:prstGeom prst="rect">
                  <a:avLst/>
                </a:prstGeom>
              </p:spPr>
            </p:pic>
            <p:pic>
              <p:nvPicPr>
                <p:cNvPr id="40" name="그림 39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0000" y="5301208"/>
                  <a:ext cx="271238" cy="21181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TextBox 40"/>
          <p:cNvSpPr txBox="1"/>
          <p:nvPr/>
        </p:nvSpPr>
        <p:spPr>
          <a:xfrm>
            <a:off x="4882644" y="1628800"/>
            <a:ext cx="365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rearrangement, </a:t>
            </a:r>
          </a:p>
          <a:p>
            <a:r>
              <a:rPr lang="en-US" altLang="ko-KR" dirty="0" smtClean="0"/>
              <a:t>initial and final partition is different. 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17" y="2514138"/>
            <a:ext cx="4511947" cy="96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309" y="3643766"/>
            <a:ext cx="4546762" cy="8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98255" y="4752093"/>
            <a:ext cx="39154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DWBA need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Optical potential in entrance channel</a:t>
            </a:r>
          </a:p>
          <a:p>
            <a:pPr marL="342900" indent="-342900">
              <a:buFontTx/>
              <a:buAutoNum type="arabicParenBoth"/>
            </a:pPr>
            <a:r>
              <a:rPr lang="en-US" altLang="ko-KR" dirty="0"/>
              <a:t>Optical potential in </a:t>
            </a:r>
            <a:r>
              <a:rPr lang="en-US" altLang="ko-KR" dirty="0" smtClean="0"/>
              <a:t>exit channel</a:t>
            </a:r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Binding potential in entrance channel</a:t>
            </a:r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Binding potential in exit channel</a:t>
            </a:r>
          </a:p>
          <a:p>
            <a:pPr marL="342900" indent="-342900">
              <a:buFontTx/>
              <a:buAutoNum type="arabicParenBoth"/>
            </a:pPr>
            <a:r>
              <a:rPr lang="en-US" altLang="ko-KR" dirty="0" smtClean="0"/>
              <a:t>(optional) Core-Core potential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6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33554"/>
            <a:ext cx="5949113" cy="5790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48264" y="764704"/>
            <a:ext cx="219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Transfer reaction case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0240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32656"/>
            <a:ext cx="6808706" cy="57606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01174" y="3717032"/>
            <a:ext cx="21536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N, L, J of cluster state</a:t>
            </a:r>
          </a:p>
          <a:p>
            <a:endParaRPr lang="en-US" altLang="ko-KR" dirty="0"/>
          </a:p>
          <a:p>
            <a:r>
              <a:rPr lang="en-US" altLang="ko-KR" dirty="0" smtClean="0"/>
              <a:t>S.A. = spectroscopic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amplitude</a:t>
            </a:r>
          </a:p>
          <a:p>
            <a:endParaRPr lang="en-US" altLang="ko-KR" dirty="0"/>
          </a:p>
          <a:p>
            <a:r>
              <a:rPr lang="en-US" altLang="ko-KR" dirty="0" smtClean="0"/>
              <a:t>Post/prior 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590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20688"/>
            <a:ext cx="5523000" cy="594163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23528" y="1556792"/>
            <a:ext cx="50405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3501008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84168" y="1166842"/>
            <a:ext cx="24506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Bound state </a:t>
            </a:r>
          </a:p>
          <a:p>
            <a:r>
              <a:rPr lang="en-US" altLang="ko-KR" dirty="0" smtClean="0"/>
              <a:t>Wave functions </a:t>
            </a:r>
          </a:p>
          <a:p>
            <a:r>
              <a:rPr lang="en-US" altLang="ko-KR" dirty="0" smtClean="0"/>
              <a:t>Are obtained in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Well-depth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Prescription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Always check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Parameters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 automatic </a:t>
            </a:r>
          </a:p>
          <a:p>
            <a:r>
              <a:rPr lang="en-US" altLang="ko-KR" dirty="0" smtClean="0"/>
              <a:t>Determination</a:t>
            </a:r>
          </a:p>
          <a:p>
            <a:r>
              <a:rPr lang="en-US" altLang="ko-KR" dirty="0" smtClean="0"/>
              <a:t>Of potential parameter</a:t>
            </a:r>
          </a:p>
          <a:p>
            <a:r>
              <a:rPr lang="en-US" altLang="ko-KR" dirty="0" smtClean="0"/>
              <a:t>Is Available.</a:t>
            </a:r>
          </a:p>
          <a:p>
            <a:endParaRPr lang="en-US" altLang="ko-KR" dirty="0"/>
          </a:p>
          <a:p>
            <a:r>
              <a:rPr lang="en-US" altLang="ko-KR" dirty="0" smtClean="0"/>
              <a:t>One can export</a:t>
            </a:r>
          </a:p>
          <a:p>
            <a:r>
              <a:rPr lang="en-US" altLang="ko-KR" dirty="0" smtClean="0"/>
              <a:t>The result of DWBA</a:t>
            </a:r>
          </a:p>
          <a:p>
            <a:r>
              <a:rPr lang="en-US" altLang="ko-KR" dirty="0" smtClean="0"/>
              <a:t>Calculation </a:t>
            </a:r>
            <a:r>
              <a:rPr lang="en-US" altLang="ko-KR" dirty="0"/>
              <a:t>as a file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941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Summary/Plan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Development of a simple GUI program for RAON Users to do reaction calculation. </a:t>
            </a:r>
          </a:p>
          <a:p>
            <a:r>
              <a:rPr lang="en-US" altLang="ko-KR" dirty="0" smtClean="0"/>
              <a:t>At the moment, it is aimed to do DWBA calculation for elastic , in-elastic, transfer reaction in a very simple structure model. </a:t>
            </a:r>
          </a:p>
          <a:p>
            <a:r>
              <a:rPr lang="en-US" altLang="ko-KR" dirty="0" smtClean="0"/>
              <a:t>Later, plan to add radiative capture, fusion reaction and coupled channel methods(also ADWA, CDCC). </a:t>
            </a:r>
          </a:p>
          <a:p>
            <a:r>
              <a:rPr lang="en-US" altLang="ko-KR" dirty="0" smtClean="0"/>
              <a:t>Also, trying to include several useful functions for the convenience of Users. (Larger collection of optical potential, frame conversion etc.)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58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GUI code is developed by </a:t>
            </a:r>
            <a:r>
              <a:rPr lang="en-US" altLang="ko-KR" dirty="0"/>
              <a:t>Y.-H. Song and I.J. Shin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Combines </a:t>
            </a:r>
            <a:r>
              <a:rPr lang="en-US" altLang="ko-KR" dirty="0" err="1" smtClean="0"/>
              <a:t>Qt</a:t>
            </a:r>
            <a:r>
              <a:rPr lang="en-US" altLang="ko-KR" dirty="0" smtClean="0"/>
              <a:t> + Fresco + other utility codes</a:t>
            </a:r>
            <a:endParaRPr lang="en-US" altLang="ko-KR" dirty="0"/>
          </a:p>
          <a:p>
            <a:r>
              <a:rPr lang="en-US" altLang="ko-KR" dirty="0" smtClean="0"/>
              <a:t>Plan to improve the code to satisfy user’s needs.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en-US" altLang="ko-KR" dirty="0" smtClean="0"/>
              <a:t>(</a:t>
            </a:r>
            <a:r>
              <a:rPr lang="en-US" altLang="ko-KR" dirty="0" smtClean="0"/>
              <a:t>contact </a:t>
            </a:r>
            <a:r>
              <a:rPr lang="en-US" altLang="ko-KR" dirty="0" smtClean="0">
                <a:hlinkClick r:id="rId2"/>
              </a:rPr>
              <a:t>yhsong@ibs.re.kr</a:t>
            </a:r>
            <a:r>
              <a:rPr lang="en-US" altLang="ko-KR" dirty="0" smtClean="0"/>
              <a:t> </a:t>
            </a:r>
            <a:r>
              <a:rPr lang="en-US" altLang="ko-KR" dirty="0" smtClean="0"/>
              <a:t>for suggestions, errors, troubles) </a:t>
            </a:r>
          </a:p>
        </p:txBody>
      </p:sp>
    </p:spTree>
    <p:extLst>
      <p:ext uri="{BB962C8B-B14F-4D97-AF65-F5344CB8AC3E}">
        <p14:creationId xmlns:p14="http://schemas.microsoft.com/office/powerpoint/2010/main" val="1346649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Ex1: Elastic scattering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8800"/>
            <a:ext cx="5209359" cy="50708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8104" y="1844824"/>
            <a:ext cx="314009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p+112Cd elastic scattering</a:t>
            </a:r>
          </a:p>
          <a:p>
            <a:r>
              <a:rPr lang="en-US" altLang="ko-KR" dirty="0" smtClean="0"/>
              <a:t>At E=20.4 MeV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* Experimental data from </a:t>
            </a:r>
          </a:p>
          <a:p>
            <a:r>
              <a:rPr lang="en-US" altLang="ko-KR" dirty="0" smtClean="0"/>
              <a:t>Jour</a:t>
            </a:r>
            <a:r>
              <a:rPr lang="en-US" altLang="ko-KR" dirty="0"/>
              <a:t>. of Physics, Part G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/>
              <a:t>Nucl.and</a:t>
            </a:r>
            <a:r>
              <a:rPr lang="en-US" altLang="ko-KR" dirty="0"/>
              <a:t> </a:t>
            </a:r>
            <a:r>
              <a:rPr lang="en-US" altLang="ko-KR" dirty="0" err="1"/>
              <a:t>Part.Phys</a:t>
            </a:r>
            <a:r>
              <a:rPr lang="en-US" altLang="ko-KR" dirty="0" smtClean="0"/>
              <a:t>.),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Vol.15, p.181 (1989), </a:t>
            </a:r>
            <a:r>
              <a:rPr lang="en-US" altLang="ko-KR" dirty="0" smtClean="0"/>
              <a:t>UK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1600" dirty="0" smtClean="0"/>
              <a:t>* You can load this example</a:t>
            </a:r>
          </a:p>
          <a:p>
            <a:r>
              <a:rPr lang="en-US" altLang="ko-KR" sz="1600" dirty="0" smtClean="0"/>
              <a:t>By using “Open” in the menu.</a:t>
            </a:r>
          </a:p>
          <a:p>
            <a:r>
              <a:rPr lang="en-US" altLang="ko-KR" sz="1600" dirty="0"/>
              <a:t>(find </a:t>
            </a:r>
            <a:endParaRPr lang="en-US" altLang="ko-KR" sz="1600" dirty="0" smtClean="0"/>
          </a:p>
          <a:p>
            <a:r>
              <a:rPr lang="en-US" altLang="ko-KR" sz="1400" dirty="0" smtClean="0"/>
              <a:t>“example/Ex1_p_112Cd_E20.4.dat_in” </a:t>
            </a:r>
          </a:p>
          <a:p>
            <a:r>
              <a:rPr lang="en-US" altLang="ko-KR" sz="1600" dirty="0" smtClean="0"/>
              <a:t>file)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273126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Ex1: Elastic scattering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8800"/>
            <a:ext cx="5209359" cy="50708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95501" y="1644824"/>
            <a:ext cx="3648499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p+112Cd elastic scattering</a:t>
            </a:r>
          </a:p>
          <a:p>
            <a:r>
              <a:rPr lang="en-US" altLang="ko-KR" dirty="0" smtClean="0"/>
              <a:t>At E=20.4 MeV</a:t>
            </a:r>
          </a:p>
          <a:p>
            <a:r>
              <a:rPr lang="en-US" altLang="ko-KR" dirty="0" smtClean="0"/>
              <a:t>* Experimental data from </a:t>
            </a:r>
          </a:p>
          <a:p>
            <a:r>
              <a:rPr lang="en-US" altLang="ko-KR" dirty="0" smtClean="0"/>
              <a:t>Jour</a:t>
            </a:r>
            <a:r>
              <a:rPr lang="en-US" altLang="ko-KR" dirty="0"/>
              <a:t>. of Physics, Part G 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en-US" altLang="ko-KR" dirty="0" err="1"/>
              <a:t>Nucl.and</a:t>
            </a:r>
            <a:r>
              <a:rPr lang="en-US" altLang="ko-KR" dirty="0"/>
              <a:t> </a:t>
            </a:r>
            <a:r>
              <a:rPr lang="en-US" altLang="ko-KR" dirty="0" err="1"/>
              <a:t>Part.Phys</a:t>
            </a:r>
            <a:r>
              <a:rPr lang="en-US" altLang="ko-KR" dirty="0" smtClean="0"/>
              <a:t>.),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Vol.15, p.181 (1989), </a:t>
            </a:r>
            <a:r>
              <a:rPr lang="en-US" altLang="ko-KR" dirty="0" smtClean="0"/>
              <a:t>UK</a:t>
            </a:r>
          </a:p>
          <a:p>
            <a:r>
              <a:rPr lang="en-US" altLang="ko-KR" dirty="0" smtClean="0"/>
              <a:t>* </a:t>
            </a:r>
            <a:r>
              <a:rPr lang="en-US" altLang="ko-KR" dirty="0"/>
              <a:t>You can load this example</a:t>
            </a:r>
          </a:p>
          <a:p>
            <a:r>
              <a:rPr lang="en-US" altLang="ko-KR" dirty="0"/>
              <a:t>By using “Open” in the menu.</a:t>
            </a:r>
          </a:p>
          <a:p>
            <a:r>
              <a:rPr lang="en-US" altLang="ko-KR" dirty="0"/>
              <a:t>(find </a:t>
            </a:r>
          </a:p>
          <a:p>
            <a:r>
              <a:rPr lang="en-US" altLang="ko-KR" sz="1600" dirty="0"/>
              <a:t>“example/Ex1_p_112Cd_E20.4.dat_in” </a:t>
            </a:r>
          </a:p>
          <a:p>
            <a:r>
              <a:rPr lang="en-US" altLang="ko-KR" dirty="0"/>
              <a:t>file)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Enter projectile and target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information</a:t>
            </a:r>
          </a:p>
          <a:p>
            <a:r>
              <a:rPr lang="en-US" altLang="ko-KR" dirty="0" smtClean="0"/>
              <a:t>2. Enter projectile energy</a:t>
            </a:r>
          </a:p>
          <a:p>
            <a:r>
              <a:rPr lang="en-US" altLang="ko-KR" dirty="0" smtClean="0"/>
              <a:t>3. Choose “ Elastic “</a:t>
            </a:r>
          </a:p>
          <a:p>
            <a:r>
              <a:rPr lang="en-US" altLang="ko-KR" dirty="0" smtClean="0"/>
              <a:t>4. Press “</a:t>
            </a:r>
            <a:r>
              <a:rPr lang="en-US" altLang="ko-KR" dirty="0" err="1" smtClean="0"/>
              <a:t>Sturcture</a:t>
            </a:r>
            <a:r>
              <a:rPr lang="en-US" altLang="ko-KR" dirty="0" smtClean="0"/>
              <a:t> Model” tab</a:t>
            </a:r>
          </a:p>
          <a:p>
            <a:r>
              <a:rPr lang="en-US" altLang="ko-KR" dirty="0" smtClean="0"/>
              <a:t>5. Press “Potential/compute/plot” tab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46004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Ex1: Elastic scattering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1831665"/>
            <a:ext cx="369620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6. Enter optical potential parameters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(In this example,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press “Get Global OMP”) </a:t>
            </a:r>
          </a:p>
          <a:p>
            <a:r>
              <a:rPr lang="en-US" altLang="ko-KR" dirty="0" smtClean="0"/>
              <a:t>7. Choose optical potential parameter</a:t>
            </a:r>
          </a:p>
          <a:p>
            <a:r>
              <a:rPr lang="en-US" altLang="ko-KR" dirty="0"/>
              <a:t> (You may compare results</a:t>
            </a:r>
          </a:p>
          <a:p>
            <a:r>
              <a:rPr lang="en-US" altLang="ko-KR" dirty="0"/>
              <a:t>    from different optical potentials)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press “OK” </a:t>
            </a:r>
          </a:p>
          <a:p>
            <a:r>
              <a:rPr lang="en-US" altLang="ko-KR" dirty="0" smtClean="0"/>
              <a:t>8. Press “Calculate” button </a:t>
            </a:r>
          </a:p>
          <a:p>
            <a:endParaRPr lang="en-US" altLang="ko-KR" dirty="0"/>
          </a:p>
          <a:p>
            <a:r>
              <a:rPr lang="en-US" altLang="ko-KR" dirty="0" smtClean="0"/>
              <a:t>* You can change the graph 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Rutherford ratio &lt;-&gt; </a:t>
            </a:r>
            <a:r>
              <a:rPr lang="en-US" altLang="ko-KR" dirty="0" err="1" smtClean="0"/>
              <a:t>mb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sr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Linear &lt;-&gt; Log scale view </a:t>
            </a:r>
          </a:p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44824"/>
            <a:ext cx="4987433" cy="48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71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Ex1: Elastic scattering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1571874"/>
            <a:ext cx="324332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 input experimental data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Press “</a:t>
            </a:r>
            <a:r>
              <a:rPr lang="en-US" altLang="ko-KR" dirty="0" err="1" smtClean="0"/>
              <a:t>exp</a:t>
            </a:r>
            <a:r>
              <a:rPr lang="en-US" altLang="ko-KR" dirty="0" smtClean="0"/>
              <a:t> data” button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Change the information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according to the data.</a:t>
            </a:r>
          </a:p>
          <a:p>
            <a:r>
              <a:rPr lang="en-US" altLang="ko-KR" dirty="0" smtClean="0"/>
              <a:t>     (reference frame, unit, error) </a:t>
            </a:r>
          </a:p>
          <a:p>
            <a:r>
              <a:rPr lang="en-US" altLang="ko-KR" dirty="0" smtClean="0"/>
              <a:t>3. Press “OK”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To fit optical potential parameter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Press “Fit Elastic OMP”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 Choose parameters to fit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Press “run </a:t>
            </a:r>
            <a:r>
              <a:rPr lang="en-US" altLang="ko-KR" dirty="0" err="1" smtClean="0"/>
              <a:t>sfresco</a:t>
            </a:r>
            <a:r>
              <a:rPr lang="en-US" altLang="ko-KR" dirty="0" smtClean="0"/>
              <a:t>” button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Wait for the fitting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Press “OK”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5" y="1537457"/>
            <a:ext cx="4311597" cy="21795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933056"/>
            <a:ext cx="3024336" cy="27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4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Ex1: </a:t>
            </a:r>
            <a:r>
              <a:rPr lang="en-US" altLang="ko-KR" dirty="0"/>
              <a:t>Elastic scattering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8" y="1571874"/>
            <a:ext cx="349236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 Results of before/after fitting </a:t>
            </a:r>
          </a:p>
          <a:p>
            <a:r>
              <a:rPr lang="en-US" altLang="ko-KR" dirty="0" smtClean="0"/>
              <a:t>are plotted.</a:t>
            </a:r>
          </a:p>
          <a:p>
            <a:endParaRPr lang="en-US" altLang="ko-KR" dirty="0"/>
          </a:p>
          <a:p>
            <a:r>
              <a:rPr lang="en-US" altLang="ko-KR" dirty="0" smtClean="0"/>
              <a:t>* The fitted parameter values </a:t>
            </a:r>
          </a:p>
          <a:p>
            <a:r>
              <a:rPr lang="en-US" altLang="ko-KR" dirty="0" smtClean="0"/>
              <a:t>Are shown in the left text area.</a:t>
            </a:r>
          </a:p>
          <a:p>
            <a:endParaRPr lang="en-US" altLang="ko-KR" dirty="0"/>
          </a:p>
          <a:p>
            <a:r>
              <a:rPr lang="en-US" altLang="ko-KR" dirty="0" smtClean="0"/>
              <a:t>(optical potential parameters are</a:t>
            </a:r>
          </a:p>
          <a:p>
            <a:r>
              <a:rPr lang="en-US" altLang="ko-KR" dirty="0" smtClean="0"/>
              <a:t>Not updated automatically.) 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You can save the figure by using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the icon below the figure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Or, save as a table by using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“Export Result” button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72816"/>
            <a:ext cx="4839482" cy="471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05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Ex2: Inelastic </a:t>
            </a:r>
            <a:r>
              <a:rPr lang="en-US" altLang="ko-KR" dirty="0"/>
              <a:t>scattering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64089" y="1571874"/>
            <a:ext cx="36724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20Ne(4He,4He’)20Ne*</a:t>
            </a:r>
          </a:p>
          <a:p>
            <a:r>
              <a:rPr lang="en-US" altLang="ko-KR" dirty="0" smtClean="0"/>
              <a:t>At 104 MeV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Inelastic target excitation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You can load this example from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en-US" altLang="ko-KR" sz="1400" dirty="0"/>
              <a:t>“</a:t>
            </a:r>
            <a:r>
              <a:rPr lang="en-US" altLang="ko-KR" sz="1400" dirty="0" smtClean="0"/>
              <a:t>example/Ex2_He4_Ne20_104_inel.dat_in”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* Experimental data </a:t>
            </a:r>
            <a:endParaRPr lang="en-US" altLang="ko-KR" dirty="0"/>
          </a:p>
          <a:p>
            <a:r>
              <a:rPr lang="en-US" altLang="ko-KR" sz="1400" dirty="0" smtClean="0">
                <a:hlinkClick r:id="rId2"/>
              </a:rPr>
              <a:t>http</a:t>
            </a:r>
            <a:r>
              <a:rPr lang="en-US" altLang="ko-KR" sz="1400" dirty="0">
                <a:hlinkClick r:id="rId2"/>
              </a:rPr>
              <a:t>://</a:t>
            </a:r>
            <a:r>
              <a:rPr lang="en-US" altLang="ko-KR" sz="1400" dirty="0" smtClean="0">
                <a:hlinkClick r:id="rId2"/>
              </a:rPr>
              <a:t>www-nds.iaea.org/EXFOR/D0215.003</a:t>
            </a:r>
            <a:endParaRPr lang="en-US" altLang="ko-KR" sz="1400" dirty="0" smtClean="0"/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projectile and target information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energy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choose “inelastic-target-ex”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excited state information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Press “get Q”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Press “Get Kinematics info” for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the additional information</a:t>
            </a:r>
          </a:p>
          <a:p>
            <a:r>
              <a:rPr lang="en-US" altLang="ko-KR" sz="1600" dirty="0" smtClean="0"/>
              <a:t>7. Press “Structure Model” tab</a:t>
            </a:r>
          </a:p>
          <a:p>
            <a:endParaRPr lang="en-US" altLang="ko-KR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9" y="1772816"/>
            <a:ext cx="5061408" cy="49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56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Ex2: Inelastic </a:t>
            </a:r>
            <a:r>
              <a:rPr lang="en-US" altLang="ko-KR" dirty="0"/>
              <a:t>scattering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60032" y="1981940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Enter transferred orbital angular momentum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(In this example, 0+ -&gt; 2+ transition,</a:t>
            </a:r>
          </a:p>
          <a:p>
            <a:r>
              <a:rPr lang="en-US" altLang="ko-KR" sz="1600" dirty="0" smtClean="0"/>
              <a:t>      it is 2.)</a:t>
            </a:r>
          </a:p>
          <a:p>
            <a:r>
              <a:rPr lang="en-US" altLang="ko-KR" sz="1600" dirty="0" smtClean="0"/>
              <a:t>2. Enter deformation parameter beta values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(Coulomb and Nuclear deformation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can be different) </a:t>
            </a:r>
          </a:p>
          <a:p>
            <a:r>
              <a:rPr lang="en-US" altLang="ko-KR" sz="1600" dirty="0" smtClean="0"/>
              <a:t>3. Press the third tab.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33" y="1844824"/>
            <a:ext cx="4469605" cy="43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90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Ex2: Inelastic scattering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5" y="1844824"/>
            <a:ext cx="4469605" cy="43507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60032" y="1981940"/>
            <a:ext cx="36724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 smtClean="0"/>
              <a:t>Enter optical potential parameters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Modify the deformation </a:t>
            </a:r>
            <a:r>
              <a:rPr lang="en-US" altLang="ko-KR" sz="1600" dirty="0" smtClean="0"/>
              <a:t>parameter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Press </a:t>
            </a:r>
            <a:r>
              <a:rPr lang="en-US" altLang="ko-KR" sz="1600" dirty="0" smtClean="0"/>
              <a:t>“calculate” 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en-US" altLang="ko-KR" sz="1600" dirty="0" smtClean="0"/>
              <a:t>To change the range of the graph</a:t>
            </a:r>
          </a:p>
          <a:p>
            <a:r>
              <a:rPr lang="en-US" altLang="ko-KR" sz="1600" dirty="0" smtClean="0"/>
              <a:t>You can either 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Use Icon below the graph. Or 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Press “Fresco Options” and change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THMIN and THMAX value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and press “calculate” again.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05041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Ex3 :transfer reaction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00808"/>
            <a:ext cx="4765506" cy="46387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92080" y="1772816"/>
            <a:ext cx="36724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*48Ca(</a:t>
            </a:r>
            <a:r>
              <a:rPr lang="en-US" altLang="ko-KR" sz="1600" dirty="0" err="1" smtClean="0"/>
              <a:t>d,p</a:t>
            </a:r>
            <a:r>
              <a:rPr lang="en-US" altLang="ko-KR" sz="1600" dirty="0" smtClean="0"/>
              <a:t>)49Ca reaction </a:t>
            </a:r>
          </a:p>
          <a:p>
            <a:r>
              <a:rPr lang="en-US" altLang="ko-KR" sz="1600" dirty="0" smtClean="0"/>
              <a:t>   At 13 MeV.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* Experimental Data from </a:t>
            </a:r>
          </a:p>
          <a:p>
            <a:r>
              <a:rPr lang="en-US" altLang="ko-KR" sz="1600" dirty="0" smtClean="0"/>
              <a:t>    PRC77,051601(R</a:t>
            </a:r>
            <a:r>
              <a:rPr lang="en-US" altLang="ko-KR" sz="1600" dirty="0"/>
              <a:t>),(2008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Example file: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“</a:t>
            </a:r>
            <a:r>
              <a:rPr lang="en-US" altLang="ko-KR" sz="1600" dirty="0" smtClean="0"/>
              <a:t>example/Ex3_Ca48_dp_13.dat_in”</a:t>
            </a:r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projectile and target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energy and choose reaction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exit channel info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Press second tab(Structure model) 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18240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Ex3 :transfer reaction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1772816"/>
            <a:ext cx="367240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Structure Model</a:t>
            </a:r>
          </a:p>
          <a:p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smtClean="0"/>
              <a:t>Choose transfer model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(finite range transfer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with/without remnant correction.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additional model will be added later. ) </a:t>
            </a:r>
          </a:p>
          <a:p>
            <a:r>
              <a:rPr lang="en-US" altLang="ko-KR" sz="1600" dirty="0" smtClean="0"/>
              <a:t>2. Enter the entrance channel bound state information</a:t>
            </a:r>
          </a:p>
          <a:p>
            <a:r>
              <a:rPr lang="en-US" altLang="ko-KR" sz="1600" dirty="0" smtClean="0"/>
              <a:t>3. Enter the exit channel bound state information</a:t>
            </a:r>
          </a:p>
          <a:p>
            <a:r>
              <a:rPr lang="en-US" altLang="ko-KR" sz="1600" dirty="0"/>
              <a:t>4</a:t>
            </a:r>
            <a:r>
              <a:rPr lang="en-US" altLang="ko-KR" sz="1600" dirty="0" smtClean="0"/>
              <a:t>.  Choose coupling type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N : principal </a:t>
            </a:r>
            <a:r>
              <a:rPr lang="en-US" altLang="ko-KR" sz="1600" dirty="0" err="1" smtClean="0"/>
              <a:t>quntum</a:t>
            </a:r>
            <a:r>
              <a:rPr lang="en-US" altLang="ko-KR" sz="1600" dirty="0" smtClean="0"/>
              <a:t> number (starting from 1)</a:t>
            </a:r>
          </a:p>
          <a:p>
            <a:r>
              <a:rPr lang="en-US" altLang="ko-KR" sz="1600" dirty="0" smtClean="0"/>
              <a:t>L : orbital angular momentum of valence particle </a:t>
            </a:r>
          </a:p>
          <a:p>
            <a:r>
              <a:rPr lang="en-US" altLang="ko-KR" sz="1600" dirty="0" smtClean="0"/>
              <a:t>J : </a:t>
            </a:r>
            <a:r>
              <a:rPr lang="en-US" altLang="ko-KR" sz="1600" dirty="0" err="1" smtClean="0"/>
              <a:t>totoal</a:t>
            </a:r>
            <a:r>
              <a:rPr lang="en-US" altLang="ko-KR" sz="1600" dirty="0" smtClean="0"/>
              <a:t> angular momentum of valence particle (J=L+S) </a:t>
            </a:r>
          </a:p>
          <a:p>
            <a:r>
              <a:rPr lang="en-US" altLang="ko-KR" sz="1600" dirty="0" smtClean="0"/>
              <a:t>S.A. : spectroscopic amplitude 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48030"/>
            <a:ext cx="4987433" cy="48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0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hlinkClick r:id="rId2"/>
              </a:rPr>
              <a:t>Search “</a:t>
            </a:r>
            <a:r>
              <a:rPr lang="en-US" altLang="ko-KR" sz="2400" dirty="0" err="1" smtClean="0">
                <a:hlinkClick r:id="rId2"/>
              </a:rPr>
              <a:t>ReactionGUI</a:t>
            </a:r>
            <a:r>
              <a:rPr lang="en-US" altLang="ko-KR" sz="2400" dirty="0" smtClean="0">
                <a:hlinkClick r:id="rId2"/>
              </a:rPr>
              <a:t>” at GitHub</a:t>
            </a:r>
          </a:p>
          <a:p>
            <a:r>
              <a:rPr lang="en-US" altLang="ko-KR" sz="2400" dirty="0" smtClean="0">
                <a:hlinkClick r:id="rId2"/>
              </a:rPr>
              <a:t>https</a:t>
            </a:r>
            <a:r>
              <a:rPr lang="en-US" altLang="ko-KR" sz="2400" dirty="0">
                <a:hlinkClick r:id="rId2"/>
              </a:rPr>
              <a:t>://</a:t>
            </a:r>
            <a:r>
              <a:rPr lang="en-US" altLang="ko-KR" sz="2400" dirty="0" smtClean="0">
                <a:hlinkClick r:id="rId2"/>
              </a:rPr>
              <a:t>github.com/alphacentaury-github/ReactionGUI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636912"/>
            <a:ext cx="7488832" cy="4108677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5580112" y="3704084"/>
            <a:ext cx="216024" cy="2880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3140968"/>
            <a:ext cx="16561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78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Ex3 :transfer reaction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2080" y="1772816"/>
            <a:ext cx="36724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Potential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entrance channel optical potential 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exit channel optical potential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entrance channel binding potential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Enter exit channel binding potential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(Optional) Enter core-core optical potential</a:t>
            </a:r>
          </a:p>
          <a:p>
            <a:pPr marL="342900" indent="-342900">
              <a:buAutoNum type="arabicPeriod"/>
            </a:pPr>
            <a:r>
              <a:rPr lang="en-US" altLang="ko-KR" sz="1600" dirty="0" smtClean="0"/>
              <a:t>Press “Calculate” </a:t>
            </a:r>
          </a:p>
          <a:p>
            <a:pPr marL="342900" indent="-342900">
              <a:buAutoNum type="arabicPeriod" startAt="7"/>
            </a:pPr>
            <a:r>
              <a:rPr lang="en-US" altLang="ko-KR" sz="1600" dirty="0" smtClean="0"/>
              <a:t>Adjust “Scale factor” to fit experimental data. </a:t>
            </a:r>
          </a:p>
          <a:p>
            <a:pPr marL="342900" indent="-342900">
              <a:buAutoNum type="arabicPeriod" startAt="7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Sometimes, Fresco may give Error message. Change the options in “Fresco Options” </a:t>
            </a:r>
            <a:r>
              <a:rPr lang="en-US" altLang="ko-KR" sz="1600" smtClean="0"/>
              <a:t>in </a:t>
            </a:r>
            <a:r>
              <a:rPr lang="en-US" altLang="ko-KR" sz="1600" smtClean="0"/>
              <a:t>that </a:t>
            </a:r>
            <a:r>
              <a:rPr lang="en-US" altLang="ko-KR" sz="1600" dirty="0" smtClean="0"/>
              <a:t>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(Change </a:t>
            </a:r>
            <a:r>
              <a:rPr lang="en-US" altLang="ko-KR" sz="1600" dirty="0" smtClean="0"/>
              <a:t>HCM, RMATCH, RNL </a:t>
            </a:r>
            <a:r>
              <a:rPr lang="en-US" altLang="ko-KR" sz="1600" dirty="0" smtClean="0"/>
              <a:t>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add  CUTL</a:t>
            </a:r>
            <a:r>
              <a:rPr lang="en-US" altLang="ko-KR" sz="1600" dirty="0" smtClean="0"/>
              <a:t>=… </a:t>
            </a:r>
            <a:r>
              <a:rPr lang="en-US" altLang="ko-KR" sz="1600" dirty="0" smtClean="0"/>
              <a:t>according to the error.)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1" y="1761673"/>
            <a:ext cx="5061408" cy="49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9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" y="1988840"/>
            <a:ext cx="892111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5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9" y="1772816"/>
            <a:ext cx="8230749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6393"/>
            <a:ext cx="5784729" cy="56308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28184" y="443429"/>
            <a:ext cx="27476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File:</a:t>
            </a:r>
          </a:p>
          <a:p>
            <a:r>
              <a:rPr lang="en-US" altLang="ko-KR" dirty="0" smtClean="0"/>
              <a:t>Save/Load </a:t>
            </a:r>
          </a:p>
          <a:p>
            <a:r>
              <a:rPr lang="en-US" altLang="ko-KR" dirty="0" smtClean="0"/>
              <a:t>Input parameter values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Three tabs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Partition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Structure Model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Potentials/compute/plot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443429"/>
            <a:ext cx="1152128" cy="249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9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6048672" cy="588780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39552" y="692696"/>
            <a:ext cx="151216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588224" y="332656"/>
            <a:ext cx="2286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Configure:</a:t>
            </a:r>
          </a:p>
          <a:p>
            <a:r>
              <a:rPr lang="en-US" altLang="ko-KR" dirty="0"/>
              <a:t>Specify </a:t>
            </a:r>
            <a:endParaRPr lang="en-US" altLang="ko-KR" dirty="0" smtClean="0"/>
          </a:p>
          <a:p>
            <a:r>
              <a:rPr lang="en-US" altLang="ko-KR" dirty="0" smtClean="0"/>
              <a:t>the </a:t>
            </a:r>
            <a:r>
              <a:rPr lang="en-US" altLang="ko-KR" dirty="0"/>
              <a:t>executable file</a:t>
            </a:r>
          </a:p>
          <a:p>
            <a:r>
              <a:rPr lang="en-US" altLang="ko-KR" dirty="0"/>
              <a:t>Locations</a:t>
            </a:r>
          </a:p>
          <a:p>
            <a:r>
              <a:rPr lang="en-US" altLang="ko-KR" dirty="0"/>
              <a:t>(</a:t>
            </a:r>
            <a:r>
              <a:rPr lang="en-US" altLang="ko-KR" dirty="0" smtClean="0"/>
              <a:t>OS(</a:t>
            </a:r>
            <a:r>
              <a:rPr lang="en-US" altLang="ko-KR" dirty="0" err="1" smtClean="0"/>
              <a:t>osx,linux</a:t>
            </a:r>
            <a:r>
              <a:rPr lang="en-US" altLang="ko-KR" dirty="0" smtClean="0"/>
              <a:t>) </a:t>
            </a:r>
            <a:r>
              <a:rPr lang="en-US" altLang="ko-KR" dirty="0"/>
              <a:t>other than Windows)</a:t>
            </a:r>
          </a:p>
        </p:txBody>
      </p:sp>
    </p:spTree>
    <p:extLst>
      <p:ext uri="{BB962C8B-B14F-4D97-AF65-F5344CB8AC3E}">
        <p14:creationId xmlns:p14="http://schemas.microsoft.com/office/powerpoint/2010/main" val="134300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왼쪽 화살표 설명선 6"/>
          <p:cNvSpPr/>
          <p:nvPr/>
        </p:nvSpPr>
        <p:spPr>
          <a:xfrm>
            <a:off x="6588224" y="1412776"/>
            <a:ext cx="1872208" cy="43204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projectile</a:t>
            </a:r>
            <a:endParaRPr lang="ko-KR" altLang="en-US" dirty="0"/>
          </a:p>
        </p:txBody>
      </p:sp>
      <p:sp>
        <p:nvSpPr>
          <p:cNvPr id="8" name="왼쪽 화살표 설명선 7"/>
          <p:cNvSpPr/>
          <p:nvPr/>
        </p:nvSpPr>
        <p:spPr>
          <a:xfrm>
            <a:off x="6732240" y="2132856"/>
            <a:ext cx="1872208" cy="43204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</a:t>
            </a:r>
            <a:endParaRPr lang="ko-KR" altLang="en-US" dirty="0"/>
          </a:p>
        </p:txBody>
      </p:sp>
      <p:sp>
        <p:nvSpPr>
          <p:cNvPr id="9" name="왼쪽 화살표 설명선 8"/>
          <p:cNvSpPr/>
          <p:nvPr/>
        </p:nvSpPr>
        <p:spPr>
          <a:xfrm>
            <a:off x="6732240" y="2713567"/>
            <a:ext cx="1872208" cy="108012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Incident Energy/</a:t>
            </a:r>
          </a:p>
          <a:p>
            <a:pPr algn="ctr"/>
            <a:r>
              <a:rPr lang="en-US" altLang="ko-KR" dirty="0" smtClean="0"/>
              <a:t>Type of reaction</a:t>
            </a:r>
            <a:endParaRPr lang="ko-KR" altLang="en-US" dirty="0"/>
          </a:p>
        </p:txBody>
      </p:sp>
      <p:sp>
        <p:nvSpPr>
          <p:cNvPr id="10" name="왼쪽 화살표 설명선 9"/>
          <p:cNvSpPr/>
          <p:nvPr/>
        </p:nvSpPr>
        <p:spPr>
          <a:xfrm>
            <a:off x="6732240" y="5517232"/>
            <a:ext cx="1872208" cy="43204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kinematics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39729" y="362154"/>
            <a:ext cx="1452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Neutron : 1n</a:t>
            </a:r>
          </a:p>
          <a:p>
            <a:r>
              <a:rPr lang="en-US" altLang="ko-KR" dirty="0" smtClean="0"/>
              <a:t>Proton : 1H</a:t>
            </a:r>
          </a:p>
          <a:p>
            <a:r>
              <a:rPr lang="en-US" altLang="ko-KR" dirty="0" smtClean="0"/>
              <a:t>Deuteron : 2H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84" y="476672"/>
            <a:ext cx="6171040" cy="600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747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5.958"/>
  <p:tag name="ORIGINALWIDTH" val="1325.834"/>
  <p:tag name="LATEXADDIN" val="\documentclass{article}&#10;\usepackage{amsmath}&#10;\pagestyle{empty}&#10;\begin{document}&#10;&#10;\begin{equation}&#10;B(Ek\uparrow)=\left(\frac{3Z\beta_k R^k_0}{4\pi}\right)^2 \nonumber&#10;\end{equation}&#10;&#10;&#10;\end{document}"/>
  <p:tag name="IGUANATEXSIZE" val="20"/>
  <p:tag name="IGUANATEXCURSOR" val="1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89.9887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17.7353"/>
  <p:tag name="LATEXADDIN" val="\documentclass{article}&#10;\usepackage{amsmath}&#10;\pagestyle{empty}&#10;\begin{document}&#10;&#10;&#10;$R'$&#10;&#10;\end{document}"/>
  <p:tag name="IGUANATEXSIZE" val="20"/>
  <p:tag name="IGUANATEXCURSOR" val="8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.23811"/>
  <p:tag name="ORIGINALWIDTH" val="83.23961"/>
  <p:tag name="LATEXADDIN" val="\documentclass{article}&#10;\usepackage{amsmath}&#10;\pagestyle{empty}&#10;\begin{document}&#10;&#10;&#10;$r'$&#10;&#10;\end{document}"/>
  <p:tag name="IGUANATEXSIZE" val="20"/>
  <p:tag name="IGUANATEXCURSOR" val="8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3.4833"/>
  <p:tag name="LATEXADDIN" val="\documentclass{article}&#10;\usepackage{amsmath}&#10;\pagestyle{empty}&#10;\begin{document}&#10;&#10;$R_{c}$&#10;&#10;&#10;\end{document}"/>
  <p:tag name="IGUANATEXSIZE" val="20"/>
  <p:tag name="IGUANATEXCURSOR" val="88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4633</TotalTime>
  <Words>1265</Words>
  <Application>Microsoft Office PowerPoint</Application>
  <PresentationFormat>화면 슬라이드 쇼(4:3)</PresentationFormat>
  <Paragraphs>286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9" baseType="lpstr">
      <vt:lpstr>HY얕은샘물M</vt:lpstr>
      <vt:lpstr>굴림</vt:lpstr>
      <vt:lpstr>맑은 고딕</vt:lpstr>
      <vt:lpstr>Arial</vt:lpstr>
      <vt:lpstr>Calibri</vt:lpstr>
      <vt:lpstr>Tw Cen MT</vt:lpstr>
      <vt:lpstr>Wingdings</vt:lpstr>
      <vt:lpstr>Wingdings 2</vt:lpstr>
      <vt:lpstr>가을</vt:lpstr>
      <vt:lpstr>Reaction GUI</vt:lpstr>
      <vt:lpstr>Introduction</vt:lpstr>
      <vt:lpstr>Introduction</vt:lpstr>
      <vt:lpstr>Installation</vt:lpstr>
      <vt:lpstr>Installation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Elastic scattering: Optical model</vt:lpstr>
      <vt:lpstr>Elastic scattering: Optical model</vt:lpstr>
      <vt:lpstr>Elastic scattering: Optical model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Inelastic scattering (Rotational Model)</vt:lpstr>
      <vt:lpstr>PowerPoint 프레젠테이션</vt:lpstr>
      <vt:lpstr>PowerPoint 프레젠테이션</vt:lpstr>
      <vt:lpstr>PowerPoint 프레젠테이션</vt:lpstr>
      <vt:lpstr>Transfer reaction</vt:lpstr>
      <vt:lpstr>PowerPoint 프레젠테이션</vt:lpstr>
      <vt:lpstr>PowerPoint 프레젠테이션</vt:lpstr>
      <vt:lpstr>PowerPoint 프레젠테이션</vt:lpstr>
      <vt:lpstr>Summary/Plan</vt:lpstr>
      <vt:lpstr>Ex1: Elastic scattering</vt:lpstr>
      <vt:lpstr>Ex1: Elastic scattering</vt:lpstr>
      <vt:lpstr>Ex1: Elastic scattering</vt:lpstr>
      <vt:lpstr>Ex1: Elastic scattering</vt:lpstr>
      <vt:lpstr>Ex1: Elastic scattering</vt:lpstr>
      <vt:lpstr>Ex2: Inelastic scattering</vt:lpstr>
      <vt:lpstr>Ex2: Inelastic scattering</vt:lpstr>
      <vt:lpstr>Ex2: Inelastic scattering</vt:lpstr>
      <vt:lpstr>Ex3 :transfer reaction</vt:lpstr>
      <vt:lpstr>Ex3 :transfer reaction</vt:lpstr>
      <vt:lpstr>Ex3 :transfer reaction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Scattering Theory</dc:title>
  <dc:creator>Microsoft Corporation</dc:creator>
  <cp:lastModifiedBy>user</cp:lastModifiedBy>
  <cp:revision>198</cp:revision>
  <dcterms:created xsi:type="dcterms:W3CDTF">2006-10-05T04:04:58Z</dcterms:created>
  <dcterms:modified xsi:type="dcterms:W3CDTF">2020-11-04T07:14:19Z</dcterms:modified>
</cp:coreProperties>
</file>