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40"/>
  </p:notesMasterIdLst>
  <p:handoutMasterIdLst>
    <p:handoutMasterId r:id="rId41"/>
  </p:handoutMasterIdLst>
  <p:sldIdLst>
    <p:sldId id="355" r:id="rId7"/>
    <p:sldId id="422" r:id="rId8"/>
    <p:sldId id="398" r:id="rId9"/>
    <p:sldId id="423" r:id="rId10"/>
    <p:sldId id="420" r:id="rId11"/>
    <p:sldId id="394" r:id="rId12"/>
    <p:sldId id="375" r:id="rId13"/>
    <p:sldId id="404" r:id="rId14"/>
    <p:sldId id="407" r:id="rId15"/>
    <p:sldId id="410" r:id="rId16"/>
    <p:sldId id="418" r:id="rId17"/>
    <p:sldId id="424" r:id="rId18"/>
    <p:sldId id="425" r:id="rId19"/>
    <p:sldId id="412" r:id="rId20"/>
    <p:sldId id="417" r:id="rId21"/>
    <p:sldId id="392" r:id="rId22"/>
    <p:sldId id="377" r:id="rId23"/>
    <p:sldId id="419" r:id="rId24"/>
    <p:sldId id="413" r:id="rId25"/>
    <p:sldId id="426" r:id="rId26"/>
    <p:sldId id="430" r:id="rId27"/>
    <p:sldId id="432" r:id="rId28"/>
    <p:sldId id="433" r:id="rId29"/>
    <p:sldId id="434" r:id="rId30"/>
    <p:sldId id="435" r:id="rId31"/>
    <p:sldId id="436" r:id="rId32"/>
    <p:sldId id="437" r:id="rId33"/>
    <p:sldId id="438" r:id="rId34"/>
    <p:sldId id="440" r:id="rId35"/>
    <p:sldId id="441" r:id="rId36"/>
    <p:sldId id="442" r:id="rId37"/>
    <p:sldId id="443" r:id="rId38"/>
    <p:sldId id="444" r:id="rId39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88272" autoAdjust="0"/>
  </p:normalViewPr>
  <p:slideViewPr>
    <p:cSldViewPr snapToGrid="0">
      <p:cViewPr varScale="1">
        <p:scale>
          <a:sx n="72" d="100"/>
          <a:sy n="72" d="100"/>
        </p:scale>
        <p:origin x="126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05/12/2019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05/12/2019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997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772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441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122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372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581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742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548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233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234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41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454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725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273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80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emf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emf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jpe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90" y="1730290"/>
            <a:ext cx="8508999" cy="4480505"/>
          </a:xfrm>
        </p:spPr>
        <p:txBody>
          <a:bodyPr/>
          <a:lstStyle/>
          <a:p>
            <a:pPr algn="ctr"/>
            <a:r>
              <a:rPr lang="de-DE" dirty="0"/>
              <a:t>Software Lab Project 2019 (Group #11)</a:t>
            </a:r>
          </a:p>
          <a:p>
            <a:pPr algn="ctr"/>
            <a:r>
              <a:rPr lang="de-DE" dirty="0"/>
              <a:t>1st Review Presentation</a:t>
            </a:r>
          </a:p>
          <a:p>
            <a:pPr algn="ctr"/>
            <a:endParaRPr lang="de-DE" dirty="0"/>
          </a:p>
          <a:p>
            <a:r>
              <a:rPr lang="de-DE" dirty="0"/>
              <a:t>Group members:</a:t>
            </a:r>
          </a:p>
          <a:p>
            <a:r>
              <a:rPr lang="en-US" dirty="0"/>
              <a:t>Panagiotis Gavallas, Yasuyuki Shimizu,  Ammar Khallouf</a:t>
            </a:r>
          </a:p>
          <a:p>
            <a:endParaRPr lang="en-US" dirty="0"/>
          </a:p>
          <a:p>
            <a:r>
              <a:rPr lang="en-US" dirty="0"/>
              <a:t>Project Supervisors:</a:t>
            </a: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Ani Khaloian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</a:p>
          <a:p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Michael Richter</a:t>
            </a:r>
            <a:endParaRPr lang="en-GB" spc="-1" dirty="0">
              <a:uFill>
                <a:solidFill>
                  <a:srgbClr val="FFFFFF"/>
                </a:solidFill>
              </a:uFill>
            </a:endParaRPr>
          </a:p>
          <a:p>
            <a:r>
              <a:rPr lang="en-US" dirty="0"/>
              <a:t>Prof. Fabian Duddeck </a:t>
            </a:r>
            <a:r>
              <a:rPr lang="en-US" sz="1200" dirty="0"/>
              <a:t>(Computational Mechanics Group)</a:t>
            </a:r>
          </a:p>
          <a:p>
            <a:endParaRPr lang="de-DE" dirty="0"/>
          </a:p>
          <a:p>
            <a:r>
              <a:rPr lang="de-DE" dirty="0"/>
              <a:t>Munich, 21. May 2019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652632" cy="820738"/>
          </a:xfrm>
        </p:spPr>
        <p:txBody>
          <a:bodyPr/>
          <a:lstStyle/>
          <a:p>
            <a:r>
              <a:rPr lang="de-DE" dirty="0"/>
              <a:t>Development of the Failure Criteria for Composites 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B48C4B4-DF9F-4A4D-A34D-6957310D241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9ACE86B2-9C1B-4866-A263-ADB06514A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feld 2">
            <a:extLst>
              <a:ext uri="{FF2B5EF4-FFF2-40B4-BE49-F238E27FC236}">
                <a16:creationId xmlns:a16="http://schemas.microsoft.com/office/drawing/2014/main" id="{54B9BF6E-B7CF-4672-B760-FB875EA81BE7}"/>
              </a:ext>
            </a:extLst>
          </p:cNvPr>
          <p:cNvSpPr txBox="1"/>
          <p:nvPr/>
        </p:nvSpPr>
        <p:spPr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Associate Professorship of Computational Mechanics and Professorship of Wood Technology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Department of Civil, Geo and Environmental Engineering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Technical University of Munich </a:t>
            </a:r>
            <a:endParaRPr lang="de-DE" sz="800">
              <a:solidFill>
                <a:srgbClr val="0065BD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80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616416"/>
            <a:ext cx="8508999" cy="4699572"/>
          </a:xfrm>
        </p:spPr>
        <p:txBody>
          <a:bodyPr/>
          <a:lstStyle/>
          <a:p>
            <a:r>
              <a:rPr lang="de-DE" dirty="0"/>
              <a:t>The following tasks are accomplished:</a:t>
            </a:r>
          </a:p>
          <a:p>
            <a:endParaRPr lang="de-DE" dirty="0"/>
          </a:p>
          <a:p>
            <a:r>
              <a:rPr lang="de-DE" u="sng" dirty="0"/>
              <a:t>Literature Study: </a:t>
            </a:r>
          </a:p>
          <a:p>
            <a:r>
              <a:rPr lang="de-DE" dirty="0"/>
              <a:t>-Mechanics of composite materials.</a:t>
            </a:r>
          </a:p>
          <a:p>
            <a:r>
              <a:rPr lang="de-DE" dirty="0"/>
              <a:t>-Review of composite failure theories.</a:t>
            </a:r>
          </a:p>
          <a:p>
            <a:r>
              <a:rPr lang="de-DE" dirty="0"/>
              <a:t>-Modelling procedures in FEA.</a:t>
            </a:r>
          </a:p>
          <a:p>
            <a:endParaRPr lang="de-DE" dirty="0"/>
          </a:p>
          <a:p>
            <a:r>
              <a:rPr lang="de-DE" u="sng" dirty="0"/>
              <a:t>Modelling in ABAQUS:</a:t>
            </a:r>
          </a:p>
          <a:p>
            <a:r>
              <a:rPr lang="de-DE" dirty="0"/>
              <a:t>-Simulation of simple tensile test.</a:t>
            </a:r>
          </a:p>
          <a:p>
            <a:r>
              <a:rPr lang="de-DE" dirty="0"/>
              <a:t>-Effect of material direction on stress-strain response. </a:t>
            </a:r>
          </a:p>
          <a:p>
            <a:r>
              <a:rPr lang="de-DE" dirty="0"/>
              <a:t>-Mesh convergence study with 2D/3D elements.</a:t>
            </a:r>
          </a:p>
          <a:p>
            <a:endParaRPr lang="de-DE" dirty="0"/>
          </a:p>
          <a:p>
            <a:r>
              <a:rPr lang="de-DE" u="sng" dirty="0"/>
              <a:t>Setting Up Work Environment:</a:t>
            </a:r>
          </a:p>
          <a:p>
            <a:r>
              <a:rPr lang="de-DE" dirty="0"/>
              <a:t>-Linking ABAQUS to Intel Fortran compiler.</a:t>
            </a:r>
          </a:p>
          <a:p>
            <a:r>
              <a:rPr lang="de-DE" dirty="0"/>
              <a:t>-Testing using simple UMAT for isotropic material.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Software Lab Project 2019 | Development of Failure Criteria for Composites</a:t>
            </a:r>
            <a:r>
              <a:rPr lang="de-DE" dirty="0"/>
              <a:t> | 1st Review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/>
              <a:t>Current Progress and Future Timeline</a:t>
            </a:r>
            <a:endParaRPr lang="de-DE" sz="300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A5FFF23-9BCB-4949-B4C5-5C344B43DCE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709D6F-BEDF-4D84-9632-462E12AA1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2">
            <a:extLst>
              <a:ext uri="{FF2B5EF4-FFF2-40B4-BE49-F238E27FC236}">
                <a16:creationId xmlns:a16="http://schemas.microsoft.com/office/drawing/2014/main" id="{ACBEE25E-3CB4-4705-97E5-E1A35EF87A2D}"/>
              </a:ext>
            </a:extLst>
          </p:cNvPr>
          <p:cNvSpPr txBox="1"/>
          <p:nvPr/>
        </p:nvSpPr>
        <p:spPr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Associate Professorship of Computational Mechanics and Professorship of Wood Technology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Department of Civil, Geo and Environmental Engineering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Technical University of Munich </a:t>
            </a:r>
            <a:endParaRPr lang="de-DE" sz="800">
              <a:solidFill>
                <a:srgbClr val="0065BD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80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7859E3-A818-42F4-BE1D-D8CC75BF6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4199" y="1735735"/>
            <a:ext cx="1897617" cy="43427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944846-8D98-4A9D-B3BA-A1ACC55A94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4300004" y="3517315"/>
            <a:ext cx="4342765" cy="7796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67C983-D208-4C56-836A-EA2BC212FA1A}"/>
              </a:ext>
            </a:extLst>
          </p:cNvPr>
          <p:cNvSpPr txBox="1"/>
          <p:nvPr/>
        </p:nvSpPr>
        <p:spPr>
          <a:xfrm>
            <a:off x="6381160" y="6117101"/>
            <a:ext cx="2272508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dirty="0">
                <a:latin typeface="+mj-lt"/>
              </a:rPr>
              <a:t>Modelling Exercise in ABAQUS</a:t>
            </a:r>
          </a:p>
        </p:txBody>
      </p:sp>
    </p:spTree>
    <p:extLst>
      <p:ext uri="{BB962C8B-B14F-4D97-AF65-F5344CB8AC3E}">
        <p14:creationId xmlns:p14="http://schemas.microsoft.com/office/powerpoint/2010/main" val="2012610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629668"/>
            <a:ext cx="8508999" cy="4699572"/>
          </a:xfrm>
        </p:spPr>
        <p:txBody>
          <a:bodyPr/>
          <a:lstStyle/>
          <a:p>
            <a:r>
              <a:rPr lang="de-DE" dirty="0"/>
              <a:t>Modelling results in ABAQUS: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Software Lab Project 2019 | Development of Failure Criteria for Composites</a:t>
            </a:r>
            <a:r>
              <a:rPr lang="de-DE" dirty="0"/>
              <a:t> | 1st Review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/>
              <a:t>Current Progress and Future Timeline</a:t>
            </a:r>
            <a:endParaRPr lang="de-DE" sz="300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A5FFF23-9BCB-4949-B4C5-5C344B43DCE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709D6F-BEDF-4D84-9632-462E12AA1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A705C29-EA31-4962-910E-83866BD53A3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848" y="2087916"/>
            <a:ext cx="3903148" cy="37830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97B47E3-973A-4078-9331-369464580FF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52" y="2080591"/>
            <a:ext cx="3903148" cy="3783075"/>
          </a:xfrm>
          <a:prstGeom prst="rect">
            <a:avLst/>
          </a:prstGeom>
          <a:noFill/>
          <a:ln w="25400" cap="sq">
            <a:solidFill>
              <a:schemeClr val="tx1"/>
            </a:solidFill>
          </a:ln>
        </p:spPr>
      </p:pic>
      <p:sp>
        <p:nvSpPr>
          <p:cNvPr id="23" name="Textfeld 2">
            <a:extLst>
              <a:ext uri="{FF2B5EF4-FFF2-40B4-BE49-F238E27FC236}">
                <a16:creationId xmlns:a16="http://schemas.microsoft.com/office/drawing/2014/main" id="{BF9A924C-7EE1-43C4-84EC-C1028920ABD1}"/>
              </a:ext>
            </a:extLst>
          </p:cNvPr>
          <p:cNvSpPr txBox="1"/>
          <p:nvPr/>
        </p:nvSpPr>
        <p:spPr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Associate Professorship of Computational Mechanics and Professorship of Wood Technology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Department of Civil, Geo and Environmental Engineering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Technical University of Munich </a:t>
            </a:r>
            <a:endParaRPr lang="de-DE" sz="800">
              <a:solidFill>
                <a:srgbClr val="0065BD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80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112817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457392"/>
            <a:ext cx="8508999" cy="4699572"/>
          </a:xfrm>
        </p:spPr>
        <p:txBody>
          <a:bodyPr/>
          <a:lstStyle/>
          <a:p>
            <a:r>
              <a:rPr lang="de-DE"/>
              <a:t>Proposed Future time plan as follows :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Software Lab Project 2019 | Development of Failure Criteria for Composites</a:t>
            </a:r>
            <a:r>
              <a:rPr lang="de-DE" dirty="0"/>
              <a:t> | 1st Review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2807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US" sz="3000"/>
              <a:t>Current Progress and Future Timeline</a:t>
            </a:r>
            <a:endParaRPr lang="de-DE" sz="300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A5FFF23-9BCB-4949-B4C5-5C344B43DCE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709D6F-BEDF-4D84-9632-462E12AA1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feld 2">
            <a:extLst>
              <a:ext uri="{FF2B5EF4-FFF2-40B4-BE49-F238E27FC236}">
                <a16:creationId xmlns:a16="http://schemas.microsoft.com/office/drawing/2014/main" id="{DC50D690-E5B7-4F77-8777-BA7B5E720724}"/>
              </a:ext>
            </a:extLst>
          </p:cNvPr>
          <p:cNvSpPr txBox="1"/>
          <p:nvPr/>
        </p:nvSpPr>
        <p:spPr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Associate Professorship of Computational Mechanics and Professorship of Wood Technology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Department of Civil, Geo and Environmental Engineering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Technical University of Munich </a:t>
            </a:r>
            <a:endParaRPr lang="de-DE" sz="800">
              <a:solidFill>
                <a:srgbClr val="0065BD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80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D3E3945-C904-4E4B-B10C-54243C101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512" y="1985747"/>
            <a:ext cx="8776714" cy="398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40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457392"/>
            <a:ext cx="8508999" cy="4699572"/>
          </a:xfrm>
        </p:spPr>
        <p:txBody>
          <a:bodyPr/>
          <a:lstStyle/>
          <a:p>
            <a:r>
              <a:rPr lang="de-DE"/>
              <a:t>Proposed Future time plan as follows :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Software Lab Project 2019 | Development of Failure Criteria for Composites</a:t>
            </a:r>
            <a:r>
              <a:rPr lang="de-DE" dirty="0"/>
              <a:t> | 1st Review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2807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US" sz="3000"/>
              <a:t>Current Progress and Future Timeline</a:t>
            </a:r>
            <a:endParaRPr lang="de-DE" sz="300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A5FFF23-9BCB-4949-B4C5-5C344B43DCE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709D6F-BEDF-4D84-9632-462E12AA1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feld 2">
            <a:extLst>
              <a:ext uri="{FF2B5EF4-FFF2-40B4-BE49-F238E27FC236}">
                <a16:creationId xmlns:a16="http://schemas.microsoft.com/office/drawing/2014/main" id="{DC50D690-E5B7-4F77-8777-BA7B5E720724}"/>
              </a:ext>
            </a:extLst>
          </p:cNvPr>
          <p:cNvSpPr txBox="1"/>
          <p:nvPr/>
        </p:nvSpPr>
        <p:spPr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Associate Professorship of Computational Mechanics and Professorship of Wood Technology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Department of Civil, Geo and Environmental Engineering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Technical University of Munich </a:t>
            </a:r>
            <a:endParaRPr lang="de-DE" sz="800">
              <a:solidFill>
                <a:srgbClr val="0065BD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80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6E71FF-33D6-4F64-A573-B6073C32C0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512" y="1903614"/>
            <a:ext cx="8750210" cy="425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90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523652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Kaw, A. K. (2005). </a:t>
            </a:r>
            <a:r>
              <a:rPr lang="en-US" i="1" dirty="0"/>
              <a:t>Mechanics of composite materials</a:t>
            </a:r>
            <a:r>
              <a:rPr lang="en-US" dirty="0"/>
              <a:t>. CRC press.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Carrera, E. (2018). </a:t>
            </a:r>
            <a:r>
              <a:rPr lang="en-US" i="1" dirty="0"/>
              <a:t>Implementation of classical and advanced failure criteria for composite layered structures in FEMAP and assessment of results</a:t>
            </a:r>
            <a:r>
              <a:rPr lang="en-US" dirty="0"/>
              <a:t> (Doctoral dissertation, </a:t>
            </a:r>
            <a:r>
              <a:rPr lang="en-US" dirty="0" err="1"/>
              <a:t>Politecnico</a:t>
            </a:r>
            <a:r>
              <a:rPr lang="en-US" dirty="0"/>
              <a:t> di Torino).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ATAR, M. B. (2016). </a:t>
            </a:r>
            <a:r>
              <a:rPr lang="en-US" i="1" dirty="0"/>
              <a:t>EXPERIMENTAL AND NUMERICAL FAILURE ANALYSIS OF ADVANCED COMPOSITE STRUCTURES WITH HOLES</a:t>
            </a:r>
            <a:r>
              <a:rPr lang="en-US" dirty="0"/>
              <a:t> (Doctoral dissertation, MIDDLE EAST TECHNICAL UNIVERSITY).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Berger, A. (2014). </a:t>
            </a:r>
            <a:r>
              <a:rPr lang="en-US" i="1" dirty="0"/>
              <a:t>Numerical Modelling of Composite Materials Based on a Combined Manufacturing-Crash Simulation</a:t>
            </a:r>
            <a:r>
              <a:rPr lang="en-US" dirty="0"/>
              <a:t>(Doctoral dissertation, Queen Mary University of London).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Abaqus, U. S. M., &amp; Manuals, E. U. S. (2002). Version 6.3, </a:t>
            </a:r>
            <a:r>
              <a:rPr lang="en-US" dirty="0" err="1"/>
              <a:t>Hibbitt</a:t>
            </a:r>
            <a:r>
              <a:rPr lang="en-US" dirty="0"/>
              <a:t>, Karlsson &amp; Sorensen. </a:t>
            </a:r>
            <a:r>
              <a:rPr lang="en-US" i="1" dirty="0"/>
              <a:t>Inc. Rhode Island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Software Lab Project 2019 | Development of Failure Criteria for Composites</a:t>
            </a:r>
            <a:r>
              <a:rPr lang="de-DE" dirty="0"/>
              <a:t> | 1st Review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2807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US" sz="3000"/>
              <a:t>References</a:t>
            </a:r>
            <a:endParaRPr lang="de-DE" sz="300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A5FFF23-9BCB-4949-B4C5-5C344B43DCE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709D6F-BEDF-4D84-9632-462E12AA1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feld 2">
            <a:extLst>
              <a:ext uri="{FF2B5EF4-FFF2-40B4-BE49-F238E27FC236}">
                <a16:creationId xmlns:a16="http://schemas.microsoft.com/office/drawing/2014/main" id="{DC50D690-E5B7-4F77-8777-BA7B5E720724}"/>
              </a:ext>
            </a:extLst>
          </p:cNvPr>
          <p:cNvSpPr txBox="1"/>
          <p:nvPr/>
        </p:nvSpPr>
        <p:spPr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Associate Professorship of Computational Mechanics and Professorship of Wood Technology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Department of Civil, Geo and Environmental Engineering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Technical University of Munich </a:t>
            </a:r>
            <a:endParaRPr lang="de-DE" sz="800">
              <a:solidFill>
                <a:srgbClr val="0065BD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80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482547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523652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3ds.com. (2019). </a:t>
            </a:r>
            <a:r>
              <a:rPr lang="en-US" i="1" dirty="0"/>
              <a:t>Writing User Subroutines with Abaqus</a:t>
            </a:r>
            <a:r>
              <a:rPr lang="en-US" dirty="0"/>
              <a:t>. [online] Available at: https://www.3ds.com/products-services/simulia/services/training-courses/course-descriptions/writing-user-subroutines-with-abaqus/ [Accessed 17 May 2019].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Barbero</a:t>
            </a:r>
            <a:r>
              <a:rPr lang="en-US" dirty="0"/>
              <a:t>, E. J. (2013). </a:t>
            </a:r>
            <a:r>
              <a:rPr lang="en-US" i="1" dirty="0"/>
              <a:t>Finite element analysis of composite materials using Abaqus™</a:t>
            </a:r>
            <a:r>
              <a:rPr lang="en-US" dirty="0"/>
              <a:t>. CRC press.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prstClr val="black"/>
                </a:solidFill>
              </a:rPr>
              <a:t>Systèmes, D. (2010). Abaqus 6.10 online documentation. Abaqus User </a:t>
            </a:r>
            <a:r>
              <a:rPr lang="fr-FR" dirty="0" err="1">
                <a:solidFill>
                  <a:prstClr val="black"/>
                </a:solidFill>
              </a:rPr>
              <a:t>Subroutines</a:t>
            </a:r>
            <a:r>
              <a:rPr lang="fr-FR" dirty="0">
                <a:solidFill>
                  <a:prstClr val="black"/>
                </a:solidFill>
              </a:rPr>
              <a:t> Reference Manual.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Ribeiro, M. L., </a:t>
            </a:r>
            <a:r>
              <a:rPr lang="en-US" dirty="0" err="1"/>
              <a:t>Vandepitte</a:t>
            </a:r>
            <a:r>
              <a:rPr lang="en-US" dirty="0"/>
              <a:t>, D., &amp; </a:t>
            </a:r>
            <a:r>
              <a:rPr lang="en-US" dirty="0" err="1"/>
              <a:t>Tita</a:t>
            </a:r>
            <a:r>
              <a:rPr lang="en-US" dirty="0"/>
              <a:t>, V. (2013). Damage model and progressive failure analyses for filament wound composite laminates. </a:t>
            </a:r>
            <a:r>
              <a:rPr lang="en-US" i="1" dirty="0"/>
              <a:t>Applied Composite Materials</a:t>
            </a:r>
            <a:r>
              <a:rPr lang="en-US" dirty="0"/>
              <a:t>, </a:t>
            </a:r>
            <a:r>
              <a:rPr lang="en-US" i="1" dirty="0"/>
              <a:t>20</a:t>
            </a:r>
            <a:r>
              <a:rPr lang="en-US" dirty="0"/>
              <a:t>(5), 975-992.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Software Lab Project 2019 | Development of Failure Criteria for Composites</a:t>
            </a:r>
            <a:r>
              <a:rPr lang="de-DE" dirty="0"/>
              <a:t> | 1st Review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2807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US" sz="3000"/>
              <a:t>References</a:t>
            </a:r>
            <a:endParaRPr lang="de-DE" sz="300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A5FFF23-9BCB-4949-B4C5-5C344B43DCE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709D6F-BEDF-4D84-9632-462E12AA1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feld 2">
            <a:extLst>
              <a:ext uri="{FF2B5EF4-FFF2-40B4-BE49-F238E27FC236}">
                <a16:creationId xmlns:a16="http://schemas.microsoft.com/office/drawing/2014/main" id="{DC50D690-E5B7-4F77-8777-BA7B5E720724}"/>
              </a:ext>
            </a:extLst>
          </p:cNvPr>
          <p:cNvSpPr txBox="1"/>
          <p:nvPr/>
        </p:nvSpPr>
        <p:spPr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Associate Professorship of Computational Mechanics and Professorship of Wood Technology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Department of Civil, Geo and Environmental Engineering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Technical University of Munich </a:t>
            </a:r>
            <a:endParaRPr lang="de-DE" sz="800">
              <a:solidFill>
                <a:srgbClr val="0065BD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80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512821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/>
              <a:t>Questions ? 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B7B8385-1366-4033-B8E1-3303F52F404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D6DA56A3-82B7-4F02-9660-806F4E32A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3B58335E-0BDC-46B9-B144-86DF55701A7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6464280" cy="365125"/>
          </a:xfrm>
        </p:spPr>
        <p:txBody>
          <a:bodyPr/>
          <a:lstStyle/>
          <a:p>
            <a:r>
              <a:rPr lang="en-US" dirty="0"/>
              <a:t>Software Lab Project 2019 | Development of Failure Criteria for Composites</a:t>
            </a:r>
            <a:r>
              <a:rPr lang="de-DE" dirty="0"/>
              <a:t> | 1st Review</a:t>
            </a:r>
            <a:endParaRPr lang="en-US" dirty="0"/>
          </a:p>
        </p:txBody>
      </p:sp>
      <p:sp>
        <p:nvSpPr>
          <p:cNvPr id="10" name="Textfeld 2">
            <a:extLst>
              <a:ext uri="{FF2B5EF4-FFF2-40B4-BE49-F238E27FC236}">
                <a16:creationId xmlns:a16="http://schemas.microsoft.com/office/drawing/2014/main" id="{37BEF0DE-92B7-4714-A450-A1D6E688D964}"/>
              </a:ext>
            </a:extLst>
          </p:cNvPr>
          <p:cNvSpPr txBox="1"/>
          <p:nvPr/>
        </p:nvSpPr>
        <p:spPr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Associate Professorship of Computational Mechanics and Professorship of Wood Technology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Department of Civil, Geo and Environmental Engineering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Technical University of Munich </a:t>
            </a:r>
            <a:endParaRPr lang="de-DE" sz="800">
              <a:solidFill>
                <a:srgbClr val="0065BD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80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pic>
        <p:nvPicPr>
          <p:cNvPr id="11" name="Picture 2" descr="http://lettersformydaughters.com/wp-content/uploads/2013/01/question-mark-4.jpg">
            <a:extLst>
              <a:ext uri="{FF2B5EF4-FFF2-40B4-BE49-F238E27FC236}">
                <a16:creationId xmlns:a16="http://schemas.microsoft.com/office/drawing/2014/main" id="{2DA18A3F-B8AA-4F58-A3E2-901D71731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808" y="1848680"/>
            <a:ext cx="4128982" cy="393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Software Lab Project 2019 | Development of Failure Criteria for Composites</a:t>
            </a:r>
            <a:r>
              <a:rPr lang="de-DE" dirty="0"/>
              <a:t> | 1st Review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UMAT example for elastic isotropic material</a:t>
            </a:r>
            <a:endParaRPr lang="de-DE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F9CC640-D293-4210-A074-8413D222B73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6F550CEE-B7DA-42B4-B10B-ED1CB057D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2">
            <a:extLst>
              <a:ext uri="{FF2B5EF4-FFF2-40B4-BE49-F238E27FC236}">
                <a16:creationId xmlns:a16="http://schemas.microsoft.com/office/drawing/2014/main" id="{2323899A-B1DA-44E5-8740-978C44619BC3}"/>
              </a:ext>
            </a:extLst>
          </p:cNvPr>
          <p:cNvSpPr txBox="1"/>
          <p:nvPr/>
        </p:nvSpPr>
        <p:spPr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Associate Professorship of Computational Mechanics and Professorship of Wood Technology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Department of Civil, Geo and Environmental Engineering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Technical University of Munich </a:t>
            </a:r>
            <a:endParaRPr lang="de-DE" sz="800" dirty="0">
              <a:solidFill>
                <a:srgbClr val="0065BD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pic>
        <p:nvPicPr>
          <p:cNvPr id="16388" name="Picture 4" descr="C:\Users\Ammar\AppData\Local\Temp\SNAGHTMLd7bf9ee.PNG">
            <a:extLst>
              <a:ext uri="{FF2B5EF4-FFF2-40B4-BE49-F238E27FC236}">
                <a16:creationId xmlns:a16="http://schemas.microsoft.com/office/drawing/2014/main" id="{89938FEC-85B0-464F-A304-3A3D67BF3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90" y="1564077"/>
            <a:ext cx="7860955" cy="482938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Software Lab Project 2019 | Development of Failure Criteria for Composites</a:t>
            </a:r>
            <a:r>
              <a:rPr lang="de-DE" dirty="0"/>
              <a:t> | 1st Review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UMAT example for elastic isotropic material</a:t>
            </a:r>
            <a:endParaRPr lang="de-DE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F9CC640-D293-4210-A074-8413D222B73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6F550CEE-B7DA-42B4-B10B-ED1CB057D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2">
            <a:extLst>
              <a:ext uri="{FF2B5EF4-FFF2-40B4-BE49-F238E27FC236}">
                <a16:creationId xmlns:a16="http://schemas.microsoft.com/office/drawing/2014/main" id="{2323899A-B1DA-44E5-8740-978C44619BC3}"/>
              </a:ext>
            </a:extLst>
          </p:cNvPr>
          <p:cNvSpPr txBox="1"/>
          <p:nvPr/>
        </p:nvSpPr>
        <p:spPr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Associate Professorship of Computational Mechanics and Professorship of Wood Technology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Department of Civil, Geo and Environmental Engineering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Technical University of Munich </a:t>
            </a:r>
            <a:endParaRPr lang="de-DE" sz="800" dirty="0">
              <a:solidFill>
                <a:srgbClr val="0065BD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7B829B-B2F1-4527-8BD2-9F0380755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90" y="1530384"/>
            <a:ext cx="6320249" cy="494292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6003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Software Lab Project 2019 | Development of Failure Criteria for Composites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/>
              <a:t>UMAT Subroutine</a:t>
            </a:r>
            <a:endParaRPr lang="de-DE" sz="300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A5FFF23-9BCB-4949-B4C5-5C344B43DCE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709D6F-BEDF-4D84-9632-462E12AA1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2">
            <a:extLst>
              <a:ext uri="{FF2B5EF4-FFF2-40B4-BE49-F238E27FC236}">
                <a16:creationId xmlns:a16="http://schemas.microsoft.com/office/drawing/2014/main" id="{C6E15A72-82A0-4438-9E38-7B7E6AC46BC6}"/>
              </a:ext>
            </a:extLst>
          </p:cNvPr>
          <p:cNvSpPr txBox="1"/>
          <p:nvPr/>
        </p:nvSpPr>
        <p:spPr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Associate Professorship of Computational Mechanics and Professorship of Wood Technology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Department of Civil, Geo and Environmental Engineering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Technical University of Munich </a:t>
            </a:r>
            <a:endParaRPr lang="de-DE" sz="800" dirty="0">
              <a:solidFill>
                <a:srgbClr val="0065BD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B760AC0C-E2D3-4E13-A043-73E679485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lang="en-US" dirty="0"/>
              <a:t>UMAT is the user subroutine for the definition of user based constitutive models in ABAQUS/Standard (VUMAT in ABAQUS/Explicit).</a:t>
            </a:r>
          </a:p>
          <a:p>
            <a:endParaRPr lang="en-US" dirty="0"/>
          </a:p>
          <a:p>
            <a:r>
              <a:rPr lang="en-US" dirty="0"/>
              <a:t>According to the ABAQUS documentation the UMAT subroutine: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used to define the mechanical constitutive behavior of the material.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used with any procedure that includes mechanical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use solution-dependent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update at each solution increment, the stresses and the solution dependent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provide the material Jacobian matrix (incremental stresses and strains relationship).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As a result, constitutive models of arbitrary complexity can be defined.</a:t>
            </a:r>
          </a:p>
          <a:p>
            <a:endParaRPr lang="en-US" dirty="0"/>
          </a:p>
          <a:p>
            <a:r>
              <a:rPr lang="en-US" dirty="0"/>
              <a:t>This is needed when the material behavior doesn’t follow one of the common models available in the standard library.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5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550156"/>
            <a:ext cx="8508999" cy="4699572"/>
          </a:xfrm>
        </p:spPr>
        <p:txBody>
          <a:bodyPr/>
          <a:lstStyle/>
          <a:p>
            <a:r>
              <a:rPr lang="en-US" sz="2200" dirty="0"/>
              <a:t>Importance of composite materials is increasing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Superior properties (lightweight, specific stiffness).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High-performance engineering applications (Aerospace, Automotive, … industries).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29F05B5-CE1D-4DD4-A70E-36433BA6552A}"/>
              </a:ext>
            </a:extLst>
          </p:cNvPr>
          <p:cNvGrpSpPr/>
          <p:nvPr/>
        </p:nvGrpSpPr>
        <p:grpSpPr>
          <a:xfrm>
            <a:off x="459583" y="2650435"/>
            <a:ext cx="4112417" cy="3822877"/>
            <a:chOff x="401595" y="3017603"/>
            <a:chExt cx="3361038" cy="2819553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D40706C0-624A-4C61-9478-CFB5EFF806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1" b="-301"/>
            <a:stretch/>
          </p:blipFill>
          <p:spPr>
            <a:xfrm>
              <a:off x="401595" y="3017603"/>
              <a:ext cx="3361038" cy="2382300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A602B6B0-25FA-4FE2-81A0-0B63C5830291}"/>
                </a:ext>
              </a:extLst>
            </p:cNvPr>
            <p:cNvSpPr txBox="1"/>
            <p:nvPr/>
          </p:nvSpPr>
          <p:spPr>
            <a:xfrm>
              <a:off x="568409" y="5433648"/>
              <a:ext cx="3058299" cy="4035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kumimoji="1" lang="en-US" altLang="ja-JP" sz="1200" dirty="0">
                  <a:latin typeface="+mn-lt"/>
                </a:rPr>
                <a:t>The main composite part of AIRBUS airplane</a:t>
              </a:r>
            </a:p>
            <a:p>
              <a:pPr algn="ctr">
                <a:lnSpc>
                  <a:spcPct val="114000"/>
                </a:lnSpc>
              </a:pPr>
              <a:r>
                <a:rPr lang="en-US" altLang="ja-JP" sz="1200" dirty="0"/>
                <a:t>©AIRBUS</a:t>
              </a:r>
              <a:r>
                <a:rPr kumimoji="1" lang="en-US" altLang="ja-JP" sz="1200" dirty="0">
                  <a:latin typeface="+mn-lt"/>
                </a:rPr>
                <a:t> </a:t>
              </a:r>
              <a:endParaRPr kumimoji="1" lang="ja-JP" altLang="en-US" sz="1200" dirty="0" err="1">
                <a:latin typeface="+mn-lt"/>
              </a:endParaRPr>
            </a:p>
          </p:txBody>
        </p:sp>
      </p:grp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4B81C26-A6D9-4FB7-B22F-83716547EB2D}"/>
              </a:ext>
            </a:extLst>
          </p:cNvPr>
          <p:cNvSpPr/>
          <p:nvPr/>
        </p:nvSpPr>
        <p:spPr>
          <a:xfrm>
            <a:off x="2038864" y="5340177"/>
            <a:ext cx="593125" cy="193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kumimoji="1"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102C6D2D-0906-44F3-A24E-C60789581035}"/>
              </a:ext>
            </a:extLst>
          </p:cNvPr>
          <p:cNvGrpSpPr/>
          <p:nvPr/>
        </p:nvGrpSpPr>
        <p:grpSpPr>
          <a:xfrm>
            <a:off x="4507899" y="2650436"/>
            <a:ext cx="3982566" cy="3957379"/>
            <a:chOff x="4285478" y="2970202"/>
            <a:chExt cx="3907824" cy="2783487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DFF2F6AB-B333-4A60-9B8A-22482B252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5478" y="2970202"/>
              <a:ext cx="3907824" cy="2283478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9261FB0D-E864-49B6-AA20-0817F509EFED}"/>
                </a:ext>
              </a:extLst>
            </p:cNvPr>
            <p:cNvSpPr txBox="1"/>
            <p:nvPr/>
          </p:nvSpPr>
          <p:spPr>
            <a:xfrm>
              <a:off x="5177481" y="5350181"/>
              <a:ext cx="2292178" cy="4035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kumimoji="1" lang="en-US" altLang="ja-JP" sz="1200" dirty="0">
                  <a:latin typeface="+mn-lt"/>
                </a:rPr>
                <a:t>Toyota Prius CFRP closure panel</a:t>
              </a:r>
            </a:p>
            <a:p>
              <a:pPr algn="ctr">
                <a:lnSpc>
                  <a:spcPct val="114000"/>
                </a:lnSpc>
              </a:pPr>
              <a:r>
                <a:rPr lang="en-US" altLang="ja-JP" sz="1200" dirty="0"/>
                <a:t>©Toyota</a:t>
              </a:r>
              <a:endParaRPr kumimoji="1" lang="ja-JP" altLang="en-US" sz="1200" dirty="0" err="1">
                <a:latin typeface="+mn-lt"/>
              </a:endParaRPr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D7746610-C7C1-472B-8BFB-5D7245DF3C79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F3314F5A-7F4B-4E7D-A443-28AA46695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feld 2">
            <a:extLst>
              <a:ext uri="{FF2B5EF4-FFF2-40B4-BE49-F238E27FC236}">
                <a16:creationId xmlns:a16="http://schemas.microsoft.com/office/drawing/2014/main" id="{E57CC9BF-E38F-4676-8980-5690543C2FEF}"/>
              </a:ext>
            </a:extLst>
          </p:cNvPr>
          <p:cNvSpPr txBox="1"/>
          <p:nvPr/>
        </p:nvSpPr>
        <p:spPr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Associate Professorship of Computational Mechanics and Professorship of Wood Technology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Department of Civil, Geo and Environmental Engineering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Technical University of Munich </a:t>
            </a:r>
            <a:endParaRPr lang="de-DE" sz="800" dirty="0">
              <a:solidFill>
                <a:srgbClr val="0065BD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18" name="Titel 2">
            <a:extLst>
              <a:ext uri="{FF2B5EF4-FFF2-40B4-BE49-F238E27FC236}">
                <a16:creationId xmlns:a16="http://schemas.microsoft.com/office/drawing/2014/main" id="{D2FCC58E-40AE-492B-BE8E-D56B13F96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Overview and Motivation</a:t>
            </a:r>
            <a:endParaRPr lang="de-DE" dirty="0"/>
          </a:p>
        </p:txBody>
      </p:sp>
      <p:sp>
        <p:nvSpPr>
          <p:cNvPr id="19" name="Fußzeilenplatzhalter 4">
            <a:extLst>
              <a:ext uri="{FF2B5EF4-FFF2-40B4-BE49-F238E27FC236}">
                <a16:creationId xmlns:a16="http://schemas.microsoft.com/office/drawing/2014/main" id="{F5F5038D-3BDE-43F3-874E-2066C8259C9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1" y="6473313"/>
            <a:ext cx="6619725" cy="365125"/>
          </a:xfrm>
        </p:spPr>
        <p:txBody>
          <a:bodyPr/>
          <a:lstStyle/>
          <a:p>
            <a:r>
              <a:rPr lang="de-DE" dirty="0"/>
              <a:t>Software Lab Project 2019 | Development of Failure Criteria for Composites | 1st Review</a:t>
            </a:r>
            <a:endParaRPr lang="en-US" dirty="0"/>
          </a:p>
        </p:txBody>
      </p:sp>
      <p:sp>
        <p:nvSpPr>
          <p:cNvPr id="16" name="Θέση αριθμού διαφάνειας 2">
            <a:extLst>
              <a:ext uri="{FF2B5EF4-FFF2-40B4-BE49-F238E27FC236}">
                <a16:creationId xmlns:a16="http://schemas.microsoft.com/office/drawing/2014/main" id="{9E61BC4B-C27F-472F-9F75-0DF73D0DB1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74" cy="365125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Software Lab Project 2019 | Development of Failure Criteria for Composites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Important Points</a:t>
            </a:r>
            <a:endParaRPr lang="de-DE" sz="30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A5FFF23-9BCB-4949-B4C5-5C344B43DCE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709D6F-BEDF-4D84-9632-462E12AA1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2">
            <a:extLst>
              <a:ext uri="{FF2B5EF4-FFF2-40B4-BE49-F238E27FC236}">
                <a16:creationId xmlns:a16="http://schemas.microsoft.com/office/drawing/2014/main" id="{C6E15A72-82A0-4438-9E38-7B7E6AC46BC6}"/>
              </a:ext>
            </a:extLst>
          </p:cNvPr>
          <p:cNvSpPr txBox="1"/>
          <p:nvPr/>
        </p:nvSpPr>
        <p:spPr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Associate Professorship of Computational Mechanics and Professorship of Wood Technology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Department of Civil, Geo and Environmental Engineering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Technical University of Munich </a:t>
            </a:r>
            <a:endParaRPr lang="de-DE" sz="800" dirty="0">
              <a:solidFill>
                <a:srgbClr val="0065BD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B760AC0C-E2D3-4E13-A043-73E679485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Composite materials also come with several challenges compared to normal materials such as metals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Utilizing the user programmable subroutines.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following distribution of the individual tasks can be given: the fiber provides the strength and stiffness, whereas the matrix gives rigidity and environmental resistance.</a:t>
            </a:r>
          </a:p>
          <a:p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failure is strongly affected by the type of the used material, the fiber distribution and the applied load. Since a composite material can consist of multiple layers, failure may occur within a single ply (intralaminar fracture) or between two plies (interlaminar fracture). The latter is also known as delamination of the bonded plies.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For delamination decohesion interface elements used to represent the decay of strength between sub laminates upon delamination / cohesive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84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Software Lab Project 2019 | Development of Failure Criteria for Composites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Important Points</a:t>
            </a:r>
            <a:endParaRPr lang="de-DE" sz="30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A5FFF23-9BCB-4949-B4C5-5C344B43DCE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709D6F-BEDF-4D84-9632-462E12AA1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2">
            <a:extLst>
              <a:ext uri="{FF2B5EF4-FFF2-40B4-BE49-F238E27FC236}">
                <a16:creationId xmlns:a16="http://schemas.microsoft.com/office/drawing/2014/main" id="{C6E15A72-82A0-4438-9E38-7B7E6AC46BC6}"/>
              </a:ext>
            </a:extLst>
          </p:cNvPr>
          <p:cNvSpPr txBox="1"/>
          <p:nvPr/>
        </p:nvSpPr>
        <p:spPr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Associate Professorship of Computational Mechanics and Professorship of Wood Technology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Department of Civil, Geo and Environmental Engineering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Technical University of Munich </a:t>
            </a:r>
            <a:endParaRPr lang="de-DE" sz="800" dirty="0">
              <a:solidFill>
                <a:srgbClr val="0065BD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28ABE286-94AF-466F-A285-0FA48D298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1162" y="1552995"/>
            <a:ext cx="6751807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10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Software Lab Project 2019 | Development of Failure Criteria for Composites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Important Points</a:t>
            </a:r>
            <a:endParaRPr lang="de-DE" sz="30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A5FFF23-9BCB-4949-B4C5-5C344B43DCE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709D6F-BEDF-4D84-9632-462E12AA1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2">
            <a:extLst>
              <a:ext uri="{FF2B5EF4-FFF2-40B4-BE49-F238E27FC236}">
                <a16:creationId xmlns:a16="http://schemas.microsoft.com/office/drawing/2014/main" id="{C6E15A72-82A0-4438-9E38-7B7E6AC46BC6}"/>
              </a:ext>
            </a:extLst>
          </p:cNvPr>
          <p:cNvSpPr txBox="1"/>
          <p:nvPr/>
        </p:nvSpPr>
        <p:spPr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Associate Professorship of Computational Mechanics and Professorship of Wood Technology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Department of Civil, Geo and Environmental Engineering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Technical University of Munich </a:t>
            </a:r>
            <a:endParaRPr lang="de-DE" sz="800" dirty="0">
              <a:solidFill>
                <a:srgbClr val="0065BD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692589-4B59-4B17-A507-D09075D35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723AEC-DADE-4775-9316-879B9A3BC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512" y="1780643"/>
            <a:ext cx="6866667" cy="4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87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Software Lab Project 2019 | Development of Failure Criteria for Composites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Important Points</a:t>
            </a:r>
            <a:endParaRPr lang="de-DE" sz="30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A5FFF23-9BCB-4949-B4C5-5C344B43DCE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709D6F-BEDF-4D84-9632-462E12AA1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2">
            <a:extLst>
              <a:ext uri="{FF2B5EF4-FFF2-40B4-BE49-F238E27FC236}">
                <a16:creationId xmlns:a16="http://schemas.microsoft.com/office/drawing/2014/main" id="{C6E15A72-82A0-4438-9E38-7B7E6AC46BC6}"/>
              </a:ext>
            </a:extLst>
          </p:cNvPr>
          <p:cNvSpPr txBox="1"/>
          <p:nvPr/>
        </p:nvSpPr>
        <p:spPr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Associate Professorship of Computational Mechanics and Professorship of Wood Technology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Department of Civil, Geo and Environmental Engineering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Technical University of Munich </a:t>
            </a:r>
            <a:endParaRPr lang="de-DE" sz="800" dirty="0">
              <a:solidFill>
                <a:srgbClr val="0065BD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692589-4B59-4B17-A507-D09075D35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48E1B-D975-4BA8-8071-44F291D97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62" y="1450069"/>
            <a:ext cx="7085714" cy="5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67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Software Lab Project 2019 | Development of Failure Criteria for Composites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Important Points</a:t>
            </a:r>
            <a:endParaRPr lang="de-DE" sz="30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A5FFF23-9BCB-4949-B4C5-5C344B43DCE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709D6F-BEDF-4D84-9632-462E12AA1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2">
            <a:extLst>
              <a:ext uri="{FF2B5EF4-FFF2-40B4-BE49-F238E27FC236}">
                <a16:creationId xmlns:a16="http://schemas.microsoft.com/office/drawing/2014/main" id="{C6E15A72-82A0-4438-9E38-7B7E6AC46BC6}"/>
              </a:ext>
            </a:extLst>
          </p:cNvPr>
          <p:cNvSpPr txBox="1"/>
          <p:nvPr/>
        </p:nvSpPr>
        <p:spPr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Associate Professorship of Computational Mechanics and Professorship of Wood Technology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Department of Civil, Geo and Environmental Engineering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Technical University of Munich </a:t>
            </a:r>
            <a:endParaRPr lang="de-DE" sz="800" dirty="0">
              <a:solidFill>
                <a:srgbClr val="0065BD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692589-4B59-4B17-A507-D09075D35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DDAF3E-624D-49F0-B1C7-0D787C5A6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62" y="1495581"/>
            <a:ext cx="7085714" cy="5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16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Software Lab Project 2019 | Development of Failure Criteria for Composites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Important Points</a:t>
            </a:r>
            <a:endParaRPr lang="de-DE" sz="30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A5FFF23-9BCB-4949-B4C5-5C344B43DCE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709D6F-BEDF-4D84-9632-462E12AA1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2">
            <a:extLst>
              <a:ext uri="{FF2B5EF4-FFF2-40B4-BE49-F238E27FC236}">
                <a16:creationId xmlns:a16="http://schemas.microsoft.com/office/drawing/2014/main" id="{C6E15A72-82A0-4438-9E38-7B7E6AC46BC6}"/>
              </a:ext>
            </a:extLst>
          </p:cNvPr>
          <p:cNvSpPr txBox="1"/>
          <p:nvPr/>
        </p:nvSpPr>
        <p:spPr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Associate Professorship of Computational Mechanics and Professorship of Wood Technology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Department of Civil, Geo and Environmental Engineering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Technical University of Munich </a:t>
            </a:r>
            <a:endParaRPr lang="de-DE" sz="800" dirty="0">
              <a:solidFill>
                <a:srgbClr val="0065BD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692589-4B59-4B17-A507-D09075D35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CC893F-987E-4DF4-BFE9-47B4192BE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512" y="1432055"/>
            <a:ext cx="7104762" cy="5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03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Software Lab Project 2019 | Development of Failure Criteria for Composites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Important Points</a:t>
            </a:r>
            <a:endParaRPr lang="de-DE" sz="30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A5FFF23-9BCB-4949-B4C5-5C344B43DCE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709D6F-BEDF-4D84-9632-462E12AA1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2">
            <a:extLst>
              <a:ext uri="{FF2B5EF4-FFF2-40B4-BE49-F238E27FC236}">
                <a16:creationId xmlns:a16="http://schemas.microsoft.com/office/drawing/2014/main" id="{C6E15A72-82A0-4438-9E38-7B7E6AC46BC6}"/>
              </a:ext>
            </a:extLst>
          </p:cNvPr>
          <p:cNvSpPr txBox="1"/>
          <p:nvPr/>
        </p:nvSpPr>
        <p:spPr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Associate Professorship of Computational Mechanics and Professorship of Wood Technology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Department of Civil, Geo and Environmental Engineering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Technical University of Munich </a:t>
            </a:r>
            <a:endParaRPr lang="de-DE" sz="800" dirty="0">
              <a:solidFill>
                <a:srgbClr val="0065BD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692589-4B59-4B17-A507-D09075D35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23037E-3C3B-4704-8C42-B0C8224D1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62" y="1564077"/>
            <a:ext cx="7168036" cy="489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Software Lab Project 2019 | Development of Failure Criteria for Composites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Important Points</a:t>
            </a:r>
            <a:endParaRPr lang="de-DE" sz="30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A5FFF23-9BCB-4949-B4C5-5C344B43DCE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709D6F-BEDF-4D84-9632-462E12AA1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2">
            <a:extLst>
              <a:ext uri="{FF2B5EF4-FFF2-40B4-BE49-F238E27FC236}">
                <a16:creationId xmlns:a16="http://schemas.microsoft.com/office/drawing/2014/main" id="{C6E15A72-82A0-4438-9E38-7B7E6AC46BC6}"/>
              </a:ext>
            </a:extLst>
          </p:cNvPr>
          <p:cNvSpPr txBox="1"/>
          <p:nvPr/>
        </p:nvSpPr>
        <p:spPr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Associate Professorship of Computational Mechanics and Professorship of Wood Technology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Department of Civil, Geo and Environmental Engineering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Technical University of Munich </a:t>
            </a:r>
            <a:endParaRPr lang="de-DE" sz="800" dirty="0">
              <a:solidFill>
                <a:srgbClr val="0065BD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692589-4B59-4B17-A507-D09075D35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3122B8-2247-49D8-8F8A-6D65130B8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62" y="1564077"/>
            <a:ext cx="7827946" cy="384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05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Software Lab Project 2019 | Development of Failure Criteria for Composites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Important Points</a:t>
            </a:r>
            <a:endParaRPr lang="de-DE" sz="30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A5FFF23-9BCB-4949-B4C5-5C344B43DCE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709D6F-BEDF-4D84-9632-462E12AA1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2">
            <a:extLst>
              <a:ext uri="{FF2B5EF4-FFF2-40B4-BE49-F238E27FC236}">
                <a16:creationId xmlns:a16="http://schemas.microsoft.com/office/drawing/2014/main" id="{C6E15A72-82A0-4438-9E38-7B7E6AC46BC6}"/>
              </a:ext>
            </a:extLst>
          </p:cNvPr>
          <p:cNvSpPr txBox="1"/>
          <p:nvPr/>
        </p:nvSpPr>
        <p:spPr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Associate Professorship of Computational Mechanics and Professorship of Wood Technology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Department of Civil, Geo and Environmental Engineering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Technical University of Munich </a:t>
            </a:r>
            <a:endParaRPr lang="de-DE" sz="800" dirty="0">
              <a:solidFill>
                <a:srgbClr val="0065BD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692589-4B59-4B17-A507-D09075D35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D683F8-A014-4917-BB7D-433DA05DE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62" y="1564077"/>
            <a:ext cx="7604294" cy="469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14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Software Lab Project 2019 | Development of Failure Criteria for Composites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Important Points</a:t>
            </a:r>
            <a:endParaRPr lang="de-DE" sz="30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A5FFF23-9BCB-4949-B4C5-5C344B43DCE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709D6F-BEDF-4D84-9632-462E12AA1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2">
            <a:extLst>
              <a:ext uri="{FF2B5EF4-FFF2-40B4-BE49-F238E27FC236}">
                <a16:creationId xmlns:a16="http://schemas.microsoft.com/office/drawing/2014/main" id="{C6E15A72-82A0-4438-9E38-7B7E6AC46BC6}"/>
              </a:ext>
            </a:extLst>
          </p:cNvPr>
          <p:cNvSpPr txBox="1"/>
          <p:nvPr/>
        </p:nvSpPr>
        <p:spPr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Associate Professorship of Computational Mechanics and Professorship of Wood Technology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Department of Civil, Geo and Environmental Engineering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Technical University of Munich </a:t>
            </a:r>
            <a:endParaRPr lang="de-DE" sz="800" dirty="0">
              <a:solidFill>
                <a:srgbClr val="0065BD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692589-4B59-4B17-A507-D09075D35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5D426-D1DC-4291-8E22-6B24E64CF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90" y="1564077"/>
            <a:ext cx="6904762" cy="4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9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F6526A1-4C44-4EAE-9517-E12F571932F7}"/>
              </a:ext>
            </a:extLst>
          </p:cNvPr>
          <p:cNvSpPr txBox="1"/>
          <p:nvPr/>
        </p:nvSpPr>
        <p:spPr>
          <a:xfrm>
            <a:off x="319090" y="1598972"/>
            <a:ext cx="8235422" cy="12046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en-US" altLang="ja-JP" sz="2200" dirty="0">
                <a:latin typeface="+mn-lt"/>
              </a:rPr>
              <a:t>Composite materials have </a:t>
            </a:r>
            <a:r>
              <a:rPr lang="en-US" altLang="ja-JP" sz="2200" dirty="0"/>
              <a:t>complex behavior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+mn-lt"/>
              </a:rPr>
              <a:t>Heterogeneous.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+mn-lt"/>
              </a:rPr>
              <a:t>High anisotropy.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+mn-lt"/>
              </a:rPr>
              <a:t>Multiple failure modes occur on different scales and under different loading conditions.</a:t>
            </a:r>
            <a:r>
              <a:rPr kumimoji="1" lang="en-US" altLang="ja-JP" sz="1600" dirty="0">
                <a:latin typeface="+mn-lt"/>
              </a:rPr>
              <a:t>	</a:t>
            </a:r>
            <a:endParaRPr kumimoji="1" lang="ja-JP" altLang="en-US" sz="1600" dirty="0" err="1">
              <a:latin typeface="+mn-lt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531AA9F-71CF-4248-81A4-1E8A3763EFBF}"/>
              </a:ext>
            </a:extLst>
          </p:cNvPr>
          <p:cNvSpPr txBox="1"/>
          <p:nvPr/>
        </p:nvSpPr>
        <p:spPr>
          <a:xfrm>
            <a:off x="311162" y="5466333"/>
            <a:ext cx="8235422" cy="10994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latin typeface="+mn-lt"/>
              </a:rPr>
              <a:t>Predicting the accurate failure mode under complex stress state is a challenge</a:t>
            </a:r>
            <a:r>
              <a:rPr lang="en-US" altLang="ja-JP" sz="1600" dirty="0">
                <a:latin typeface="+mn-lt"/>
              </a:rPr>
              <a:t>.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+mn-lt"/>
              </a:rPr>
              <a:t>Experiments and load tests are costly.</a:t>
            </a:r>
          </a:p>
          <a:p>
            <a:pPr>
              <a:lnSpc>
                <a:spcPct val="114000"/>
              </a:lnSpc>
            </a:pPr>
            <a:r>
              <a:rPr lang="ja-JP" altLang="en-US" sz="1600" dirty="0">
                <a:latin typeface="+mn-lt"/>
              </a:rPr>
              <a:t>→</a:t>
            </a:r>
            <a:r>
              <a:rPr lang="en-US" altLang="ja-JP" sz="1600" dirty="0">
                <a:latin typeface="+mn-lt"/>
              </a:rPr>
              <a:t>FEA are favored to reduce experimental effort (cumbersome task).</a:t>
            </a:r>
            <a:endParaRPr lang="ja-JP" altLang="ja-JP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ja-JP" altLang="en-US" sz="1600" dirty="0" err="1">
              <a:latin typeface="+mn-lt"/>
            </a:endParaRPr>
          </a:p>
        </p:txBody>
      </p:sp>
      <p:sp>
        <p:nvSpPr>
          <p:cNvPr id="19" name="Titel 2">
            <a:extLst>
              <a:ext uri="{FF2B5EF4-FFF2-40B4-BE49-F238E27FC236}">
                <a16:creationId xmlns:a16="http://schemas.microsoft.com/office/drawing/2014/main" id="{41C76762-6CFD-4257-ACA3-CAA1F8DCD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Overview and Motivation</a:t>
            </a:r>
            <a:endParaRPr lang="de-DE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0530A54B-7686-49C7-BE69-14FEA25B714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12402B88-C580-4D8B-ABB5-E10319302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feld 2">
            <a:extLst>
              <a:ext uri="{FF2B5EF4-FFF2-40B4-BE49-F238E27FC236}">
                <a16:creationId xmlns:a16="http://schemas.microsoft.com/office/drawing/2014/main" id="{015F569E-AD5B-47A0-9D24-B3B957827C45}"/>
              </a:ext>
            </a:extLst>
          </p:cNvPr>
          <p:cNvSpPr txBox="1"/>
          <p:nvPr/>
        </p:nvSpPr>
        <p:spPr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Associate Professorship of Computational Mechanics and Professorship of Wood Technology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Department of Civil, Geo and Environmental Engineering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Technical University of Munich </a:t>
            </a:r>
            <a:endParaRPr lang="de-DE" sz="800" dirty="0">
              <a:solidFill>
                <a:srgbClr val="0065BD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23" name="Fußzeilenplatzhalter 4">
            <a:extLst>
              <a:ext uri="{FF2B5EF4-FFF2-40B4-BE49-F238E27FC236}">
                <a16:creationId xmlns:a16="http://schemas.microsoft.com/office/drawing/2014/main" id="{66A08F99-795A-4049-AF68-BED4B77C31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1" y="6473313"/>
            <a:ext cx="6619725" cy="365125"/>
          </a:xfrm>
        </p:spPr>
        <p:txBody>
          <a:bodyPr/>
          <a:lstStyle/>
          <a:p>
            <a:r>
              <a:rPr lang="de-DE" dirty="0"/>
              <a:t>Software Lab Project 2019 | Development of Failure Criteria for Composites | 1st Review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ADA5C8-6A20-44D0-B129-4A5A618E2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789" y="2983730"/>
            <a:ext cx="7990023" cy="21413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0742B34-C748-495E-90EC-7C0BD362EA63}"/>
              </a:ext>
            </a:extLst>
          </p:cNvPr>
          <p:cNvSpPr/>
          <p:nvPr/>
        </p:nvSpPr>
        <p:spPr>
          <a:xfrm>
            <a:off x="2043234" y="5143218"/>
            <a:ext cx="45417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Intra and inter laminar failures of composites (Maya HTT,2015)</a:t>
            </a:r>
          </a:p>
        </p:txBody>
      </p:sp>
      <p:sp>
        <p:nvSpPr>
          <p:cNvPr id="11" name="Θέση αριθμού διαφάνειας 2">
            <a:extLst>
              <a:ext uri="{FF2B5EF4-FFF2-40B4-BE49-F238E27FC236}">
                <a16:creationId xmlns:a16="http://schemas.microsoft.com/office/drawing/2014/main" id="{80D249A7-D92F-4DF7-BAFA-A655F66335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74" cy="365125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4733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Software Lab Project 2019 | Development of Failure Criteria for Composites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Important Points</a:t>
            </a:r>
            <a:endParaRPr lang="de-DE" sz="30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A5FFF23-9BCB-4949-B4C5-5C344B43DCE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709D6F-BEDF-4D84-9632-462E12AA1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2">
            <a:extLst>
              <a:ext uri="{FF2B5EF4-FFF2-40B4-BE49-F238E27FC236}">
                <a16:creationId xmlns:a16="http://schemas.microsoft.com/office/drawing/2014/main" id="{C6E15A72-82A0-4438-9E38-7B7E6AC46BC6}"/>
              </a:ext>
            </a:extLst>
          </p:cNvPr>
          <p:cNvSpPr txBox="1"/>
          <p:nvPr/>
        </p:nvSpPr>
        <p:spPr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Associate Professorship of Computational Mechanics and Professorship of Wood Technology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Department of Civil, Geo and Environmental Engineering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Technical University of Munich </a:t>
            </a:r>
            <a:endParaRPr lang="de-DE" sz="800" dirty="0">
              <a:solidFill>
                <a:srgbClr val="0065BD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692589-4B59-4B17-A507-D09075D35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AB2F0D-DA72-4B58-991D-84D66CC10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90" y="1711285"/>
            <a:ext cx="6523809" cy="4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88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Software Lab Project 2019 | Development of Failure Criteria for Composites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Important Points</a:t>
            </a:r>
            <a:endParaRPr lang="de-DE" sz="30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A5FFF23-9BCB-4949-B4C5-5C344B43DCE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709D6F-BEDF-4D84-9632-462E12AA1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2">
            <a:extLst>
              <a:ext uri="{FF2B5EF4-FFF2-40B4-BE49-F238E27FC236}">
                <a16:creationId xmlns:a16="http://schemas.microsoft.com/office/drawing/2014/main" id="{C6E15A72-82A0-4438-9E38-7B7E6AC46BC6}"/>
              </a:ext>
            </a:extLst>
          </p:cNvPr>
          <p:cNvSpPr txBox="1"/>
          <p:nvPr/>
        </p:nvSpPr>
        <p:spPr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Associate Professorship of Computational Mechanics and Professorship of Wood Technology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Department of Civil, Geo and Environmental Engineering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Technical University of Munich </a:t>
            </a:r>
            <a:endParaRPr lang="de-DE" sz="800" dirty="0">
              <a:solidFill>
                <a:srgbClr val="0065BD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692589-4B59-4B17-A507-D09075D35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E7D93-879F-4111-B1AD-D610D17AA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61" y="1588772"/>
            <a:ext cx="7120877" cy="44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37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Software Lab Project 2019 | Development of Failure Criteria for Composites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Important Points</a:t>
            </a:r>
            <a:endParaRPr lang="de-DE" sz="30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A5FFF23-9BCB-4949-B4C5-5C344B43DCE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709D6F-BEDF-4D84-9632-462E12AA1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2">
            <a:extLst>
              <a:ext uri="{FF2B5EF4-FFF2-40B4-BE49-F238E27FC236}">
                <a16:creationId xmlns:a16="http://schemas.microsoft.com/office/drawing/2014/main" id="{C6E15A72-82A0-4438-9E38-7B7E6AC46BC6}"/>
              </a:ext>
            </a:extLst>
          </p:cNvPr>
          <p:cNvSpPr txBox="1"/>
          <p:nvPr/>
        </p:nvSpPr>
        <p:spPr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Associate Professorship of Computational Mechanics and Professorship of Wood Technology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Department of Civil, Geo and Environmental Engineering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Technical University of Munich </a:t>
            </a:r>
            <a:endParaRPr lang="de-DE" sz="800" dirty="0">
              <a:solidFill>
                <a:srgbClr val="0065BD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692589-4B59-4B17-A507-D09075D35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02A721-61F8-4F37-9E0A-29E666D1F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90" y="1600913"/>
            <a:ext cx="7000000" cy="4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02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Software Lab Project 2019 | Development of Failure Criteria for Composites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Important Points</a:t>
            </a:r>
            <a:endParaRPr lang="de-DE" sz="30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A5FFF23-9BCB-4949-B4C5-5C344B43DCE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709D6F-BEDF-4D84-9632-462E12AA1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2">
            <a:extLst>
              <a:ext uri="{FF2B5EF4-FFF2-40B4-BE49-F238E27FC236}">
                <a16:creationId xmlns:a16="http://schemas.microsoft.com/office/drawing/2014/main" id="{C6E15A72-82A0-4438-9E38-7B7E6AC46BC6}"/>
              </a:ext>
            </a:extLst>
          </p:cNvPr>
          <p:cNvSpPr txBox="1"/>
          <p:nvPr/>
        </p:nvSpPr>
        <p:spPr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Associate Professorship of Computational Mechanics and Professorship of Wood Technology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Department of Civil, Geo and Environmental Engineering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Technical University of Munich </a:t>
            </a:r>
            <a:endParaRPr lang="de-DE" sz="800" dirty="0">
              <a:solidFill>
                <a:srgbClr val="0065BD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692589-4B59-4B17-A507-D09075D35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6BBA7-F8A5-4900-9980-D06C550C3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90" y="1750635"/>
            <a:ext cx="7133333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F6526A1-4C44-4EAE-9517-E12F571932F7}"/>
              </a:ext>
            </a:extLst>
          </p:cNvPr>
          <p:cNvSpPr txBox="1"/>
          <p:nvPr/>
        </p:nvSpPr>
        <p:spPr>
          <a:xfrm>
            <a:off x="315911" y="1641821"/>
            <a:ext cx="8235422" cy="26082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en-US" altLang="ja-JP" sz="2200" dirty="0">
                <a:latin typeface="+mn-lt"/>
              </a:rPr>
              <a:t>Limitations</a:t>
            </a:r>
            <a:r>
              <a:rPr kumimoji="1" lang="ja-JP" altLang="en-US" sz="2200" dirty="0">
                <a:latin typeface="+mn-lt"/>
              </a:rPr>
              <a:t> </a:t>
            </a:r>
            <a:r>
              <a:rPr kumimoji="1" lang="en-US" altLang="ja-JP" sz="2200" dirty="0">
                <a:latin typeface="+mn-lt"/>
              </a:rPr>
              <a:t>of</a:t>
            </a:r>
            <a:r>
              <a:rPr kumimoji="1" lang="ja-JP" altLang="en-US" sz="2200" dirty="0">
                <a:latin typeface="+mn-lt"/>
              </a:rPr>
              <a:t> </a:t>
            </a:r>
            <a:r>
              <a:rPr kumimoji="1" lang="en-US" altLang="ja-JP" sz="2200" dirty="0">
                <a:latin typeface="+mn-lt"/>
              </a:rPr>
              <a:t>current material models in commercial FE-codes</a:t>
            </a:r>
          </a:p>
          <a:p>
            <a:pPr>
              <a:lnSpc>
                <a:spcPct val="114000"/>
              </a:lnSpc>
            </a:pPr>
            <a:endParaRPr kumimoji="1" lang="en-US" altLang="ja-JP" sz="1600" dirty="0">
              <a:latin typeface="+mn-lt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latin typeface="+mn-lt"/>
              </a:rPr>
              <a:t>Very Basic formulation and limited directional capability.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latin typeface="+mn-lt"/>
              </a:rPr>
              <a:t>Not compatible with all types of elements (e.g. solid elements).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latin typeface="+mn-lt"/>
              </a:rPr>
              <a:t> Only few failure/damage models are available in the standard library. </a:t>
            </a:r>
          </a:p>
          <a:p>
            <a:pPr marL="457200" indent="-457200">
              <a:lnSpc>
                <a:spcPct val="114000"/>
              </a:lnSpc>
            </a:pPr>
            <a:endParaRPr kumimoji="1" lang="en-US" altLang="ja-JP" sz="1600" dirty="0">
              <a:latin typeface="+mn-lt"/>
            </a:endParaRPr>
          </a:p>
          <a:p>
            <a:pPr marL="457200" indent="-457200">
              <a:lnSpc>
                <a:spcPct val="114000"/>
              </a:lnSpc>
            </a:pPr>
            <a:r>
              <a:rPr kumimoji="1" lang="ja-JP" altLang="en-US" sz="1600" dirty="0">
                <a:latin typeface="+mn-lt"/>
              </a:rPr>
              <a:t>→</a:t>
            </a:r>
            <a:r>
              <a:rPr kumimoji="1" lang="en-US" altLang="ja-JP" sz="1600" dirty="0">
                <a:latin typeface="+mn-lt"/>
              </a:rPr>
              <a:t>User-defined material models needed for more complex scenarios,</a:t>
            </a:r>
            <a:r>
              <a:rPr kumimoji="1" lang="en-US" altLang="ja-JP" sz="1600" dirty="0">
                <a:solidFill>
                  <a:srgbClr val="FF0000"/>
                </a:solidFill>
              </a:rPr>
              <a:t> especially in 3D</a:t>
            </a:r>
          </a:p>
          <a:p>
            <a:pPr marL="457200" indent="-457200">
              <a:lnSpc>
                <a:spcPct val="114000"/>
              </a:lnSpc>
            </a:pPr>
            <a:endParaRPr kumimoji="1" lang="en-US" altLang="ja-JP" sz="16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kumimoji="1" lang="en-US" altLang="ja-JP" sz="1600" dirty="0">
                <a:latin typeface="+mn-lt"/>
              </a:rPr>
              <a:t>Project Workflow:</a:t>
            </a:r>
            <a:endParaRPr kumimoji="1" lang="ja-JP" altLang="en-US" sz="1600" dirty="0">
              <a:latin typeface="+mn-lt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E57233F-B39C-45D7-BF63-6D0536808135}"/>
              </a:ext>
            </a:extLst>
          </p:cNvPr>
          <p:cNvSpPr/>
          <p:nvPr/>
        </p:nvSpPr>
        <p:spPr>
          <a:xfrm>
            <a:off x="509228" y="4671149"/>
            <a:ext cx="1605483" cy="79495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kumimoji="1" lang="en-US" altLang="ja-JP" sz="1200" dirty="0"/>
              <a:t>Selection of material model from the papers</a:t>
            </a:r>
            <a:endParaRPr kumimoji="1" lang="ja-JP" altLang="en-US" sz="1200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5956A81-46E4-48B2-AA53-A788454B066B}"/>
              </a:ext>
            </a:extLst>
          </p:cNvPr>
          <p:cNvSpPr/>
          <p:nvPr/>
        </p:nvSpPr>
        <p:spPr>
          <a:xfrm>
            <a:off x="2580741" y="4671078"/>
            <a:ext cx="1548422" cy="79495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kumimoji="1" lang="en-US" altLang="ja-JP" sz="1200" dirty="0"/>
              <a:t>Writing a code which express the material model (Fortran)  </a:t>
            </a:r>
            <a:endParaRPr kumimoji="1" lang="ja-JP" altLang="en-US" sz="120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531A74D-AB3E-48BE-A9A3-0B25188F3771}"/>
              </a:ext>
            </a:extLst>
          </p:cNvPr>
          <p:cNvSpPr/>
          <p:nvPr/>
        </p:nvSpPr>
        <p:spPr>
          <a:xfrm>
            <a:off x="4595192" y="4671078"/>
            <a:ext cx="1548422" cy="79495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kumimoji="1" lang="en-US" altLang="ja-JP" sz="1200" dirty="0"/>
              <a:t>Applying them to commercial FE-codes (Abaqus) </a:t>
            </a:r>
            <a:endParaRPr kumimoji="1" lang="ja-JP" altLang="en-US" sz="12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4A791EC-C792-4675-B2AE-86E96E71BA9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114711" y="5068555"/>
            <a:ext cx="466030" cy="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EE62EE4-72DF-45BB-84AA-9AF2F820DCB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129163" y="5068555"/>
            <a:ext cx="4660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173034B9-8A7F-4981-8043-4D7B2B9E4245}"/>
              </a:ext>
            </a:extLst>
          </p:cNvPr>
          <p:cNvSpPr/>
          <p:nvPr/>
        </p:nvSpPr>
        <p:spPr>
          <a:xfrm>
            <a:off x="6609643" y="4671077"/>
            <a:ext cx="1649408" cy="79495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kumimoji="1" lang="en-US" altLang="ja-JP" sz="1200" dirty="0"/>
              <a:t>Comparison of the results to  experimental cases</a:t>
            </a:r>
            <a:endParaRPr kumimoji="1" lang="ja-JP" altLang="en-US" sz="12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DC5607E-D3BC-4769-A8EA-EE7526B14B62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6143614" y="5068554"/>
            <a:ext cx="46602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C68FE00-13A5-4F11-9E68-B2D8F8DACA3D}"/>
              </a:ext>
            </a:extLst>
          </p:cNvPr>
          <p:cNvSpPr txBox="1"/>
          <p:nvPr/>
        </p:nvSpPr>
        <p:spPr>
          <a:xfrm>
            <a:off x="678384" y="5551372"/>
            <a:ext cx="2043467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en-US" altLang="ja-JP" sz="1200" dirty="0">
                <a:latin typeface="+mn-lt"/>
              </a:rPr>
              <a:t>(Literature review)</a:t>
            </a:r>
            <a:endParaRPr kumimoji="1" lang="ja-JP" altLang="en-US" sz="1200" dirty="0" err="1">
              <a:latin typeface="+mn-lt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F749BDC-A1A7-4448-9C60-C07A318C9108}"/>
              </a:ext>
            </a:extLst>
          </p:cNvPr>
          <p:cNvSpPr txBox="1"/>
          <p:nvPr/>
        </p:nvSpPr>
        <p:spPr>
          <a:xfrm>
            <a:off x="2606845" y="5545366"/>
            <a:ext cx="1733637" cy="1929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en-US" altLang="ja-JP" sz="1200" dirty="0">
                <a:latin typeface="+mn-lt"/>
              </a:rPr>
              <a:t>(Modelling and coding)</a:t>
            </a:r>
            <a:endParaRPr kumimoji="1" lang="ja-JP" altLang="en-US" sz="1200" dirty="0" err="1">
              <a:latin typeface="+mn-lt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35536AB-0DC8-4F2A-9CF6-CB6CBC052270}"/>
              </a:ext>
            </a:extLst>
          </p:cNvPr>
          <p:cNvSpPr txBox="1"/>
          <p:nvPr/>
        </p:nvSpPr>
        <p:spPr>
          <a:xfrm>
            <a:off x="4825642" y="5551372"/>
            <a:ext cx="1733637" cy="1929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en-US" altLang="ja-JP" sz="1200" dirty="0">
                <a:latin typeface="+mn-lt"/>
              </a:rPr>
              <a:t>(Implementation)</a:t>
            </a:r>
            <a:endParaRPr kumimoji="1" lang="ja-JP" altLang="en-US" sz="1200" dirty="0" err="1">
              <a:latin typeface="+mn-lt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AC9F570-C533-4A04-8DB5-84A2BEA8EF45}"/>
              </a:ext>
            </a:extLst>
          </p:cNvPr>
          <p:cNvSpPr txBox="1"/>
          <p:nvPr/>
        </p:nvSpPr>
        <p:spPr>
          <a:xfrm>
            <a:off x="6988436" y="5545324"/>
            <a:ext cx="1733637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en-US" altLang="ja-JP" sz="1200" dirty="0">
                <a:latin typeface="+mn-lt"/>
              </a:rPr>
              <a:t>(Validation)</a:t>
            </a:r>
            <a:endParaRPr kumimoji="1" lang="ja-JP" altLang="en-US" sz="1200" dirty="0" err="1">
              <a:latin typeface="+mn-lt"/>
            </a:endParaRPr>
          </a:p>
        </p:txBody>
      </p:sp>
      <p:sp>
        <p:nvSpPr>
          <p:cNvPr id="18" name="Titel 2">
            <a:extLst>
              <a:ext uri="{FF2B5EF4-FFF2-40B4-BE49-F238E27FC236}">
                <a16:creationId xmlns:a16="http://schemas.microsoft.com/office/drawing/2014/main" id="{DF026CAE-B3AB-4979-8DD7-74410C9E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Overview and Motivation</a:t>
            </a:r>
            <a:endParaRPr lang="de-DE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FF7397D5-EC17-4237-9565-BF78C0AE961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869DC049-8DCB-4991-B049-6380CFC7E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feld 2">
            <a:extLst>
              <a:ext uri="{FF2B5EF4-FFF2-40B4-BE49-F238E27FC236}">
                <a16:creationId xmlns:a16="http://schemas.microsoft.com/office/drawing/2014/main" id="{89F89B45-C657-4FDF-A266-630EBB94C3AC}"/>
              </a:ext>
            </a:extLst>
          </p:cNvPr>
          <p:cNvSpPr txBox="1"/>
          <p:nvPr/>
        </p:nvSpPr>
        <p:spPr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Associate Professorship of Computational Mechanics and Professorship of Wood Technology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Department of Civil, Geo and Environmental Engineering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Technical University of Munich </a:t>
            </a:r>
            <a:endParaRPr lang="de-DE" sz="800" dirty="0">
              <a:solidFill>
                <a:srgbClr val="0065BD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27" name="Fußzeilenplatzhalter 4">
            <a:extLst>
              <a:ext uri="{FF2B5EF4-FFF2-40B4-BE49-F238E27FC236}">
                <a16:creationId xmlns:a16="http://schemas.microsoft.com/office/drawing/2014/main" id="{8318355B-9A2B-49A4-AB4D-91CCE4DB19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1" y="6473313"/>
            <a:ext cx="6619725" cy="365125"/>
          </a:xfrm>
        </p:spPr>
        <p:txBody>
          <a:bodyPr/>
          <a:lstStyle/>
          <a:p>
            <a:r>
              <a:rPr lang="de-DE" dirty="0"/>
              <a:t>Software Lab Project 2019 | Development of Failure Criteria for Composites | 1st Review</a:t>
            </a:r>
            <a:endParaRPr lang="en-US" dirty="0"/>
          </a:p>
        </p:txBody>
      </p:sp>
      <p:sp>
        <p:nvSpPr>
          <p:cNvPr id="24" name="Θέση αριθμού διαφάνειας 2">
            <a:extLst>
              <a:ext uri="{FF2B5EF4-FFF2-40B4-BE49-F238E27FC236}">
                <a16:creationId xmlns:a16="http://schemas.microsoft.com/office/drawing/2014/main" id="{9B1B4111-685E-46D9-8320-51C2452145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74" cy="365125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2846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2D1738E8-1F9C-41F1-BE08-7103C2DB0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73402" y="2519248"/>
            <a:ext cx="3096824" cy="2168644"/>
          </a:xfrm>
          <a:prstGeom prst="rect">
            <a:avLst/>
          </a:prstGeom>
        </p:spPr>
      </p:pic>
      <p:sp>
        <p:nvSpPr>
          <p:cNvPr id="3" name="Θέση αριθμού διαφάνειας 2">
            <a:extLst>
              <a:ext uri="{FF2B5EF4-FFF2-40B4-BE49-F238E27FC236}">
                <a16:creationId xmlns:a16="http://schemas.microsoft.com/office/drawing/2014/main" id="{E46EA90E-0450-4E3A-964C-69B5B019F6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74" cy="365125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ABC9A837-5D9B-4965-8881-A687AF58CF5E}"/>
              </a:ext>
            </a:extLst>
          </p:cNvPr>
          <p:cNvSpPr txBox="1">
            <a:spLocks/>
          </p:cNvSpPr>
          <p:nvPr/>
        </p:nvSpPr>
        <p:spPr>
          <a:xfrm>
            <a:off x="294279" y="1235852"/>
            <a:ext cx="8108219" cy="5035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u="sng" dirty="0"/>
          </a:p>
          <a:p>
            <a:r>
              <a:rPr lang="en-US" u="sng" dirty="0"/>
              <a:t>Orthotropic material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 stress in a non principal material direction causes shear strain.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Young’s moduli along principal directions.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perpendicular planes of symmetry.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 independent material constants.</a:t>
            </a:r>
          </a:p>
          <a:p>
            <a:endParaRPr lang="en-US" dirty="0"/>
          </a:p>
          <a:p>
            <a:r>
              <a:rPr lang="en-US" u="sng" dirty="0"/>
              <a:t>Transversely isotropic 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Orthotropic with one plane of isotropy.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 independent material constants.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u="sng" dirty="0"/>
              <a:t>Modelling scales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studied on three different length scales.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on macro-scale level in this project.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821B8F-D6C9-4449-ACAF-799C437AAEAF}"/>
              </a:ext>
            </a:extLst>
          </p:cNvPr>
          <p:cNvSpPr txBox="1"/>
          <p:nvPr/>
        </p:nvSpPr>
        <p:spPr>
          <a:xfrm>
            <a:off x="6464052" y="4736570"/>
            <a:ext cx="1306448" cy="1930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dirty="0">
                <a:latin typeface="+mn-lt"/>
              </a:rPr>
              <a:t>(R.M. Jones, 1999)</a:t>
            </a:r>
          </a:p>
        </p:txBody>
      </p:sp>
      <p:sp>
        <p:nvSpPr>
          <p:cNvPr id="13" name="Textfeld 2">
            <a:extLst>
              <a:ext uri="{FF2B5EF4-FFF2-40B4-BE49-F238E27FC236}">
                <a16:creationId xmlns:a16="http://schemas.microsoft.com/office/drawing/2014/main" id="{D4F08343-9110-4809-949D-BC7C0960526D}"/>
              </a:ext>
            </a:extLst>
          </p:cNvPr>
          <p:cNvSpPr txBox="1"/>
          <p:nvPr/>
        </p:nvSpPr>
        <p:spPr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Associate Professorship of Computational Mechanics and Professorship of Wood Technology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Department of Civil, Geo and Environmental Engineering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Technical University of Munich </a:t>
            </a:r>
            <a:endParaRPr lang="de-DE" sz="800" dirty="0">
              <a:solidFill>
                <a:srgbClr val="0065BD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17" name="Fußzeilenplatzhalter 4">
            <a:extLst>
              <a:ext uri="{FF2B5EF4-FFF2-40B4-BE49-F238E27FC236}">
                <a16:creationId xmlns:a16="http://schemas.microsoft.com/office/drawing/2014/main" id="{F4D10BC1-490E-41C0-938E-4AB24DB181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1" y="6473313"/>
            <a:ext cx="6619725" cy="365125"/>
          </a:xfrm>
        </p:spPr>
        <p:txBody>
          <a:bodyPr/>
          <a:lstStyle/>
          <a:p>
            <a:r>
              <a:rPr lang="de-DE" dirty="0"/>
              <a:t>Software Lab Project 2019 | Development of Failure Criteria for Composites | 1st Review</a:t>
            </a:r>
            <a:endParaRPr lang="en-US" dirty="0"/>
          </a:p>
        </p:txBody>
      </p:sp>
      <p:sp>
        <p:nvSpPr>
          <p:cNvPr id="19" name="Titel 2">
            <a:extLst>
              <a:ext uri="{FF2B5EF4-FFF2-40B4-BE49-F238E27FC236}">
                <a16:creationId xmlns:a16="http://schemas.microsoft.com/office/drawing/2014/main" id="{9F6538D2-12B4-4D85-B4B3-0D2C6BFFB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54578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US" sz="3000" dirty="0"/>
              <a:t>Composites Failure Criteria</a:t>
            </a:r>
            <a:endParaRPr lang="de-DE" sz="3000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230758B8-8A48-44CD-BF28-9985B48FD24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0AF56A81-CA08-447F-9715-8D8BAE582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Bildergebnis für composites macro vs microscale modelling">
            <a:extLst>
              <a:ext uri="{FF2B5EF4-FFF2-40B4-BE49-F238E27FC236}">
                <a16:creationId xmlns:a16="http://schemas.microsoft.com/office/drawing/2014/main" id="{56F0E064-531A-48A3-B0C6-EC0A88CEB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02" y="5267499"/>
            <a:ext cx="4880676" cy="120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2D57DEA-E470-4205-8C97-83F9EA0EF0F5}"/>
              </a:ext>
            </a:extLst>
          </p:cNvPr>
          <p:cNvSpPr txBox="1"/>
          <p:nvPr/>
        </p:nvSpPr>
        <p:spPr>
          <a:xfrm>
            <a:off x="5896600" y="5726760"/>
            <a:ext cx="2067957" cy="4035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dirty="0">
                <a:latin typeface="+mn-lt"/>
              </a:rPr>
              <a:t>Multiscale material modelling</a:t>
            </a:r>
          </a:p>
          <a:p>
            <a:pPr>
              <a:lnSpc>
                <a:spcPct val="114000"/>
              </a:lnSpc>
            </a:pPr>
            <a:r>
              <a:rPr lang="en-US" sz="1200" dirty="0">
                <a:latin typeface="+mn-lt"/>
              </a:rPr>
              <a:t>       (TU Dresden,2017)</a:t>
            </a:r>
          </a:p>
        </p:txBody>
      </p:sp>
    </p:spTree>
    <p:extLst>
      <p:ext uri="{BB962C8B-B14F-4D97-AF65-F5344CB8AC3E}">
        <p14:creationId xmlns:p14="http://schemas.microsoft.com/office/powerpoint/2010/main" val="705246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518249"/>
                <a:ext cx="8509000" cy="4943511"/>
              </a:xfrm>
            </p:spPr>
            <p:txBody>
              <a:bodyPr/>
              <a:lstStyle/>
              <a:p>
                <a:r>
                  <a:rPr lang="en-US" dirty="0"/>
                  <a:t>For a lamina under plane stress, 3 fundamental strengths are required (or 5 if compression ≠ tension)</a:t>
                </a:r>
              </a:p>
              <a:p>
                <a:pPr marL="342900" indent="-342900">
                  <a:buAutoNum type="arabicParenR"/>
                </a:pPr>
                <a:r>
                  <a:rPr lang="en-US" dirty="0"/>
                  <a:t>Strength in the fiber direction X.</a:t>
                </a:r>
              </a:p>
              <a:p>
                <a:pPr marL="342900" indent="-342900">
                  <a:buAutoNum type="arabicParenR"/>
                </a:pPr>
                <a:r>
                  <a:rPr lang="en-US" dirty="0"/>
                  <a:t>Strength in transverse to fiber direction Y.</a:t>
                </a:r>
              </a:p>
              <a:p>
                <a:pPr marL="342900" indent="-342900">
                  <a:buAutoNum type="arabicParenR"/>
                </a:pPr>
                <a:r>
                  <a:rPr lang="en-US" dirty="0"/>
                  <a:t>Shear strength in 1-2 direction.</a:t>
                </a:r>
              </a:p>
              <a:p>
                <a:endParaRPr lang="en-US" dirty="0"/>
              </a:p>
              <a:p>
                <a:r>
                  <a:rPr lang="en-US" u="sng" dirty="0"/>
                  <a:t>Maximum Stress Criterion</a:t>
                </a:r>
              </a:p>
              <a:p>
                <a:r>
                  <a:rPr lang="en-US" dirty="0"/>
                  <a:t>- Every stress in principal material direction has to be lower than </a:t>
                </a:r>
              </a:p>
              <a:p>
                <a:r>
                  <a:rPr lang="en-US" dirty="0"/>
                  <a:t>the respective strength.</a:t>
                </a:r>
              </a:p>
              <a:p>
                <a:endParaRPr lang="en-US" dirty="0"/>
              </a:p>
              <a:p>
                <a:pPr algn="l"/>
                <a:r>
                  <a:rPr lang="en-US" dirty="0"/>
                  <a:t>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l-G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l-GR" b="0" i="0" smtClean="0">
                        <a:latin typeface="Cambria Math" panose="02040503050406030204" pitchFamily="18" charset="0"/>
                      </a:rPr>
                      <m:t>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l-G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l-GR" b="0" i="0" smtClean="0">
                        <a:latin typeface="Cambria Math" panose="02040503050406030204" pitchFamily="18" charset="0"/>
                      </a:rPr>
                      <m:t>Υ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l-G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a:rPr lang="el-GR" b="0" i="0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l-GR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de-DE" dirty="0"/>
              </a:p>
              <a:p>
                <a:endParaRPr lang="de-DE" u="sng" dirty="0"/>
              </a:p>
              <a:p>
                <a:r>
                  <a:rPr lang="en-US" u="sng" dirty="0"/>
                  <a:t>Maximum Strain Criterion</a:t>
                </a:r>
              </a:p>
              <a:p>
                <a:r>
                  <a:rPr lang="en-US" dirty="0"/>
                  <a:t>-Similar to maximum stress, with the only difference being the consideration of Poisson’s ratio</a:t>
                </a:r>
              </a:p>
              <a:p>
                <a:endParaRPr lang="en-US" dirty="0"/>
              </a:p>
              <a:p>
                <a:r>
                  <a:rPr lang="en-US" dirty="0"/>
                  <a:t>Both criteria neglect interaction between different strength components.</a:t>
                </a:r>
              </a:p>
              <a:p>
                <a:pPr marL="285750" indent="-285750">
                  <a:buFontTx/>
                  <a:buChar char="-"/>
                </a:pPr>
                <a:endParaRPr lang="en-US" b="1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518249"/>
                <a:ext cx="8509000" cy="4943511"/>
              </a:xfrm>
              <a:blipFill>
                <a:blip r:embed="rId3"/>
                <a:stretch>
                  <a:fillRect l="-1433" t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A22F9C81-4AC0-4CCA-B94D-5BF00592A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055" y="1972051"/>
            <a:ext cx="2790418" cy="25433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2C2781-321A-4D00-B031-FF07974DFED4}"/>
              </a:ext>
            </a:extLst>
          </p:cNvPr>
          <p:cNvSpPr txBox="1"/>
          <p:nvPr/>
        </p:nvSpPr>
        <p:spPr>
          <a:xfrm>
            <a:off x="6024528" y="4542416"/>
            <a:ext cx="3066463" cy="406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dirty="0">
                <a:latin typeface="+mn-lt"/>
              </a:rPr>
              <a:t>   Principal directions and  resp. strength</a:t>
            </a:r>
          </a:p>
          <a:p>
            <a:pPr algn="ctr">
              <a:lnSpc>
                <a:spcPct val="114000"/>
              </a:lnSpc>
            </a:pPr>
            <a:r>
              <a:rPr lang="en-US" sz="1200" dirty="0">
                <a:latin typeface="+mn-lt"/>
              </a:rPr>
              <a:t>(R.M. Jones,1999)</a:t>
            </a:r>
          </a:p>
        </p:txBody>
      </p:sp>
      <p:sp>
        <p:nvSpPr>
          <p:cNvPr id="8" name="Textfeld 2">
            <a:extLst>
              <a:ext uri="{FF2B5EF4-FFF2-40B4-BE49-F238E27FC236}">
                <a16:creationId xmlns:a16="http://schemas.microsoft.com/office/drawing/2014/main" id="{F4F016E6-0841-4AAF-A2DF-D0A97D6924F5}"/>
              </a:ext>
            </a:extLst>
          </p:cNvPr>
          <p:cNvSpPr txBox="1"/>
          <p:nvPr/>
        </p:nvSpPr>
        <p:spPr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Associate Professorship of Computational Mechanics and Professorship of Wood Technology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Department of Civil, Geo and Environmental Engineering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Technical University of Munich </a:t>
            </a:r>
            <a:endParaRPr lang="de-DE" sz="800" dirty="0">
              <a:solidFill>
                <a:srgbClr val="0065BD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8D406E0A-10DA-4B3C-A95D-7957A3F5862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1" y="6473313"/>
            <a:ext cx="6619725" cy="365125"/>
          </a:xfrm>
        </p:spPr>
        <p:txBody>
          <a:bodyPr/>
          <a:lstStyle/>
          <a:p>
            <a:r>
              <a:rPr lang="de-DE" dirty="0"/>
              <a:t>Software Lab Project 2019 | Development of Failure Criteria for Composites | 1st Review</a:t>
            </a:r>
            <a:endParaRPr lang="en-US" dirty="0"/>
          </a:p>
        </p:txBody>
      </p:sp>
      <p:sp>
        <p:nvSpPr>
          <p:cNvPr id="14" name="Titel 2">
            <a:extLst>
              <a:ext uri="{FF2B5EF4-FFF2-40B4-BE49-F238E27FC236}">
                <a16:creationId xmlns:a16="http://schemas.microsoft.com/office/drawing/2014/main" id="{270CCE8C-7066-4C4E-B01B-94BD40AD8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US" sz="3000" dirty="0"/>
              <a:t>Composites Failure Criteria</a:t>
            </a:r>
            <a:endParaRPr lang="de-DE" sz="3000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1512F81-6597-453B-8E16-587E4D1674F1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85DEDB9A-3096-4CA2-90E3-B34D24382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311162" y="1640794"/>
                <a:ext cx="8508999" cy="4699572"/>
              </a:xfrm>
            </p:spPr>
            <p:txBody>
              <a:bodyPr/>
              <a:lstStyle/>
              <a:p>
                <a:r>
                  <a:rPr lang="en-US" u="sng" dirty="0"/>
                  <a:t>Tsai – Hill Criterion</a:t>
                </a:r>
              </a:p>
              <a:p>
                <a:r>
                  <a:rPr lang="en-US" dirty="0"/>
                  <a:t>-Extension of Von Mises criterion for anisotropic material.</a:t>
                </a:r>
                <a:r>
                  <a:rPr lang="en-US" b="0" dirty="0"/>
                  <a:t>         </a:t>
                </a:r>
                <a:endParaRPr lang="en-US" sz="200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-Four different failure surfaces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l-G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l-GR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space.</a:t>
                </a:r>
              </a:p>
              <a:p>
                <a:r>
                  <a:rPr lang="en-US" dirty="0"/>
                  <a:t>-Unified theory (interactive strength components).</a:t>
                </a:r>
              </a:p>
              <a:p>
                <a:r>
                  <a:rPr lang="en-US" dirty="0"/>
                  <a:t>-In agreement with experimental data (e-glass epoxy).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</m:t>
                      </m:r>
                      <m:f>
                        <m:fPr>
                          <m:ctrlPr>
                            <a:rPr lang="el-G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l-G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l-G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l-G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Χ</m:t>
                              </m:r>
                            </m:e>
                            <m:sup>
                              <m:r>
                                <a:rPr lang="el-GR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l-G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l-G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l-G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l-GR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l-G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l-GR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l-G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Χ</m:t>
                              </m:r>
                            </m:e>
                            <m:sup>
                              <m:r>
                                <a:rPr lang="el-GR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l-GR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l-G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l-G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l-GR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l-GR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r>
                                <a:rPr lang="en-US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l-G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l-G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τ</m:t>
                              </m:r>
                            </m:e>
                            <m:sub>
                              <m:r>
                                <a:rPr lang="el-GR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l-GR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:endParaRPr lang="en-US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u="sng" dirty="0"/>
                  <a:t>Hashin criterion</a:t>
                </a:r>
              </a:p>
              <a:p>
                <a:r>
                  <a:rPr lang="en-US" dirty="0"/>
                  <a:t>-Fiber and matrix failure are examined separately.</a:t>
                </a:r>
              </a:p>
              <a:p>
                <a:r>
                  <a:rPr lang="en-US" dirty="0"/>
                  <a:t>-Can be inaccurate in compressive cases.</a:t>
                </a:r>
              </a:p>
              <a:p>
                <a:endParaRPr lang="en-US" dirty="0"/>
              </a:p>
              <a:p>
                <a:r>
                  <a:rPr lang="en-US" u="sng" dirty="0"/>
                  <a:t>Puck criterion</a:t>
                </a:r>
              </a:p>
              <a:p>
                <a:r>
                  <a:rPr lang="en-US" dirty="0"/>
                  <a:t>-Based on Mohr’s fracture hypothesis</a:t>
                </a:r>
              </a:p>
              <a:p>
                <a:r>
                  <a:rPr lang="en-US" dirty="0"/>
                  <a:t>-Several inter-fiber fracture modes taken into account.</a:t>
                </a:r>
              </a:p>
              <a:p>
                <a:endParaRPr lang="en-US" dirty="0"/>
              </a:p>
              <a:p>
                <a:endParaRPr u="sng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1162" y="1640794"/>
                <a:ext cx="8508999" cy="4699572"/>
              </a:xfrm>
              <a:blipFill>
                <a:blip r:embed="rId3"/>
                <a:stretch>
                  <a:fillRect l="-1433" t="-1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99335DDB-DA62-4D53-915F-0E53D7FE8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356" y="954457"/>
            <a:ext cx="2956116" cy="31744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A332B9-A8F9-4EB8-A90F-E5217AB7D8EA}"/>
              </a:ext>
            </a:extLst>
          </p:cNvPr>
          <p:cNvSpPr txBox="1"/>
          <p:nvPr/>
        </p:nvSpPr>
        <p:spPr>
          <a:xfrm>
            <a:off x="7582619" y="5029200"/>
            <a:ext cx="65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endParaRPr lang="en-US" sz="1600" dirty="0" err="1">
              <a:latin typeface="+mn-lt"/>
            </a:endParaRPr>
          </a:p>
        </p:txBody>
      </p:sp>
      <p:sp>
        <p:nvSpPr>
          <p:cNvPr id="8" name="Textfeld 2">
            <a:extLst>
              <a:ext uri="{FF2B5EF4-FFF2-40B4-BE49-F238E27FC236}">
                <a16:creationId xmlns:a16="http://schemas.microsoft.com/office/drawing/2014/main" id="{9D193CEF-7DB5-4EC6-8264-1D411B703F9D}"/>
              </a:ext>
            </a:extLst>
          </p:cNvPr>
          <p:cNvSpPr txBox="1"/>
          <p:nvPr/>
        </p:nvSpPr>
        <p:spPr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Associate Professorship of Computational Mechanics and Professorship of Wood Technology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Department of Civil, Geo and Environmental Engineering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Technical University of Munich </a:t>
            </a:r>
            <a:endParaRPr lang="de-DE" sz="800" dirty="0">
              <a:solidFill>
                <a:srgbClr val="0065BD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77F6D4F1-E7E8-41A7-9D09-EE56FE2F93F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1" y="6473313"/>
            <a:ext cx="6619725" cy="365125"/>
          </a:xfrm>
        </p:spPr>
        <p:txBody>
          <a:bodyPr/>
          <a:lstStyle/>
          <a:p>
            <a:r>
              <a:rPr lang="de-DE" dirty="0"/>
              <a:t>Software Lab Project 2019 | Development of Failure Criteria for Composites | 1st Review</a:t>
            </a:r>
            <a:endParaRPr lang="en-US" dirty="0"/>
          </a:p>
        </p:txBody>
      </p:sp>
      <p:sp>
        <p:nvSpPr>
          <p:cNvPr id="12" name="Titel 2">
            <a:extLst>
              <a:ext uri="{FF2B5EF4-FFF2-40B4-BE49-F238E27FC236}">
                <a16:creationId xmlns:a16="http://schemas.microsoft.com/office/drawing/2014/main" id="{69C5AA9C-5F38-4E7A-9981-F9B55573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US" sz="3000" dirty="0"/>
              <a:t>Composites Failure Criteria</a:t>
            </a:r>
            <a:endParaRPr lang="de-DE" sz="30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6E077462-6B6B-4E76-A3FD-AD78D70498F5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C287EDF-CD2F-4662-9504-8BA7C3763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BF226E-D30D-4B01-9133-DE3E448941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9221" y="4193593"/>
            <a:ext cx="3279942" cy="21349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D52FAC-3C18-4C3B-962E-79F5BFF8D8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8551" y="6328498"/>
            <a:ext cx="2208135" cy="3977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656172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ABAQUS User-Subroutines used as the development interface for the custom material.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Written as Fortran code and passed to the FE model when executing the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UMAT is the user subroutine for the definition of constitutive models in ABAQUS/Standard (VUMAT in ABAQUS/Explicit).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Constitutive models of arbitrary complexity can be defined.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Failure and damage criteria can be incorporated accordingly.</a:t>
            </a:r>
          </a:p>
          <a:p>
            <a:endParaRPr lang="en-US" dirty="0"/>
          </a:p>
          <a:p>
            <a:r>
              <a:rPr lang="en-US" dirty="0"/>
              <a:t>The following software is required to run subroutines in ABAQUS:</a:t>
            </a:r>
          </a:p>
          <a:p>
            <a:endParaRPr lang="en-US" dirty="0"/>
          </a:p>
          <a:p>
            <a:r>
              <a:rPr lang="en-US" dirty="0"/>
              <a:t>-Visual Studio (Code development platform)</a:t>
            </a:r>
          </a:p>
          <a:p>
            <a:r>
              <a:rPr lang="en-US" dirty="0"/>
              <a:t>-Intel Fortran Studio XE (Compiler)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Software Lab Project 2019 | Development of Failure Criteria for Composites</a:t>
            </a:r>
            <a:r>
              <a:rPr lang="de-DE" dirty="0"/>
              <a:t> | 1st Review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Development of User Material</a:t>
            </a:r>
            <a:endParaRPr lang="de-DE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A5FFF23-9BCB-4949-B4C5-5C344B43DCE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709D6F-BEDF-4D84-9632-462E12AA1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feld 2">
            <a:extLst>
              <a:ext uri="{FF2B5EF4-FFF2-40B4-BE49-F238E27FC236}">
                <a16:creationId xmlns:a16="http://schemas.microsoft.com/office/drawing/2014/main" id="{6935BE8A-E172-4CC9-AFEA-B18634A4EAC9}"/>
              </a:ext>
            </a:extLst>
          </p:cNvPr>
          <p:cNvSpPr txBox="1"/>
          <p:nvPr/>
        </p:nvSpPr>
        <p:spPr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Associate Professorship of Computational Mechanics and Professorship of Wood Technology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Department of Civil, Geo and Environmental Engineering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Technical University of Munich </a:t>
            </a:r>
            <a:endParaRPr lang="de-DE" sz="800" dirty="0">
              <a:solidFill>
                <a:srgbClr val="0065BD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pic>
        <p:nvPicPr>
          <p:cNvPr id="12" name="Picture 2" descr="Bildergebnis für intel fortran compiler logo">
            <a:extLst>
              <a:ext uri="{FF2B5EF4-FFF2-40B4-BE49-F238E27FC236}">
                <a16:creationId xmlns:a16="http://schemas.microsoft.com/office/drawing/2014/main" id="{3A9603AF-761D-4A5F-95BD-69F3CD5AF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90" y="4699095"/>
            <a:ext cx="1136645" cy="165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Bildergebnis für visual studio  logo">
            <a:extLst>
              <a:ext uri="{FF2B5EF4-FFF2-40B4-BE49-F238E27FC236}">
                <a16:creationId xmlns:a16="http://schemas.microsoft.com/office/drawing/2014/main" id="{9658ADCC-338D-4C38-8D94-3A96A86CF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680" y="3419185"/>
            <a:ext cx="2070238" cy="1028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57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Software Lab Project 2019 | Development of Failure Criteria for Composites</a:t>
            </a:r>
            <a:r>
              <a:rPr lang="de-DE" dirty="0"/>
              <a:t> | 1st Review</a:t>
            </a:r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A5FFF23-9BCB-4949-B4C5-5C344B43DCE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39" y="297634"/>
            <a:ext cx="320760" cy="320760"/>
          </a:xfrm>
          <a:prstGeom prst="rect">
            <a:avLst/>
          </a:prstGeom>
          <a:ln>
            <a:noFill/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709D6F-BEDF-4D84-9632-462E12AA1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721" y="324383"/>
            <a:ext cx="339385" cy="279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D:\Workspace\Downloads\Flow-chart-for-ABAQUS-TM-and-UMAT-integration.png">
            <a:extLst>
              <a:ext uri="{FF2B5EF4-FFF2-40B4-BE49-F238E27FC236}">
                <a16:creationId xmlns:a16="http://schemas.microsoft.com/office/drawing/2014/main" id="{EB71F9DB-FFA6-45C8-AEC6-F61D383095A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519" y="1708145"/>
            <a:ext cx="6464280" cy="446172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feld 2">
            <a:extLst>
              <a:ext uri="{FF2B5EF4-FFF2-40B4-BE49-F238E27FC236}">
                <a16:creationId xmlns:a16="http://schemas.microsoft.com/office/drawing/2014/main" id="{C6E15A72-82A0-4438-9E38-7B7E6AC46BC6}"/>
              </a:ext>
            </a:extLst>
          </p:cNvPr>
          <p:cNvSpPr txBox="1"/>
          <p:nvPr/>
        </p:nvSpPr>
        <p:spPr>
          <a:xfrm>
            <a:off x="221512" y="250185"/>
            <a:ext cx="449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Associate Professorship of Computational Mechanics and Professorship of Wood Technology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Department of Civil, Geo and Environmental Engineering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65BD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Technical University of Munich </a:t>
            </a:r>
            <a:endParaRPr lang="de-DE" sz="800" dirty="0">
              <a:solidFill>
                <a:srgbClr val="0065BD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prstClr val="black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4C9913-60EA-4679-91C6-CD913CF401C0}"/>
              </a:ext>
            </a:extLst>
          </p:cNvPr>
          <p:cNvSpPr txBox="1"/>
          <p:nvPr/>
        </p:nvSpPr>
        <p:spPr>
          <a:xfrm>
            <a:off x="5313990" y="5987763"/>
            <a:ext cx="2813115" cy="4035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dirty="0">
                <a:latin typeface="+mj-lt"/>
              </a:rPr>
              <a:t>UMAT Integration in ABAQUS</a:t>
            </a:r>
          </a:p>
          <a:p>
            <a:pPr>
              <a:lnSpc>
                <a:spcPct val="114000"/>
              </a:lnSpc>
            </a:pPr>
            <a:r>
              <a:rPr lang="en-US" sz="1200" dirty="0">
                <a:latin typeface="+mj-lt"/>
              </a:rPr>
              <a:t>Ribeiro, </a:t>
            </a:r>
            <a:r>
              <a:rPr lang="en-US" sz="1200" dirty="0" err="1">
                <a:latin typeface="+mj-lt"/>
              </a:rPr>
              <a:t>Vandepitte</a:t>
            </a:r>
            <a:r>
              <a:rPr lang="en-US" sz="1200" dirty="0">
                <a:latin typeface="+mj-lt"/>
              </a:rPr>
              <a:t> and </a:t>
            </a:r>
            <a:r>
              <a:rPr lang="en-US" sz="1200" dirty="0" err="1">
                <a:latin typeface="+mj-lt"/>
              </a:rPr>
              <a:t>Tita</a:t>
            </a:r>
            <a:r>
              <a:rPr lang="en-US" sz="1200" dirty="0">
                <a:latin typeface="+mj-lt"/>
              </a:rPr>
              <a:t>  (2013)</a:t>
            </a:r>
          </a:p>
        </p:txBody>
      </p:sp>
      <p:sp>
        <p:nvSpPr>
          <p:cNvPr id="12" name="Titel 2">
            <a:extLst>
              <a:ext uri="{FF2B5EF4-FFF2-40B4-BE49-F238E27FC236}">
                <a16:creationId xmlns:a16="http://schemas.microsoft.com/office/drawing/2014/main" id="{44BB4F6F-F368-4FE5-9018-AF41D162A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Development of User Material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715103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velopment of the failure criteria for composites.potx" id="{1D7E659F-92DE-4418-9844-CDD9E5A3DFE6}" vid="{0D5E46D6-D079-4784-AE11-C184B462979A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velopment of the failure criteria for composites.potx" id="{1D7E659F-92DE-4418-9844-CDD9E5A3DFE6}" vid="{423EDF9C-874E-4A9F-A783-E7ADCB6FC44A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velopment of the failure criteria for composites.potx" id="{1D7E659F-92DE-4418-9844-CDD9E5A3DFE6}" vid="{EAA6A21B-4245-48BC-ADF0-7E7F6F713BEA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velopment of the failure criteria for composites.potx" id="{1D7E659F-92DE-4418-9844-CDD9E5A3DFE6}" vid="{66C6598A-C378-47FB-985F-4FB284816AE6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velopment of the failure criteria for composites.potx" id="{1D7E659F-92DE-4418-9844-CDD9E5A3DFE6}" vid="{46DADFB1-3BAA-465D-B100-162945396DDE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velopment of the failure criteria for composites.potx" id="{1D7E659F-92DE-4418-9844-CDD9E5A3DFE6}" vid="{D47C2290-AF95-4EA7-9B70-BDBABB464858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Development of the failure criteria for composites</Template>
  <TotalTime>4298</TotalTime>
  <Words>2310</Words>
  <Application>Microsoft Office PowerPoint</Application>
  <PresentationFormat>On-screen Show (4:3)</PresentationFormat>
  <Paragraphs>395</Paragraphs>
  <Slides>33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</vt:lpstr>
      <vt:lpstr>Calibri</vt:lpstr>
      <vt:lpstr>Cambria Math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Development of the Failure Criteria for Composites </vt:lpstr>
      <vt:lpstr>Overview and Motivation</vt:lpstr>
      <vt:lpstr>Overview and Motivation</vt:lpstr>
      <vt:lpstr>Overview and Motivation</vt:lpstr>
      <vt:lpstr>Composites Failure Criteria</vt:lpstr>
      <vt:lpstr>Composites Failure Criteria</vt:lpstr>
      <vt:lpstr>Composites Failure Criteria</vt:lpstr>
      <vt:lpstr>Development of User Material</vt:lpstr>
      <vt:lpstr>Development of User Material</vt:lpstr>
      <vt:lpstr>Current Progress and Future Timeline</vt:lpstr>
      <vt:lpstr>Current Progress and Future Timeline</vt:lpstr>
      <vt:lpstr>Current Progress and Future Timeline</vt:lpstr>
      <vt:lpstr>Current Progress and Future Timeline</vt:lpstr>
      <vt:lpstr>References</vt:lpstr>
      <vt:lpstr>References</vt:lpstr>
      <vt:lpstr>Questions ? </vt:lpstr>
      <vt:lpstr>UMAT example for elastic isotropic material</vt:lpstr>
      <vt:lpstr>UMAT example for elastic isotropic material</vt:lpstr>
      <vt:lpstr>UMAT Subroutine</vt:lpstr>
      <vt:lpstr>Important Points</vt:lpstr>
      <vt:lpstr>Important Points</vt:lpstr>
      <vt:lpstr>Important Points</vt:lpstr>
      <vt:lpstr>Important Points</vt:lpstr>
      <vt:lpstr>Important Points</vt:lpstr>
      <vt:lpstr>Important Points</vt:lpstr>
      <vt:lpstr>Important Points</vt:lpstr>
      <vt:lpstr>Important Points</vt:lpstr>
      <vt:lpstr>Important Points</vt:lpstr>
      <vt:lpstr>Important Points</vt:lpstr>
      <vt:lpstr>Important Points</vt:lpstr>
      <vt:lpstr>Important Points</vt:lpstr>
      <vt:lpstr>Important Points</vt:lpstr>
      <vt:lpstr>Important Points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the failure criteria for composites</dc:title>
  <dc:creator>Ammar</dc:creator>
  <cp:lastModifiedBy>Ammar</cp:lastModifiedBy>
  <cp:revision>128</cp:revision>
  <cp:lastPrinted>2015-07-30T14:04:45Z</cp:lastPrinted>
  <dcterms:created xsi:type="dcterms:W3CDTF">2019-05-16T08:15:12Z</dcterms:created>
  <dcterms:modified xsi:type="dcterms:W3CDTF">2019-12-05T08:47:28Z</dcterms:modified>
</cp:coreProperties>
</file>