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8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40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37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slides/slide42.xml" ContentType="application/vnd.openxmlformats-officedocument.presentationml.sl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slides/slide29.xml" ContentType="application/vnd.openxmlformats-officedocument.presentationml.slide+xml"/>
  <Override PartName="/ppt/slides/slide20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theme/theme2.xml" ContentType="application/vnd.openxmlformats-officedocument.theme+xml"/>
  <Override PartName="/ppt/slides/slide5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howSpecialPlsOnTitleSld="0">
  <p:sldMasterIdLst>
    <p:sldMasterId id="2147483648" r:id="rId1"/>
    <p:sldMasterId id="214748365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x="9144000" cy="6858000" type="screen4x3"/>
  <p:notesSz cx="6858000" cy="9144000"/>
  <p:defaultTextStyle>
    <a:defPPr>
      <a:defRPr lang="de-DE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5pPr>
    <a:lvl6pPr marL="2286000" algn="l" defTabSz="914400">
      <a:defRPr>
        <a:solidFill>
          <a:schemeClr val="tx1"/>
        </a:solidFill>
        <a:latin typeface="Arial"/>
        <a:ea typeface="+mn-ea"/>
        <a:cs typeface="Arial"/>
      </a:defRPr>
    </a:lvl6pPr>
    <a:lvl7pPr marL="2743200" algn="l" defTabSz="914400">
      <a:defRPr>
        <a:solidFill>
          <a:schemeClr val="tx1"/>
        </a:solidFill>
        <a:latin typeface="Arial"/>
        <a:ea typeface="+mn-ea"/>
        <a:cs typeface="Arial"/>
      </a:defRPr>
    </a:lvl7pPr>
    <a:lvl8pPr marL="3200400" algn="l" defTabSz="914400">
      <a:defRPr>
        <a:solidFill>
          <a:schemeClr val="tx1"/>
        </a:solidFill>
        <a:latin typeface="Arial"/>
        <a:ea typeface="+mn-ea"/>
        <a:cs typeface="Arial"/>
      </a:defRPr>
    </a:lvl8pPr>
    <a:lvl9pPr marL="3657600" algn="l" defTabSz="914400">
      <a:defRPr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presProps" Target="presProps.xml" /><Relationship Id="rId49" Type="http://schemas.openxmlformats.org/officeDocument/2006/relationships/tableStyles" Target="tableStyles.xml" /><Relationship Id="rId5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tar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 hidden="0"/>
          <p:cNvSpPr>
            <a:spLocks noGrp="1"/>
          </p:cNvSpPr>
          <p:nvPr isPhoto="0" userDrawn="0">
            <p:ph idx="10" hasCustomPrompt="1"/>
          </p:nvPr>
        </p:nvSpPr>
        <p:spPr bwMode="auto"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>
              <a:lnSpc>
                <a:spcPct val="150000"/>
              </a:lnSpc>
              <a:defRPr lang="de-DE" sz="1600"/>
            </a:lvl1pPr>
            <a:lvl2pPr>
              <a:defRPr lang="de-DE"/>
            </a:lvl2pPr>
          </a:lstStyle>
          <a:p>
            <a:pPr lvl="0">
              <a:defRPr/>
            </a:pPr>
            <a:r>
              <a:rPr lang="de-DE"/>
              <a:t>Referent</a:t>
            </a:r>
            <a:br>
              <a:rPr lang="de-DE"/>
            </a:br>
            <a:r>
              <a:rPr lang="de-DE"/>
              <a:t>Ort, Datum (Schreibweise: 00. Januar 2015)</a:t>
            </a:r>
            <a:endParaRPr/>
          </a:p>
        </p:txBody>
      </p:sp>
      <p:sp>
        <p:nvSpPr>
          <p:cNvPr id="5" name="Rechteck 13" hidden="0"/>
          <p:cNvSpPr/>
          <p:nvPr isPhoto="0"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/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20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7" name="Fußzeilenplatzhalter 6" hidden="0"/>
          <p:cNvSpPr>
            <a:spLocks noGrp="1"/>
          </p:cNvSpPr>
          <p:nvPr isPhoto="0" userDrawn="0">
            <p:ph type="ftr" sz="quarter" idx="1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8" name="Titel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  <a:spAutoFit/>
          </a:bodyPr>
          <a:lstStyle>
            <a:lvl1pPr>
              <a:lnSpc>
                <a:spcPts val="3200"/>
              </a:lnSpc>
              <a:defRPr lang="de-DE" sz="3000"/>
            </a:lvl1pPr>
          </a:lstStyle>
          <a:p>
            <a:pPr lvl="0">
              <a:defRPr/>
            </a:pPr>
            <a:r>
              <a:rPr lang="de-DE"/>
              <a:t>Titel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Bilder formatfüllend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ildplatzhalter 2" hidden="0"/>
          <p:cNvSpPr>
            <a:spLocks noGrp="1"/>
          </p:cNvSpPr>
          <p:nvPr isPhoto="0" userDrawn="0">
            <p:ph type="pic" sz="quarter" idx="14" hasCustomPrompt="1"/>
          </p:nvPr>
        </p:nvSpPr>
        <p:spPr bwMode="auto"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3999"/>
              </a:lnSpc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 hidden="0"/>
          <p:cNvSpPr>
            <a:spLocks noGrp="1"/>
          </p:cNvSpPr>
          <p:nvPr isPhoto="0" userDrawn="0">
            <p:ph type="sldNum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6" name="Fußzeilenplatzhalter 9" hidden="0"/>
          <p:cNvSpPr>
            <a:spLocks noGrp="1"/>
          </p:cNvSpPr>
          <p:nvPr isPhoto="0" userDrawn="0">
            <p:ph type="ftr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  <a:spAutoFit/>
          </a:bodyPr>
          <a:lstStyle>
            <a:lvl1pPr>
              <a:lnSpc>
                <a:spcPts val="3200"/>
              </a:lnSpc>
              <a:defRPr lang="de-DE" sz="3000"/>
            </a:lvl1pPr>
          </a:lstStyle>
          <a:p>
            <a:pPr lvl="0">
              <a:defRPr/>
            </a:pPr>
            <a:r>
              <a:rPr lang="de-DE"/>
              <a:t>Titel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1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oter Placeholder 1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5" name="Slide Number Placeholder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tar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 hidden="0"/>
          <p:cNvSpPr>
            <a:spLocks noGrp="1"/>
          </p:cNvSpPr>
          <p:nvPr isPhoto="0" userDrawn="0">
            <p:ph idx="10" hasCustomPrompt="1"/>
          </p:nvPr>
        </p:nvSpPr>
        <p:spPr bwMode="auto"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>
              <a:lnSpc>
                <a:spcPct val="150000"/>
              </a:lnSpc>
              <a:defRPr lang="de-DE" sz="1600"/>
            </a:lvl1pPr>
            <a:lvl2pPr>
              <a:defRPr lang="de-DE"/>
            </a:lvl2pPr>
          </a:lstStyle>
          <a:p>
            <a:pPr lvl="0">
              <a:defRPr/>
            </a:pPr>
            <a:r>
              <a:rPr lang="de-DE"/>
              <a:t>Referent</a:t>
            </a:r>
            <a:br>
              <a:rPr lang="de-DE"/>
            </a:br>
            <a:r>
              <a:rPr lang="de-DE"/>
              <a:t>Ort, Datum (Schreibweise: 00. Januar 2015)</a:t>
            </a:r>
            <a:endParaRPr/>
          </a:p>
        </p:txBody>
      </p:sp>
      <p:sp>
        <p:nvSpPr>
          <p:cNvPr id="5" name="Rechteck 13" hidden="0"/>
          <p:cNvSpPr/>
          <p:nvPr isPhoto="0"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/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20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Foliennummernplatzhalter 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7" name="Fußzeilenplatzhalter 9" hidden="0"/>
          <p:cNvSpPr>
            <a:spLocks noGrp="1"/>
          </p:cNvSpPr>
          <p:nvPr isPhoto="0" userDrawn="0">
            <p:ph type="ftr" sz="quarter" idx="13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8" name="Titel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  <a:spAutoFit/>
          </a:bodyPr>
          <a:lstStyle>
            <a:lvl1pPr>
              <a:lnSpc>
                <a:spcPts val="3200"/>
              </a:lnSpc>
              <a:defRPr lang="de-DE" sz="3000"/>
            </a:lvl1pPr>
          </a:lstStyle>
          <a:p>
            <a:pPr lvl="0">
              <a:defRPr/>
            </a:pPr>
            <a:r>
              <a:rPr lang="de-DE"/>
              <a:t>Titel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Inhal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 hidden="0"/>
          <p:cNvSpPr>
            <a:spLocks noGrp="1"/>
          </p:cNvSpPr>
          <p:nvPr isPhoto="0" userDrawn="0">
            <p:ph idx="1" hasCustomPrompt="1"/>
          </p:nvPr>
        </p:nvSpPr>
        <p:spPr bwMode="auto"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>
              <a:lnSpc>
                <a:spcPct val="113999"/>
              </a:lnSpc>
              <a:defRPr lang="de-DE"/>
            </a:lvl1pPr>
            <a:lvl2pPr>
              <a:lnSpc>
                <a:spcPct val="113999"/>
              </a:lnSpc>
              <a:defRPr lang="de-DE"/>
            </a:lvl2pPr>
            <a:lvl3pPr>
              <a:defRPr sz="1600"/>
            </a:lvl3pPr>
          </a:lstStyle>
          <a:p>
            <a:pPr lvl="0">
              <a:defRPr/>
            </a:pPr>
            <a:r>
              <a:rPr lang="de-DE"/>
              <a:t>Inhalt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 lIns="0" rIns="0"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6" name="Fußzeilenplatzhalter 6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  <a:spAutoFit/>
          </a:bodyPr>
          <a:lstStyle>
            <a:lvl1pPr>
              <a:lnSpc>
                <a:spcPts val="3200"/>
              </a:lnSpc>
              <a:defRPr lang="de-DE" sz="3000"/>
            </a:lvl1pPr>
          </a:lstStyle>
          <a:p>
            <a:pPr lvl="0">
              <a:defRPr/>
            </a:pPr>
            <a:r>
              <a:rPr lang="de-DE"/>
              <a:t>Titel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Inhalt +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4" name="Inhaltsplatzhalter 2" hidden="0"/>
          <p:cNvSpPr>
            <a:spLocks noGrp="1"/>
          </p:cNvSpPr>
          <p:nvPr isPhoto="0" userDrawn="0">
            <p:ph idx="1" hasCustomPrompt="1"/>
          </p:nvPr>
        </p:nvSpPr>
        <p:spPr bwMode="auto"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>
              <a:lnSpc>
                <a:spcPct val="113999"/>
              </a:lnSpc>
              <a:defRPr lang="de-DE"/>
            </a:lvl1pPr>
            <a:lvl2pPr>
              <a:lnSpc>
                <a:spcPct val="113999"/>
              </a:lnSpc>
              <a:defRPr lang="de-DE"/>
            </a:lvl2pPr>
            <a:lvl3pPr>
              <a:defRPr sz="1600"/>
            </a:lvl3pPr>
          </a:lstStyle>
          <a:p>
            <a:pPr lvl="0">
              <a:defRPr/>
            </a:pPr>
            <a:r>
              <a:rPr lang="de-DE"/>
              <a:t>Inhalt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 sz="1600"/>
              <a:t>Dritte Ebene</a:t>
            </a:r>
            <a:endParaRPr lang="de-DE"/>
          </a:p>
        </p:txBody>
      </p:sp>
      <p:sp useBgFill="1">
        <p:nvSpPr>
          <p:cNvPr id="5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 useBgFill="1">
        <p:nvSpPr>
          <p:cNvPr id="6" name="Fußzeilenplatzhalter 6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7" name="Textplatzhalter 7" hidden="0"/>
          <p:cNvSpPr>
            <a:spLocks noGrp="1"/>
          </p:cNvSpPr>
          <p:nvPr isPhoto="0" userDrawn="0">
            <p:ph type="body" sz="quarter" idx="13" hasCustomPrompt="1"/>
          </p:nvPr>
        </p:nvSpPr>
        <p:spPr bwMode="auto">
          <a:xfrm>
            <a:off x="319089" y="1762188"/>
            <a:ext cx="8508999" cy="7149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>
              <a:lnSpc>
                <a:spcPct val="113999"/>
              </a:lnSpc>
              <a:defRPr lang="de-DE"/>
            </a:lvl1pPr>
          </a:lstStyle>
          <a:p>
            <a:pPr lvl="0">
              <a:defRPr/>
            </a:pPr>
            <a:r>
              <a:rPr lang="de-DE"/>
              <a:t>Inhalt durch Klicken bearbeiten</a:t>
            </a:r>
            <a:endParaRPr/>
          </a:p>
        </p:txBody>
      </p:sp>
      <p:sp>
        <p:nvSpPr>
          <p:cNvPr id="8" name="Titel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  <a:spAutoFit/>
          </a:bodyPr>
          <a:lstStyle>
            <a:lvl1pPr>
              <a:lnSpc>
                <a:spcPts val="3200"/>
              </a:lnSpc>
              <a:defRPr lang="de-DE" sz="3000"/>
            </a:lvl1pPr>
          </a:lstStyle>
          <a:p>
            <a:pPr lvl="0">
              <a:defRPr/>
            </a:pPr>
            <a:r>
              <a:rPr lang="de-DE"/>
              <a:t>Titel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zwei Inhal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 hidden="0"/>
          <p:cNvSpPr>
            <a:spLocks noGrp="1"/>
          </p:cNvSpPr>
          <p:nvPr isPhoto="0" userDrawn="0">
            <p:ph idx="14" hasCustomPrompt="1"/>
          </p:nvPr>
        </p:nvSpPr>
        <p:spPr bwMode="auto"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>
              <a:lnSpc>
                <a:spcPct val="113999"/>
              </a:lnSpc>
              <a:defRPr lang="de-DE"/>
            </a:lvl1pPr>
            <a:lvl2pPr>
              <a:lnSpc>
                <a:spcPct val="113999"/>
              </a:lnSpc>
              <a:defRPr lang="de-DE"/>
            </a:lvl2pPr>
            <a:lvl3pPr>
              <a:defRPr sz="1600"/>
            </a:lvl3pPr>
          </a:lstStyle>
          <a:p>
            <a:pPr lvl="0">
              <a:defRPr/>
            </a:pPr>
            <a:r>
              <a:rPr lang="de-DE"/>
              <a:t>Inhalt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 sz="1600"/>
              <a:t>Dritte Ebene</a:t>
            </a:r>
            <a:endParaRPr lang="de-DE"/>
          </a:p>
        </p:txBody>
      </p:sp>
      <p:sp>
        <p:nvSpPr>
          <p:cNvPr id="5" name="Inhaltsplatzhalter 2" hidden="0"/>
          <p:cNvSpPr>
            <a:spLocks noGrp="1"/>
          </p:cNvSpPr>
          <p:nvPr isPhoto="0" userDrawn="0">
            <p:ph idx="15" hasCustomPrompt="1"/>
          </p:nvPr>
        </p:nvSpPr>
        <p:spPr bwMode="auto"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>
              <a:lnSpc>
                <a:spcPct val="113999"/>
              </a:lnSpc>
              <a:defRPr lang="de-DE"/>
            </a:lvl1pPr>
            <a:lvl2pPr>
              <a:lnSpc>
                <a:spcPct val="113999"/>
              </a:lnSpc>
              <a:defRPr lang="de-DE"/>
            </a:lvl2pPr>
            <a:lvl3pPr>
              <a:defRPr sz="1600"/>
            </a:lvl3pPr>
          </a:lstStyle>
          <a:p>
            <a:pPr lvl="0">
              <a:defRPr/>
            </a:pPr>
            <a:r>
              <a:rPr lang="de-DE"/>
              <a:t>Inhalt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 sz="1600"/>
              <a:t>Dritte Ebene</a:t>
            </a: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7" name="Fußzeilenplatzhalter 7" hidden="0"/>
          <p:cNvSpPr>
            <a:spLocks noGrp="1"/>
          </p:cNvSpPr>
          <p:nvPr isPhoto="0" userDrawn="0">
            <p:ph type="ftr" sz="quarter" idx="17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8" name="Titel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  <a:spAutoFit/>
          </a:bodyPr>
          <a:lstStyle>
            <a:lvl1pPr>
              <a:lnSpc>
                <a:spcPts val="3200"/>
              </a:lnSpc>
              <a:defRPr lang="de-DE" sz="3000"/>
            </a:lvl1pPr>
          </a:lstStyle>
          <a:p>
            <a:pPr lvl="0">
              <a:defRPr/>
            </a:pPr>
            <a:r>
              <a:rPr lang="de-DE"/>
              <a:t>Titel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Zwei Inhalte +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platzhalter 7" hidden="0"/>
          <p:cNvSpPr>
            <a:spLocks noGrp="1"/>
          </p:cNvSpPr>
          <p:nvPr isPhoto="0" userDrawn="0">
            <p:ph type="body" sz="quarter" idx="13" hasCustomPrompt="1"/>
          </p:nvPr>
        </p:nvSpPr>
        <p:spPr bwMode="auto">
          <a:xfrm>
            <a:off x="319089" y="1762188"/>
            <a:ext cx="8508999" cy="7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>
              <a:lnSpc>
                <a:spcPct val="113999"/>
              </a:lnSpc>
              <a:defRPr lang="de-DE"/>
            </a:lvl1pPr>
          </a:lstStyle>
          <a:p>
            <a:pPr lvl="0">
              <a:defRPr/>
            </a:pPr>
            <a:r>
              <a:rPr lang="de-DE"/>
              <a:t>Inhalt durch Klicken bearbeiten</a:t>
            </a:r>
            <a:endParaRPr/>
          </a:p>
        </p:txBody>
      </p:sp>
      <p:sp>
        <p:nvSpPr>
          <p:cNvPr id="5" name="Foliennummernplatzhalter 6" hidden="0"/>
          <p:cNvSpPr>
            <a:spLocks noGrp="1"/>
          </p:cNvSpPr>
          <p:nvPr isPhoto="0" userDrawn="0">
            <p:ph type="sldNum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6" name="Fußzeilenplatzhalter 11" hidden="0"/>
          <p:cNvSpPr>
            <a:spLocks noGrp="1"/>
          </p:cNvSpPr>
          <p:nvPr isPhoto="0" userDrawn="0">
            <p:ph type="ftr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/>
          </a:p>
        </p:txBody>
      </p:sp>
      <p:sp>
        <p:nvSpPr>
          <p:cNvPr id="7" name="Inhaltsplatzhalter 9" hidden="0"/>
          <p:cNvSpPr>
            <a:spLocks noGrp="1"/>
          </p:cNvSpPr>
          <p:nvPr isPhoto="0" userDrawn="0">
            <p:ph sz="quarter" idx="18" hasCustomPrompt="0"/>
          </p:nvPr>
        </p:nvSpPr>
        <p:spPr bwMode="auto"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 sz="1600"/>
              <a:t>Dritte Ebene</a:t>
            </a:r>
            <a:endParaRPr lang="de-DE"/>
          </a:p>
        </p:txBody>
      </p:sp>
      <p:sp>
        <p:nvSpPr>
          <p:cNvPr id="8" name="Bildplatzhalter 2" hidden="0"/>
          <p:cNvSpPr>
            <a:spLocks noGrp="1"/>
          </p:cNvSpPr>
          <p:nvPr isPhoto="0" userDrawn="0">
            <p:ph type="pic" sz="quarter" idx="14" hasCustomPrompt="1"/>
          </p:nvPr>
        </p:nvSpPr>
        <p:spPr bwMode="auto"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3999"/>
              </a:lnSpc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Titel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  <a:spAutoFit/>
          </a:bodyPr>
          <a:lstStyle>
            <a:lvl1pPr>
              <a:lnSpc>
                <a:spcPts val="3200"/>
              </a:lnSpc>
              <a:defRPr lang="de-DE" sz="3000"/>
            </a:lvl1pPr>
          </a:lstStyle>
          <a:p>
            <a:pPr lvl="0">
              <a:defRPr/>
            </a:pPr>
            <a:r>
              <a:rPr lang="de-DE"/>
              <a:t>Titel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Zwei Inhalte + Text (Hintergrund)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 8" hidden="0"/>
          <p:cNvSpPr/>
          <p:nvPr isPhoto="0"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/>
          </a:bodyPr>
          <a:lstStyle/>
          <a:p>
            <a:pPr algn="r">
              <a:defRPr/>
            </a:pPr>
            <a:endParaRPr lang="de-DE" sz="1000">
              <a:latin typeface="Arial"/>
            </a:endParaRPr>
          </a:p>
        </p:txBody>
      </p:sp>
      <p:sp>
        <p:nvSpPr>
          <p:cNvPr id="5" name="Textplatzhalter 7" hidden="0"/>
          <p:cNvSpPr>
            <a:spLocks noGrp="1"/>
          </p:cNvSpPr>
          <p:nvPr isPhoto="0" userDrawn="0">
            <p:ph type="body" sz="quarter" idx="13" hasCustomPrompt="1"/>
          </p:nvPr>
        </p:nvSpPr>
        <p:spPr bwMode="auto">
          <a:xfrm>
            <a:off x="319089" y="1762188"/>
            <a:ext cx="8508999" cy="7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>
              <a:lnSpc>
                <a:spcPct val="113999"/>
              </a:lnSpc>
              <a:defRPr lang="de-DE"/>
            </a:lvl1pPr>
          </a:lstStyle>
          <a:p>
            <a:pPr lvl="0">
              <a:defRPr/>
            </a:pPr>
            <a:r>
              <a:rPr lang="de-DE"/>
              <a:t>Inhalt durch Klicken bearbeiten</a:t>
            </a:r>
            <a:endParaRPr/>
          </a:p>
        </p:txBody>
      </p:sp>
      <p:sp>
        <p:nvSpPr>
          <p:cNvPr id="6" name="Foliennummernplatzhalter 6" hidden="0"/>
          <p:cNvSpPr>
            <a:spLocks noGrp="1"/>
          </p:cNvSpPr>
          <p:nvPr isPhoto="0" userDrawn="0">
            <p:ph type="sldNum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7" name="Fußzeilenplatzhalter 11" hidden="0"/>
          <p:cNvSpPr>
            <a:spLocks noGrp="1"/>
          </p:cNvSpPr>
          <p:nvPr isPhoto="0" userDrawn="0">
            <p:ph type="ftr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/>
          </a:p>
        </p:txBody>
      </p:sp>
      <p:sp>
        <p:nvSpPr>
          <p:cNvPr id="8" name="Inhaltsplatzhalter 9" hidden="0"/>
          <p:cNvSpPr>
            <a:spLocks noGrp="1"/>
          </p:cNvSpPr>
          <p:nvPr isPhoto="0" userDrawn="0">
            <p:ph sz="quarter" idx="18" hasCustomPrompt="0"/>
          </p:nvPr>
        </p:nvSpPr>
        <p:spPr bwMode="auto"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 sz="1600"/>
              <a:t>Dritte Ebene</a:t>
            </a:r>
            <a:endParaRPr lang="de-DE"/>
          </a:p>
        </p:txBody>
      </p:sp>
      <p:sp>
        <p:nvSpPr>
          <p:cNvPr id="9" name="Bildplatzhalter 2" hidden="0"/>
          <p:cNvSpPr>
            <a:spLocks noGrp="1"/>
          </p:cNvSpPr>
          <p:nvPr isPhoto="0" userDrawn="0">
            <p:ph type="pic" sz="quarter" idx="14" hasCustomPrompt="1"/>
          </p:nvPr>
        </p:nvSpPr>
        <p:spPr bwMode="auto"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3999"/>
              </a:lnSpc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Titel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  <a:spAutoFit/>
          </a:bodyPr>
          <a:lstStyle>
            <a:lvl1pPr>
              <a:lnSpc>
                <a:spcPts val="3200"/>
              </a:lnSpc>
              <a:defRPr lang="de-DE" sz="3000"/>
            </a:lvl1pPr>
          </a:lstStyle>
          <a:p>
            <a:pPr lvl="0">
              <a:defRPr/>
            </a:pPr>
            <a:r>
              <a:rPr lang="de-DE"/>
              <a:t>Titel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große Bil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platzhalter 7" hidden="0"/>
          <p:cNvSpPr>
            <a:spLocks noGrp="1"/>
          </p:cNvSpPr>
          <p:nvPr isPhoto="0" userDrawn="0">
            <p:ph type="body" sz="quarter" idx="13" hasCustomPrompt="1"/>
          </p:nvPr>
        </p:nvSpPr>
        <p:spPr bwMode="auto">
          <a:xfrm>
            <a:off x="319089" y="1762188"/>
            <a:ext cx="8508999" cy="7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>
              <a:lnSpc>
                <a:spcPct val="113999"/>
              </a:lnSpc>
              <a:defRPr lang="de-DE"/>
            </a:lvl1pPr>
          </a:lstStyle>
          <a:p>
            <a:pPr lvl="0">
              <a:defRPr/>
            </a:pPr>
            <a:r>
              <a:rPr lang="de-DE"/>
              <a:t>Inhalt durch Klicken bearbeiten</a:t>
            </a:r>
            <a:endParaRPr/>
          </a:p>
        </p:txBody>
      </p:sp>
      <p:sp>
        <p:nvSpPr>
          <p:cNvPr id="5" name="Foliennummernplatzhalter 6" hidden="0"/>
          <p:cNvSpPr>
            <a:spLocks noGrp="1"/>
          </p:cNvSpPr>
          <p:nvPr isPhoto="0" userDrawn="0">
            <p:ph type="sldNum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6" name="Fußzeilenplatzhalter 11" hidden="0"/>
          <p:cNvSpPr>
            <a:spLocks noGrp="1"/>
          </p:cNvSpPr>
          <p:nvPr isPhoto="0" userDrawn="0">
            <p:ph type="ftr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/>
          </a:p>
        </p:txBody>
      </p:sp>
      <p:sp>
        <p:nvSpPr>
          <p:cNvPr id="7" name="Bildplatzhalter 8" hidden="0"/>
          <p:cNvSpPr>
            <a:spLocks noGrp="1"/>
          </p:cNvSpPr>
          <p:nvPr isPhoto="0" userDrawn="0">
            <p:ph type="pic" sz="quarter" idx="17" hasCustomPrompt="0"/>
          </p:nvPr>
        </p:nvSpPr>
        <p:spPr bwMode="auto"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Titel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  <a:spAutoFit/>
          </a:bodyPr>
          <a:lstStyle>
            <a:lvl1pPr>
              <a:lnSpc>
                <a:spcPts val="3200"/>
              </a:lnSpc>
              <a:defRPr lang="de-DE" sz="3000"/>
            </a:lvl1pPr>
          </a:lstStyle>
          <a:p>
            <a:pPr lvl="0">
              <a:defRPr/>
            </a:pPr>
            <a:r>
              <a:rPr lang="de-DE"/>
              <a:t>Titel durch Klicken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11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Bild 8" descr="20150416 tum logo blau png final.png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ußzeilenplatzhalter 3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11162" y="6473312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Foliennummernplatzhalt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6774934" y="6473312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</p:sldLayoutIdLst>
  <p:hf dt="0" ftr="1" hdr="0" sldNum="1"/>
  <p:txStyles>
    <p:titleStyle>
      <a:lvl1pPr algn="l">
        <a:lnSpc>
          <a:spcPct val="125000"/>
        </a:lnSpc>
        <a:spcBef>
          <a:spcPts val="0"/>
        </a:spcBef>
        <a:spcAft>
          <a:spcPts val="0"/>
        </a:spcAft>
        <a:defRPr sz="2200" b="0">
          <a:solidFill>
            <a:schemeClr val="tx1"/>
          </a:solidFill>
          <a:latin typeface="+mj-lt"/>
          <a:ea typeface="+mj-ea"/>
          <a:cs typeface="+mj-cs"/>
        </a:defRPr>
      </a:lvl1pPr>
      <a:lvl2pPr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2pPr>
      <a:lvl3pPr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3pPr>
      <a:lvl4pPr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4pPr>
      <a:lvl5pPr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5pPr>
      <a:lvl6pPr marL="457200"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6pPr>
      <a:lvl7pPr marL="914400"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7pPr>
      <a:lvl8pPr marL="1371600"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8pPr>
      <a:lvl9pPr marL="1828800"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9pPr>
    </p:titleStyle>
    <p:bodyStyle>
      <a:lvl1pPr algn="l">
        <a:lnSpc>
          <a:spcPct val="100000"/>
        </a:lnSpc>
        <a:spcBef>
          <a:spcPts val="0"/>
        </a:spcBef>
        <a:spcAft>
          <a:spcPts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>
        <a:lnSpc>
          <a:spcPct val="125000"/>
        </a:lnSpc>
        <a:spcBef>
          <a:spcPts val="0"/>
        </a:spcBef>
        <a:spcAft>
          <a:spcPts val="0"/>
        </a:spcAft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>
        <a:lnSpc>
          <a:spcPct val="125000"/>
        </a:lnSpc>
        <a:spcBef>
          <a:spcPts val="0"/>
        </a:spcBef>
        <a:spcAft>
          <a:spcPts val="0"/>
        </a:spcAft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>
        <a:lnSpc>
          <a:spcPct val="125000"/>
        </a:lnSpc>
        <a:spcBef>
          <a:spcPts val="0"/>
        </a:spcBef>
        <a:spcAft>
          <a:spcPts val="0"/>
        </a:spcAft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Bild 2" descr="20150416 tum logo blau png final.png" hidden="0"/>
          <p:cNvPicPr>
            <a:picLocks noChangeAspect="1"/>
          </p:cNvPicPr>
          <p:nvPr isPhoto="0" userDrawn="0"/>
        </p:nvPicPr>
        <p:blipFill>
          <a:blip r:embed="rId11"/>
          <a:stretch/>
        </p:blipFill>
        <p:spPr bwMode="auto"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6774934" y="6473312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6" name="Fußzeilenplatzhalter 3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11162" y="6473312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dt="0" ftr="1" hdr="0" sldNum="1"/>
  <p:txStyles>
    <p:titleStyle>
      <a:lvl1pPr algn="l">
        <a:lnSpc>
          <a:spcPct val="125000"/>
        </a:lnSpc>
        <a:spcBef>
          <a:spcPts val="0"/>
        </a:spcBef>
        <a:spcAft>
          <a:spcPts val="0"/>
        </a:spcAft>
        <a:defRPr sz="2200" b="0">
          <a:solidFill>
            <a:schemeClr val="tx1"/>
          </a:solidFill>
          <a:latin typeface="+mj-lt"/>
          <a:ea typeface="+mj-ea"/>
          <a:cs typeface="+mj-cs"/>
        </a:defRPr>
      </a:lvl1pPr>
      <a:lvl2pPr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2pPr>
      <a:lvl3pPr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3pPr>
      <a:lvl4pPr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4pPr>
      <a:lvl5pPr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5pPr>
      <a:lvl6pPr marL="457200"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6pPr>
      <a:lvl7pPr marL="914400"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7pPr>
      <a:lvl8pPr marL="1371600"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8pPr>
      <a:lvl9pPr marL="1828800"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9pPr>
    </p:titleStyle>
    <p:bodyStyle>
      <a:lvl1pPr algn="l">
        <a:lnSpc>
          <a:spcPct val="100000"/>
        </a:lnSpc>
        <a:spcBef>
          <a:spcPts val="0"/>
        </a:spcBef>
        <a:spcAft>
          <a:spcPts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>
        <a:lnSpc>
          <a:spcPct val="125000"/>
        </a:lnSpc>
        <a:spcBef>
          <a:spcPts val="0"/>
        </a:spcBef>
        <a:spcAft>
          <a:spcPts val="0"/>
        </a:spcAft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>
        <a:lnSpc>
          <a:spcPct val="125000"/>
        </a:lnSpc>
        <a:spcBef>
          <a:spcPts val="0"/>
        </a:spcBef>
        <a:spcAft>
          <a:spcPts val="0"/>
        </a:spcAft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>
        <a:lnSpc>
          <a:spcPct val="125000"/>
        </a:lnSpc>
        <a:spcBef>
          <a:spcPts val="0"/>
        </a:spcBef>
        <a:spcAft>
          <a:spcPts val="0"/>
        </a:spcAft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0.jp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6" Type="http://schemas.openxmlformats.org/officeDocument/2006/relationships/image" Target="../media/image25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3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34.jp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4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9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70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1.jpg"/><Relationship Id="rId3" Type="http://schemas.openxmlformats.org/officeDocument/2006/relationships/image" Target="../media/image7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3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g"/><Relationship Id="rId8" Type="http://schemas.openxmlformats.org/officeDocument/2006/relationships/image" Target="../media/image11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4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5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6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g"/><Relationship Id="rId8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4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6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Bild 4" descr="TUM_Glockenturm.tif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5" name="Inhaltsplatzhalter 2" hidden="0"/>
          <p:cNvSpPr>
            <a:spLocks noGrp="1"/>
          </p:cNvSpPr>
          <p:nvPr isPhoto="0" userDrawn="0">
            <p:ph idx="10" hasCustomPrompt="0"/>
          </p:nvPr>
        </p:nvSpPr>
        <p:spPr bwMode="auto">
          <a:xfrm>
            <a:off x="319090" y="1730289"/>
            <a:ext cx="8508999" cy="4480505"/>
          </a:xfrm>
        </p:spPr>
        <p:txBody>
          <a:bodyPr/>
          <a:lstStyle/>
          <a:p>
            <a:pPr algn="ctr">
              <a:defRPr/>
            </a:pPr>
            <a:r>
              <a:rPr lang="de-DE"/>
              <a:t>Software Lab Project 2019 (Group #11)</a:t>
            </a:r>
            <a:endParaRPr/>
          </a:p>
          <a:p>
            <a:pPr algn="ctr">
              <a:defRPr/>
            </a:pPr>
            <a:r>
              <a:rPr lang="de-DE"/>
              <a:t>3rd Review Presentation</a:t>
            </a:r>
            <a:endParaRPr/>
          </a:p>
          <a:p>
            <a:pPr algn="ctr">
              <a:defRPr/>
            </a:pPr>
            <a:endParaRPr lang="de-DE"/>
          </a:p>
          <a:p>
            <a:pPr>
              <a:defRPr/>
            </a:pPr>
            <a:r>
              <a:rPr lang="de-DE"/>
              <a:t>Group members:</a:t>
            </a:r>
            <a:endParaRPr/>
          </a:p>
          <a:p>
            <a:pPr>
              <a:defRPr/>
            </a:pPr>
            <a:r>
              <a:rPr lang="en-US"/>
              <a:t>Panagiotis Gavallas, Yasuyuki Shimizu,  Ammar Khallouf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Project Supervisors:</a:t>
            </a:r>
            <a:endParaRPr/>
          </a:p>
          <a:p>
            <a:pPr>
              <a:defRPr/>
            </a:pPr>
            <a:r>
              <a:rPr lang="en-US" spc="-1">
                <a:solidFill>
                  <a:srgbClr val="000000"/>
                </a:solidFill>
              </a:rPr>
              <a:t>Ani Khaloian</a:t>
            </a:r>
            <a:r>
              <a:rPr lang="en-GB" spc="-1">
                <a:solidFill>
                  <a:srgbClr val="000000"/>
                </a:solidFill>
              </a:rPr>
              <a:t> </a:t>
            </a:r>
            <a:endParaRPr/>
          </a:p>
          <a:p>
            <a:pPr>
              <a:defRPr/>
            </a:pPr>
            <a:r>
              <a:rPr lang="en-GB" spc="-1">
                <a:solidFill>
                  <a:srgbClr val="000000"/>
                </a:solidFill>
              </a:rPr>
              <a:t>Michael Richter</a:t>
            </a:r>
            <a:endParaRPr lang="en-GB" spc="-1"/>
          </a:p>
          <a:p>
            <a:pPr>
              <a:defRPr/>
            </a:pPr>
            <a:r>
              <a:rPr lang="en-US"/>
              <a:t>Prof. Fabian Duddeck </a:t>
            </a:r>
            <a:r>
              <a:rPr lang="en-US" sz="1200"/>
              <a:t>(Computational Mechanics Group)</a:t>
            </a:r>
            <a:endParaRPr/>
          </a:p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Munich, 06. </a:t>
            </a:r>
            <a:r>
              <a:rPr lang="de-DE"/>
              <a:t>December</a:t>
            </a:r>
            <a:r>
              <a:rPr lang="de-DE"/>
              <a:t> 2019</a:t>
            </a:r>
            <a:endParaRPr/>
          </a:p>
        </p:txBody>
      </p:sp>
      <p:sp>
        <p:nvSpPr>
          <p:cNvPr id="6" name="Titel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994334"/>
            <a:ext cx="8652632" cy="820738"/>
          </a:xfrm>
        </p:spPr>
        <p:txBody>
          <a:bodyPr/>
          <a:lstStyle/>
          <a:p>
            <a:pPr>
              <a:defRPr/>
            </a:pPr>
            <a:r>
              <a:rPr lang="de-DE"/>
              <a:t>Development of the Failure Criteria for Composites </a:t>
            </a:r>
            <a:endParaRPr/>
          </a:p>
        </p:txBody>
      </p:sp>
      <p:pic>
        <p:nvPicPr>
          <p:cNvPr id="7" name="Picture 2" hidden="0"/>
          <p:cNvPicPr/>
          <p:nvPr isPhoto="0" userDrawn="0"/>
        </p:nvPicPr>
        <p:blipFill>
          <a:blip r:embed="rId3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19090" y="1535777"/>
            <a:ext cx="8508999" cy="4937535"/>
          </a:xfrm>
        </p:spPr>
        <p:txBody>
          <a:bodyPr/>
          <a:lstStyle/>
          <a:p>
            <a:pPr>
              <a:defRPr/>
            </a:pPr>
            <a:endParaRPr lang="en-US" sz="2200"/>
          </a:p>
          <a:p>
            <a:pPr marL="342900" indent="-342900">
              <a:buFont typeface="Arial"/>
              <a:buChar char="•"/>
              <a:defRPr/>
            </a:pPr>
            <a:r>
              <a:rPr lang="en-US"/>
              <a:t>General Hooke's Law for orthotropic elasticity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r>
              <a:rPr lang="en-US"/>
              <a:t>Explicit consideration for 3D stress states</a:t>
            </a:r>
            <a:endParaRPr/>
          </a:p>
          <a:p>
            <a:pPr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z="2200"/>
          </a:p>
          <a:p>
            <a:pPr>
              <a:defRPr/>
            </a:pPr>
            <a:endParaRPr lang="en-US" sz="2200"/>
          </a:p>
          <a:p>
            <a:pPr>
              <a:defRPr/>
            </a:pPr>
            <a:endParaRPr lang="en-US" sz="2200"/>
          </a:p>
          <a:p>
            <a:pPr>
              <a:defRPr/>
            </a:pPr>
            <a:endParaRPr lang="en-US" sz="2200"/>
          </a:p>
          <a:p>
            <a:pPr>
              <a:defRPr/>
            </a:pPr>
            <a:endParaRPr lang="en-US" sz="2200"/>
          </a:p>
          <a:p>
            <a:pPr>
              <a:defRPr/>
            </a:pPr>
            <a:endParaRPr lang="en-US"/>
          </a:p>
        </p:txBody>
      </p:sp>
      <p:pic>
        <p:nvPicPr>
          <p:cNvPr id="5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6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8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71901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PDA  Framework</a:t>
            </a:r>
            <a:endParaRPr lang="de-DE"/>
          </a:p>
        </p:txBody>
      </p:sp>
      <p:sp>
        <p:nvSpPr>
          <p:cNvPr id="9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sp>
        <p:nvSpPr>
          <p:cNvPr id="10" name="Θέση αριθμού διαφάνειας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>
          <a:xfrm>
            <a:off x="6774934" y="6473312"/>
            <a:ext cx="2052074" cy="365125"/>
          </a:xfrm>
        </p:spPr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11" name="Titel 2" hidden="0"/>
          <p:cNvSpPr>
            <a:spLocks noAdjustHandles="0" noChangeArrowheads="0"/>
          </p:cNvSpPr>
          <p:nvPr isPhoto="0" userDrawn="0"/>
        </p:nvSpPr>
        <p:spPr bwMode="auto">
          <a:xfrm>
            <a:off x="311161" y="1282270"/>
            <a:ext cx="8508999" cy="37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  <a:spAutoFit/>
          </a:bodyPr>
          <a:lstStyle>
            <a:lvl1pPr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 lang="de-DE" sz="30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9pPr>
          </a:lstStyle>
          <a:p>
            <a:pPr marL="342900" indent="-342900">
              <a:buFont typeface="Arial"/>
              <a:buChar char="•"/>
              <a:defRPr/>
            </a:pPr>
            <a:r>
              <a:rPr lang="en-US" sz="2200"/>
              <a:t>Constitutive Law </a:t>
            </a:r>
            <a:endParaRPr/>
          </a:p>
        </p:txBody>
      </p:sp>
      <p:pic>
        <p:nvPicPr>
          <p:cNvPr id="12" name="Picture 4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319090" y="2792708"/>
            <a:ext cx="8078951" cy="2573934"/>
          </a:xfrm>
          <a:prstGeom prst="rect">
            <a:avLst/>
          </a:prstGeom>
          <a:noFill/>
        </p:spPr>
      </p:pic>
      <p:sp>
        <p:nvSpPr>
          <p:cNvPr id="13" name="テキスト ボックス 10" hidden="0"/>
          <p:cNvSpPr>
            <a:spLocks noAdjustHandles="0" noChangeArrowheads="0"/>
          </p:cNvSpPr>
          <p:nvPr isPhoto="0" userDrawn="0"/>
        </p:nvSpPr>
        <p:spPr bwMode="auto">
          <a:xfrm>
            <a:off x="1876878" y="5345292"/>
            <a:ext cx="4963374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3999"/>
              </a:lnSpc>
              <a:defRPr/>
            </a:pPr>
            <a:r>
              <a:rPr lang="en-US" sz="1100">
                <a:latin typeface="+mn-lt"/>
              </a:rPr>
              <a:t>Stress-Strain relations for orthotropic material  (ABAQUS Manual 2003)</a:t>
            </a:r>
            <a:endParaRPr/>
          </a:p>
        </p:txBody>
      </p:sp>
      <p:pic>
        <p:nvPicPr>
          <p:cNvPr id="14" name="Picture 2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5775537" y="908556"/>
            <a:ext cx="2310698" cy="1767005"/>
          </a:xfrm>
          <a:prstGeom prst="rect">
            <a:avLst/>
          </a:prstGeom>
        </p:spPr>
      </p:pic>
      <p:sp>
        <p:nvSpPr>
          <p:cNvPr id="15" name="テキスト ボックス 10" hidden="0"/>
          <p:cNvSpPr>
            <a:spLocks noAdjustHandles="0" noChangeArrowheads="0"/>
          </p:cNvSpPr>
          <p:nvPr isPhoto="0" userDrawn="0"/>
        </p:nvSpPr>
        <p:spPr bwMode="auto">
          <a:xfrm>
            <a:off x="5533526" y="2701301"/>
            <a:ext cx="3079539" cy="5629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3999"/>
              </a:lnSpc>
              <a:defRPr/>
            </a:pPr>
            <a:r>
              <a:rPr lang="en-US" sz="1100">
                <a:latin typeface="+mn-lt"/>
              </a:rPr>
              <a:t>Definition of Laminate coordinate system</a:t>
            </a:r>
            <a:endParaRPr/>
          </a:p>
          <a:p>
            <a:pPr algn="ctr">
              <a:lnSpc>
                <a:spcPct val="113999"/>
              </a:lnSpc>
              <a:defRPr/>
            </a:pPr>
            <a:r>
              <a:rPr lang="en-US" sz="1100">
                <a:latin typeface="+mn-lt"/>
              </a:rPr>
              <a:t>Jones, R. M. (2014)</a:t>
            </a:r>
            <a:endParaRPr/>
          </a:p>
          <a:p>
            <a:pPr algn="ctr">
              <a:lnSpc>
                <a:spcPct val="113999"/>
              </a:lnSpc>
              <a:defRPr/>
            </a:pPr>
            <a:endParaRPr lang="en-US" sz="1100">
              <a:latin typeface="+mn-lt"/>
            </a:endParaRPr>
          </a:p>
        </p:txBody>
      </p:sp>
      <p:sp>
        <p:nvSpPr>
          <p:cNvPr id="16" name="Arrow: Pentagon 7" hidden="0"/>
          <p:cNvSpPr/>
          <p:nvPr isPhoto="0" userDrawn="0"/>
        </p:nvSpPr>
        <p:spPr bwMode="auto">
          <a:xfrm>
            <a:off x="319090" y="5753373"/>
            <a:ext cx="4963375" cy="531812"/>
          </a:xfrm>
          <a:prstGeom prst="homePlate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noAutofit/>
          </a:bodyPr>
          <a:lstStyle/>
          <a:p>
            <a:pPr>
              <a:lnSpc>
                <a:spcPct val="113999"/>
              </a:lnSpc>
              <a:defRPr/>
            </a:pPr>
            <a:r>
              <a:rPr lang="en-US" sz="1600" u="sng"/>
              <a:t>User Input </a:t>
            </a:r>
            <a:r>
              <a:rPr lang="en-US" sz="1600"/>
              <a:t>: Elastic Constants, Material Local axis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19090" y="1535777"/>
            <a:ext cx="8508999" cy="4937535"/>
          </a:xfrm>
        </p:spPr>
        <p:txBody>
          <a:bodyPr/>
          <a:lstStyle/>
          <a:p>
            <a:pPr>
              <a:defRPr/>
            </a:pPr>
            <a:endParaRPr lang="en-US" sz="2200"/>
          </a:p>
          <a:p>
            <a:pPr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z="2200"/>
          </a:p>
          <a:p>
            <a:pPr>
              <a:defRPr/>
            </a:pPr>
            <a:endParaRPr lang="en-US" sz="2200"/>
          </a:p>
          <a:p>
            <a:pPr>
              <a:defRPr/>
            </a:pPr>
            <a:endParaRPr lang="en-US" sz="2200"/>
          </a:p>
          <a:p>
            <a:pPr>
              <a:defRPr/>
            </a:pPr>
            <a:endParaRPr lang="en-US" sz="2200"/>
          </a:p>
          <a:p>
            <a:pPr>
              <a:defRPr/>
            </a:pPr>
            <a:endParaRPr lang="en-US" sz="2200"/>
          </a:p>
          <a:p>
            <a:pPr>
              <a:defRPr/>
            </a:pPr>
            <a:endParaRPr lang="en-US"/>
          </a:p>
        </p:txBody>
      </p:sp>
      <p:pic>
        <p:nvPicPr>
          <p:cNvPr id="5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6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8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71901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PDA  Framework</a:t>
            </a:r>
            <a:endParaRPr lang="de-DE"/>
          </a:p>
        </p:txBody>
      </p:sp>
      <p:sp>
        <p:nvSpPr>
          <p:cNvPr id="9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sp>
        <p:nvSpPr>
          <p:cNvPr id="10" name="Θέση αριθμού διαφάνειας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>
          <a:xfrm>
            <a:off x="6774934" y="6473312"/>
            <a:ext cx="2052074" cy="365125"/>
          </a:xfrm>
        </p:spPr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11" name="Titel 2" hidden="0"/>
          <p:cNvSpPr>
            <a:spLocks noAdjustHandles="0" noChangeArrowheads="0"/>
          </p:cNvSpPr>
          <p:nvPr isPhoto="0" userDrawn="0"/>
        </p:nvSpPr>
        <p:spPr bwMode="auto">
          <a:xfrm>
            <a:off x="311161" y="1282270"/>
            <a:ext cx="8508999" cy="37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  <a:spAutoFit/>
          </a:bodyPr>
          <a:lstStyle>
            <a:lvl1pPr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 lang="de-DE" sz="30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9pPr>
          </a:lstStyle>
          <a:p>
            <a:pPr marL="342900" indent="-342900">
              <a:buFont typeface="Arial"/>
              <a:buChar char="•"/>
              <a:defRPr/>
            </a:pPr>
            <a:r>
              <a:rPr lang="en-US" sz="2200"/>
              <a:t>Failure Criteria </a:t>
            </a:r>
            <a:endParaRPr/>
          </a:p>
        </p:txBody>
      </p:sp>
      <p:sp>
        <p:nvSpPr>
          <p:cNvPr id="12" name="Arrow: Pentagon 7" hidden="0"/>
          <p:cNvSpPr/>
          <p:nvPr isPhoto="0" userDrawn="0"/>
        </p:nvSpPr>
        <p:spPr bwMode="auto">
          <a:xfrm>
            <a:off x="319090" y="5753373"/>
            <a:ext cx="4963375" cy="531812"/>
          </a:xfrm>
          <a:prstGeom prst="homePlate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noAutofit/>
          </a:bodyPr>
          <a:lstStyle/>
          <a:p>
            <a:pPr>
              <a:lnSpc>
                <a:spcPct val="113999"/>
              </a:lnSpc>
              <a:defRPr/>
            </a:pPr>
            <a:r>
              <a:rPr lang="en-US" sz="1600" u="sng"/>
              <a:t>User Input </a:t>
            </a:r>
            <a:r>
              <a:rPr lang="en-US" sz="1600"/>
              <a:t>: Material Allowable Stresses/Strains</a:t>
            </a:r>
            <a:endParaRPr/>
          </a:p>
        </p:txBody>
      </p:sp>
      <p:pic>
        <p:nvPicPr>
          <p:cNvPr id="13" name="Picture 4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71793" y="2004300"/>
            <a:ext cx="4174425" cy="3404839"/>
          </a:xfrm>
          <a:prstGeom prst="rect">
            <a:avLst/>
          </a:prstGeom>
          <a:noFill/>
        </p:spPr>
      </p:pic>
      <p:pic>
        <p:nvPicPr>
          <p:cNvPr id="14" name="Εικόνα 5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4599707" y="3357053"/>
            <a:ext cx="4356388" cy="2142602"/>
          </a:xfrm>
          <a:prstGeom prst="rect">
            <a:avLst/>
          </a:prstGeom>
        </p:spPr>
      </p:pic>
      <p:sp>
        <p:nvSpPr>
          <p:cNvPr id="15" name="テキスト ボックス 10" hidden="0"/>
          <p:cNvSpPr>
            <a:spLocks noAdjustHandles="0" noChangeArrowheads="0"/>
          </p:cNvSpPr>
          <p:nvPr isPhoto="0" userDrawn="0"/>
        </p:nvSpPr>
        <p:spPr bwMode="auto">
          <a:xfrm>
            <a:off x="6694450" y="5333078"/>
            <a:ext cx="1305983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3999"/>
              </a:lnSpc>
              <a:defRPr/>
            </a:pPr>
            <a:r>
              <a:rPr lang="en-US" sz="1100">
                <a:latin typeface="+mn-lt"/>
              </a:rPr>
              <a:t>(Daniel,1994)</a:t>
            </a:r>
            <a:endParaRPr lang="ja-JP" sz="1100">
              <a:latin typeface="+mn-lt"/>
            </a:endParaRPr>
          </a:p>
        </p:txBody>
      </p:sp>
      <p:sp>
        <p:nvSpPr>
          <p:cNvPr id="16" name="テキスト ボックス 10" hidden="0"/>
          <p:cNvSpPr>
            <a:spLocks noAdjustHandles="0" noChangeArrowheads="0"/>
          </p:cNvSpPr>
          <p:nvPr isPhoto="0" userDrawn="0"/>
        </p:nvSpPr>
        <p:spPr bwMode="auto">
          <a:xfrm>
            <a:off x="5562431" y="5655253"/>
            <a:ext cx="2736909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3999"/>
              </a:lnSpc>
              <a:defRPr/>
            </a:pPr>
            <a:r>
              <a:rPr lang="en-US" sz="1100">
                <a:latin typeface="+mn-lt"/>
              </a:rPr>
              <a:t>Illustration of different failure theories</a:t>
            </a:r>
            <a:endParaRPr lang="ja-JP" sz="1100">
              <a:latin typeface="+mn-lt"/>
            </a:endParaRPr>
          </a:p>
        </p:txBody>
      </p:sp>
      <p:pic>
        <p:nvPicPr>
          <p:cNvPr id="17" name="Picture 8" hidden="0"/>
          <p:cNvPicPr>
            <a:picLocks noChangeAspect="1" noChangeArrowheads="1"/>
          </p:cNvPicPr>
          <p:nvPr isPhoto="0" userDrawn="0"/>
        </p:nvPicPr>
        <p:blipFill>
          <a:blip r:embed="rId6"/>
          <a:stretch/>
        </p:blipFill>
        <p:spPr bwMode="auto">
          <a:xfrm>
            <a:off x="3788522" y="1565738"/>
            <a:ext cx="5047496" cy="1280114"/>
          </a:xfrm>
          <a:prstGeom prst="rect">
            <a:avLst/>
          </a:prstGeom>
          <a:noFill/>
        </p:spPr>
      </p:pic>
      <p:sp>
        <p:nvSpPr>
          <p:cNvPr id="18" name="テキスト ボックス 10" hidden="0"/>
          <p:cNvSpPr>
            <a:spLocks noAdjustHandles="0" noChangeArrowheads="0"/>
          </p:cNvSpPr>
          <p:nvPr isPhoto="0" userDrawn="0"/>
        </p:nvSpPr>
        <p:spPr bwMode="auto">
          <a:xfrm>
            <a:off x="4543242" y="2818504"/>
            <a:ext cx="3756098" cy="3361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3999"/>
              </a:lnSpc>
              <a:defRPr/>
            </a:pPr>
            <a:r>
              <a:rPr lang="en-US" sz="1000">
                <a:latin typeface="+mn-lt"/>
              </a:rPr>
              <a:t>T300/5208 Graphite/epoxy Laminate</a:t>
            </a:r>
            <a:endParaRPr/>
          </a:p>
          <a:p>
            <a:pPr algn="ctr">
              <a:lnSpc>
                <a:spcPct val="113999"/>
              </a:lnSpc>
              <a:defRPr/>
            </a:pPr>
            <a:r>
              <a:rPr lang="en-US" sz="1000">
                <a:latin typeface="+mn-lt"/>
              </a:rPr>
              <a:t>Fiber Tensile Failure -Hashin Criteria</a:t>
            </a:r>
            <a:endParaRPr lang="ja-JP" sz="100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19090" y="1535777"/>
            <a:ext cx="8508999" cy="4937535"/>
          </a:xfrm>
        </p:spPr>
        <p:txBody>
          <a:bodyPr/>
          <a:lstStyle/>
          <a:p>
            <a:pPr>
              <a:defRPr/>
            </a:pPr>
            <a:endParaRPr lang="en-US" sz="2200"/>
          </a:p>
          <a:p>
            <a:pPr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z="2200"/>
          </a:p>
          <a:p>
            <a:pPr>
              <a:defRPr/>
            </a:pPr>
            <a:endParaRPr lang="en-US" sz="2200"/>
          </a:p>
          <a:p>
            <a:pPr>
              <a:defRPr/>
            </a:pPr>
            <a:endParaRPr lang="en-US" sz="2200"/>
          </a:p>
          <a:p>
            <a:pPr>
              <a:defRPr/>
            </a:pPr>
            <a:endParaRPr lang="en-US" sz="2200"/>
          </a:p>
          <a:p>
            <a:pPr>
              <a:defRPr/>
            </a:pPr>
            <a:endParaRPr lang="en-US" sz="2200"/>
          </a:p>
          <a:p>
            <a:pPr>
              <a:defRPr/>
            </a:pPr>
            <a:endParaRPr lang="en-US"/>
          </a:p>
        </p:txBody>
      </p:sp>
      <p:pic>
        <p:nvPicPr>
          <p:cNvPr id="5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6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8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71901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PDA  Framework</a:t>
            </a:r>
            <a:endParaRPr lang="de-DE"/>
          </a:p>
        </p:txBody>
      </p:sp>
      <p:sp>
        <p:nvSpPr>
          <p:cNvPr id="9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sp>
        <p:nvSpPr>
          <p:cNvPr id="10" name="Θέση αριθμού διαφάνειας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>
          <a:xfrm>
            <a:off x="6774934" y="6473312"/>
            <a:ext cx="2052074" cy="365125"/>
          </a:xfrm>
        </p:spPr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11" name="Titel 2" hidden="0"/>
          <p:cNvSpPr>
            <a:spLocks noAdjustHandles="0" noChangeArrowheads="0"/>
          </p:cNvSpPr>
          <p:nvPr isPhoto="0" userDrawn="0"/>
        </p:nvSpPr>
        <p:spPr bwMode="auto">
          <a:xfrm>
            <a:off x="311161" y="1282270"/>
            <a:ext cx="8508999" cy="37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  <a:spAutoFit/>
          </a:bodyPr>
          <a:lstStyle>
            <a:lvl1pPr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 lang="de-DE" sz="30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9pPr>
          </a:lstStyle>
          <a:p>
            <a:pPr marL="342900" indent="-342900">
              <a:buFont typeface="Arial"/>
              <a:buChar char="•"/>
              <a:defRPr/>
            </a:pPr>
            <a:r>
              <a:rPr lang="en-US" sz="2200"/>
              <a:t>Damage Propagation</a:t>
            </a:r>
            <a:endParaRPr/>
          </a:p>
        </p:txBody>
      </p:sp>
      <p:pic>
        <p:nvPicPr>
          <p:cNvPr id="12" name="Picture 4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221512" y="1848195"/>
            <a:ext cx="4016661" cy="2197232"/>
          </a:xfrm>
          <a:prstGeom prst="rect">
            <a:avLst/>
          </a:prstGeom>
          <a:noFill/>
        </p:spPr>
      </p:pic>
      <p:pic>
        <p:nvPicPr>
          <p:cNvPr id="13" name="Picture 3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221512" y="4418582"/>
            <a:ext cx="5384592" cy="1280160"/>
          </a:xfrm>
          <a:prstGeom prst="rect">
            <a:avLst/>
          </a:prstGeom>
        </p:spPr>
      </p:pic>
      <p:sp>
        <p:nvSpPr>
          <p:cNvPr id="14" name="Arrow: Pentagon 19" hidden="0"/>
          <p:cNvSpPr/>
          <p:nvPr isPhoto="0" userDrawn="0"/>
        </p:nvSpPr>
        <p:spPr bwMode="auto">
          <a:xfrm>
            <a:off x="319090" y="5751576"/>
            <a:ext cx="6611796" cy="531812"/>
          </a:xfrm>
          <a:prstGeom prst="homePlate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noAutofit/>
          </a:bodyPr>
          <a:lstStyle/>
          <a:p>
            <a:pPr>
              <a:lnSpc>
                <a:spcPct val="113999"/>
              </a:lnSpc>
              <a:defRPr/>
            </a:pPr>
            <a:r>
              <a:rPr lang="en-US" sz="1600" u="sng"/>
              <a:t>User Input </a:t>
            </a:r>
            <a:r>
              <a:rPr lang="en-US" sz="1600"/>
              <a:t>: (Fiber &amp; Matrix Degradation Factors / Fracture Energies)</a:t>
            </a:r>
            <a:endParaRPr/>
          </a:p>
        </p:txBody>
      </p:sp>
      <p:sp>
        <p:nvSpPr>
          <p:cNvPr id="15" name="テキスト ボックス 10" hidden="0"/>
          <p:cNvSpPr>
            <a:spLocks noAdjustHandles="0" noChangeArrowheads="0"/>
          </p:cNvSpPr>
          <p:nvPr isPhoto="0" userDrawn="0"/>
        </p:nvSpPr>
        <p:spPr bwMode="auto">
          <a:xfrm>
            <a:off x="4896885" y="4507216"/>
            <a:ext cx="3756098" cy="3361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3999"/>
              </a:lnSpc>
              <a:defRPr/>
            </a:pPr>
            <a:r>
              <a:rPr lang="en-US" sz="1000">
                <a:latin typeface="+mn-lt"/>
              </a:rPr>
              <a:t>Effects of different damage parameters</a:t>
            </a:r>
            <a:endParaRPr/>
          </a:p>
          <a:p>
            <a:pPr algn="ctr">
              <a:lnSpc>
                <a:spcPct val="113999"/>
              </a:lnSpc>
              <a:defRPr/>
            </a:pPr>
            <a:r>
              <a:rPr lang="en-US" sz="1000">
                <a:latin typeface="+mn-lt"/>
              </a:rPr>
              <a:t> on ultimate load of composite laminate</a:t>
            </a:r>
            <a:endParaRPr lang="ja-JP" sz="1000">
              <a:latin typeface="+mn-lt"/>
            </a:endParaRPr>
          </a:p>
        </p:txBody>
      </p:sp>
      <p:pic>
        <p:nvPicPr>
          <p:cNvPr id="16" name="Picture 9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4300175" y="1035091"/>
            <a:ext cx="4749280" cy="33598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テキスト ボックス 10" hidden="0"/>
          <p:cNvSpPr>
            <a:spLocks noAdjustHandles="0" noChangeArrowheads="0"/>
          </p:cNvSpPr>
          <p:nvPr isPhoto="0" userDrawn="0"/>
        </p:nvSpPr>
        <p:spPr bwMode="auto">
          <a:xfrm>
            <a:off x="743016" y="4154089"/>
            <a:ext cx="3756098" cy="3361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3999"/>
              </a:lnSpc>
              <a:defRPr/>
            </a:pPr>
            <a:r>
              <a:rPr lang="en-US" sz="1000">
                <a:latin typeface="+mn-lt"/>
              </a:rPr>
              <a:t>T300/5208 Graphite/epoxy Laminate</a:t>
            </a:r>
            <a:endParaRPr/>
          </a:p>
          <a:p>
            <a:pPr algn="ctr">
              <a:lnSpc>
                <a:spcPct val="113999"/>
              </a:lnSpc>
              <a:defRPr/>
            </a:pPr>
            <a:r>
              <a:rPr lang="en-US" sz="1000">
                <a:latin typeface="+mn-lt"/>
              </a:rPr>
              <a:t>Fiber Tensile Progressive Damage-Hashin Criteria</a:t>
            </a:r>
            <a:endParaRPr lang="ja-JP" sz="100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5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6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ußzeilenplatzhalter 4" hidden="0"/>
          <p:cNvSpPr>
            <a:spLocks noAdjustHandles="0" noChangeArrowheads="0"/>
          </p:cNvSpPr>
          <p:nvPr isPhoto="0" userDrawn="0"/>
        </p:nvSpPr>
        <p:spPr bwMode="auto">
          <a:xfrm>
            <a:off x="311161" y="6473312"/>
            <a:ext cx="6619725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Arial"/>
              </a:rPr>
              <a:t>Software Lab Project 2019 | Development of Failure Criteria for Composites | 3rd Review</a:t>
            </a:r>
            <a:endParaRPr lang="en-US" sz="12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" name="Θέση αριθμού διαφάνειας 2" hidden="0"/>
          <p:cNvSpPr>
            <a:spLocks noAdjustHandles="0" noChangeArrowheads="0"/>
          </p:cNvSpPr>
          <p:nvPr isPhoto="0" userDrawn="0"/>
        </p:nvSpPr>
        <p:spPr bwMode="auto">
          <a:xfrm>
            <a:off x="6774934" y="6473312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E58CB1E-F828-4F11-99E0-327109AF9DA4}" type="slidenum">
              <a:rPr lang="de-DE" sz="1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Arial"/>
              </a:rPr>
              <a:t/>
            </a:fld>
            <a:endParaRPr lang="de-DE" sz="12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Titel 2" hidden="0"/>
          <p:cNvSpPr>
            <a:spLocks noAdjustHandles="0" noChangeArrowheads="0"/>
          </p:cNvSpPr>
          <p:nvPr isPhoto="0" userDrawn="0"/>
        </p:nvSpPr>
        <p:spPr bwMode="auto">
          <a:xfrm>
            <a:off x="319090" y="79238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  <a:spAutoFit/>
          </a:bodyPr>
          <a:lstStyle>
            <a:lvl1pPr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 lang="de-DE" sz="30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9pPr>
          </a:lstStyle>
          <a:p>
            <a:pPr>
              <a:defRPr/>
            </a:pPr>
            <a:r>
              <a:rPr lang="en-US"/>
              <a:t>Outline</a:t>
            </a:r>
            <a:endParaRPr/>
          </a:p>
        </p:txBody>
      </p:sp>
      <p:pic>
        <p:nvPicPr>
          <p:cNvPr id="10" name="Picture 2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2551176" y="1092708"/>
            <a:ext cx="4044242" cy="4672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19090" y="1535777"/>
            <a:ext cx="8508999" cy="4937535"/>
          </a:xfrm>
        </p:spPr>
        <p:txBody>
          <a:bodyPr/>
          <a:lstStyle/>
          <a:p>
            <a:pPr lvl="0">
              <a:defRPr/>
            </a:pPr>
            <a:r>
              <a:rPr lang="en-US" sz="2200">
                <a:solidFill>
                  <a:prstClr val="black"/>
                </a:solidFill>
              </a:rPr>
              <a:t>WWFE (Worldwide Failure Exercise ):</a:t>
            </a:r>
            <a:endParaRPr/>
          </a:p>
          <a:p>
            <a:pPr>
              <a:defRPr/>
            </a:pPr>
            <a:r>
              <a:rPr lang="en-US"/>
              <a:t>Reference: </a:t>
            </a:r>
            <a:r>
              <a:rPr lang="fi-FI"/>
              <a:t>Hinton, M. J. K. A., Kaddour, A. S., &amp; Soden, P. D. (Eds.). (2004)</a:t>
            </a:r>
            <a:endParaRPr/>
          </a:p>
          <a:p>
            <a:pPr>
              <a:defRPr/>
            </a:pPr>
            <a:endParaRPr lang="fi-FI"/>
          </a:p>
          <a:p>
            <a:pPr marL="285750" indent="-285750">
              <a:buFont typeface="Arial"/>
              <a:buChar char="•"/>
              <a:defRPr/>
            </a:pPr>
            <a:r>
              <a:rPr lang="fi-FI"/>
              <a:t>Verification of Puck Criteria Implementation for Inter Fiber Failure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endParaRPr lang="fi-FI"/>
          </a:p>
          <a:p>
            <a:pPr marL="285750" indent="-285750">
              <a:buFont typeface="Arial"/>
              <a:buChar char="•"/>
              <a:defRPr/>
            </a:pPr>
            <a:r>
              <a:rPr lang="fi-FI"/>
              <a:t>Predict the fracture plane oreientation for Carbon Epoxy composite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endParaRPr lang="fi-FI"/>
          </a:p>
        </p:txBody>
      </p:sp>
      <p:pic>
        <p:nvPicPr>
          <p:cNvPr id="5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6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8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sp>
        <p:nvSpPr>
          <p:cNvPr id="9" name="Θέση αριθμού διαφάνειας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>
          <a:xfrm>
            <a:off x="6774934" y="6473312"/>
            <a:ext cx="2052074" cy="365125"/>
          </a:xfrm>
        </p:spPr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10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71901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Testing &amp; Results</a:t>
            </a:r>
            <a:endParaRPr lang="de-DE"/>
          </a:p>
        </p:txBody>
      </p:sp>
      <p:pic>
        <p:nvPicPr>
          <p:cNvPr id="11" name="Picture 10" hidden="0"/>
          <p:cNvPicPr>
            <a:picLocks noChangeAspect="1"/>
          </p:cNvPicPr>
          <p:nvPr isPhoto="0" userDrawn="0"/>
        </p:nvPicPr>
        <p:blipFill>
          <a:blip r:embed="rId4"/>
          <a:srcRect l="0" t="0" r="0" b="25147"/>
          <a:stretch/>
        </p:blipFill>
        <p:spPr bwMode="auto">
          <a:xfrm>
            <a:off x="319090" y="3814910"/>
            <a:ext cx="5036632" cy="13176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Rectangle 2" hidden="0"/>
          <p:cNvSpPr/>
          <p:nvPr isPhoto="0" userDrawn="0"/>
        </p:nvSpPr>
        <p:spPr bwMode="auto">
          <a:xfrm>
            <a:off x="2097460" y="5262985"/>
            <a:ext cx="14798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/>
              <a:t>Cuntze</a:t>
            </a:r>
            <a:r>
              <a:rPr lang="en-US" sz="1000"/>
              <a:t> ,RG et al ,1997</a:t>
            </a:r>
            <a:endParaRPr/>
          </a:p>
        </p:txBody>
      </p:sp>
      <p:pic>
        <p:nvPicPr>
          <p:cNvPr id="13" name="Picture 3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5527207" y="3429000"/>
            <a:ext cx="3308811" cy="2115186"/>
          </a:xfrm>
          <a:prstGeom prst="rect">
            <a:avLst/>
          </a:prstGeom>
        </p:spPr>
      </p:pic>
      <p:sp>
        <p:nvSpPr>
          <p:cNvPr id="14" name="Rectangle 11" hidden="0"/>
          <p:cNvSpPr/>
          <p:nvPr isPhoto="0" userDrawn="0"/>
        </p:nvSpPr>
        <p:spPr bwMode="auto">
          <a:xfrm>
            <a:off x="6200413" y="5408584"/>
            <a:ext cx="19623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/>
              <a:t>Illustration of Puck action Plane</a:t>
            </a:r>
            <a:endParaRPr/>
          </a:p>
          <a:p>
            <a:pPr>
              <a:defRPr/>
            </a:pPr>
            <a:r>
              <a:rPr lang="en-US" sz="1000"/>
              <a:t>     (Puck &amp; Shurmann,1998)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19090" y="1535777"/>
            <a:ext cx="8508999" cy="4937535"/>
          </a:xfrm>
        </p:spPr>
        <p:txBody>
          <a:bodyPr/>
          <a:lstStyle/>
          <a:p>
            <a:pPr>
              <a:defRPr/>
            </a:pPr>
            <a:endParaRPr lang="fi-FI"/>
          </a:p>
          <a:p>
            <a:pPr marL="285750" indent="-285750">
              <a:buFont typeface="Arial"/>
              <a:buChar char="•"/>
              <a:defRPr/>
            </a:pPr>
            <a:endParaRPr lang="en-US"/>
          </a:p>
        </p:txBody>
      </p:sp>
      <p:pic>
        <p:nvPicPr>
          <p:cNvPr id="5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6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8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sp>
        <p:nvSpPr>
          <p:cNvPr id="9" name="Θέση αριθμού διαφάνειας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>
          <a:xfrm>
            <a:off x="6774934" y="6473312"/>
            <a:ext cx="2052074" cy="365125"/>
          </a:xfrm>
        </p:spPr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10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71901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Testing &amp; Results</a:t>
            </a:r>
            <a:endParaRPr lang="de-DE"/>
          </a:p>
        </p:txBody>
      </p:sp>
      <p:sp>
        <p:nvSpPr>
          <p:cNvPr id="11" name="Rectangle 2" hidden="0"/>
          <p:cNvSpPr/>
          <p:nvPr isPhoto="0" userDrawn="0"/>
        </p:nvSpPr>
        <p:spPr bwMode="auto">
          <a:xfrm>
            <a:off x="6579749" y="5598228"/>
            <a:ext cx="14798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/>
              <a:t>Cuntze</a:t>
            </a:r>
            <a:r>
              <a:rPr lang="en-US" sz="1000"/>
              <a:t> ,RG et al ,1997</a:t>
            </a:r>
            <a:endParaRPr/>
          </a:p>
        </p:txBody>
      </p:sp>
      <p:pic>
        <p:nvPicPr>
          <p:cNvPr id="12" name="Picture 5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970319" y="4705642"/>
            <a:ext cx="4329891" cy="17851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9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1630727" y="1282270"/>
            <a:ext cx="5494664" cy="33628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5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7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sp>
        <p:nvSpPr>
          <p:cNvPr id="8" name="Θέση αριθμού διαφάνειας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>
          <a:xfrm>
            <a:off x="6774934" y="6473312"/>
            <a:ext cx="2052074" cy="365125"/>
          </a:xfrm>
        </p:spPr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pic>
        <p:nvPicPr>
          <p:cNvPr id="9" name="Picture 8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2549878" y="1092708"/>
            <a:ext cx="4044243" cy="4672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 hidden="0"/>
          <p:cNvSpPr>
            <a:spLocks noAdjustHandles="0" noChangeArrowheads="0"/>
          </p:cNvSpPr>
          <p:nvPr isPhoto="0" userDrawn="0"/>
        </p:nvSpPr>
        <p:spPr bwMode="auto">
          <a:xfrm>
            <a:off x="319090" y="1535777"/>
            <a:ext cx="8508999" cy="493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algn="l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defRPr lang="de-DE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de-DE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-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  <a:defRPr/>
            </a:pPr>
            <a:r>
              <a:rPr lang="en-US"/>
              <a:t>Mechanical response of composites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endParaRPr lang="en-US"/>
          </a:p>
          <a:p>
            <a:pPr>
              <a:defRPr/>
            </a:pPr>
            <a:r>
              <a:rPr lang="en-US"/>
              <a:t>-There is a lot we still don’t know, but there is a lot we have learnt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Arial"/>
              <a:buChar char="•"/>
              <a:defRPr/>
            </a:pPr>
            <a:r>
              <a:rPr lang="en-US"/>
              <a:t>Modelling of mechanical response: 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endParaRPr lang="en-US"/>
          </a:p>
          <a:p>
            <a:pPr>
              <a:defRPr/>
            </a:pPr>
            <a:r>
              <a:rPr lang="en-US"/>
              <a:t>-Increasing use for design 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-Potential for integration with manufacturing 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Arial"/>
              <a:buChar char="•"/>
              <a:defRPr/>
            </a:pPr>
            <a:r>
              <a:rPr lang="en-US"/>
              <a:t>Development of material subroutines: 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endParaRPr lang="en-US"/>
          </a:p>
          <a:p>
            <a:pPr>
              <a:defRPr/>
            </a:pPr>
            <a:r>
              <a:rPr lang="en-US"/>
              <a:t>-Bridge the gap between academia, industry</a:t>
            </a:r>
            <a:endParaRPr/>
          </a:p>
          <a:p>
            <a:pPr>
              <a:defRPr/>
            </a:pPr>
            <a:r>
              <a:rPr lang="en-US"/>
              <a:t> and the software houses in this domain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-Writing user subroutines is not an easy process….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5" name="Content Placeholder 3" descr="A picture containing photo, snow, building, covered&#10;&#10;Description automatically generated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>
            <a:off x="6593881" y="1125408"/>
            <a:ext cx="1676311" cy="2123549"/>
          </a:xfrm>
          <a:prstGeom prst="rect">
            <a:avLst/>
          </a:prstGeom>
        </p:spPr>
      </p:pic>
      <p:pic>
        <p:nvPicPr>
          <p:cNvPr id="6" name="Picture 2" hidden="0"/>
          <p:cNvPicPr/>
          <p:nvPr isPhoto="0" userDrawn="0"/>
        </p:nvPicPr>
        <p:blipFill>
          <a:blip r:embed="rId3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7" name="Picture 2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9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sp>
        <p:nvSpPr>
          <p:cNvPr id="10" name="Θέση αριθμού διαφάνειας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>
          <a:xfrm>
            <a:off x="6774934" y="6473312"/>
            <a:ext cx="2052074" cy="365125"/>
          </a:xfrm>
        </p:spPr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11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71901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Conclusions</a:t>
            </a:r>
            <a:endParaRPr lang="de-DE"/>
          </a:p>
        </p:txBody>
      </p:sp>
      <p:sp>
        <p:nvSpPr>
          <p:cNvPr id="12" name="テキスト ボックス 10" hidden="0"/>
          <p:cNvSpPr>
            <a:spLocks noAdjustHandles="0" noChangeArrowheads="0"/>
          </p:cNvSpPr>
          <p:nvPr isPhoto="0" userDrawn="0"/>
        </p:nvSpPr>
        <p:spPr bwMode="auto">
          <a:xfrm>
            <a:off x="5387902" y="3259679"/>
            <a:ext cx="3756098" cy="1607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3999"/>
              </a:lnSpc>
              <a:defRPr/>
            </a:pPr>
            <a:r>
              <a:rPr lang="en-US" sz="1000">
                <a:latin typeface="+mn-lt"/>
              </a:rPr>
              <a:t>(Pinho,2014)</a:t>
            </a:r>
            <a:endParaRPr lang="ja-JP" sz="1000">
              <a:latin typeface="+mn-lt"/>
            </a:endParaRPr>
          </a:p>
        </p:txBody>
      </p:sp>
      <p:pic>
        <p:nvPicPr>
          <p:cNvPr id="13" name="Picture 4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6353798" y="3915802"/>
            <a:ext cx="1824306" cy="2039605"/>
          </a:xfrm>
          <a:prstGeom prst="rect">
            <a:avLst/>
          </a:prstGeom>
        </p:spPr>
      </p:pic>
      <p:sp>
        <p:nvSpPr>
          <p:cNvPr id="14" name="テキスト ボックス 10" hidden="0"/>
          <p:cNvSpPr>
            <a:spLocks noAdjustHandles="0" noChangeArrowheads="0"/>
          </p:cNvSpPr>
          <p:nvPr isPhoto="0" userDrawn="0"/>
        </p:nvSpPr>
        <p:spPr bwMode="auto">
          <a:xfrm>
            <a:off x="5380959" y="5949848"/>
            <a:ext cx="3756098" cy="1607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3999"/>
              </a:lnSpc>
              <a:defRPr/>
            </a:pPr>
            <a:r>
              <a:rPr lang="en-US" sz="1000">
                <a:latin typeface="+mn-lt"/>
              </a:rPr>
              <a:t>(</a:t>
            </a:r>
            <a:r>
              <a:rPr lang="en-US" sz="1000"/>
              <a:t>Korelc</a:t>
            </a:r>
            <a:r>
              <a:rPr lang="en-US" sz="1000">
                <a:latin typeface="+mn-lt"/>
              </a:rPr>
              <a:t>,2014)</a:t>
            </a:r>
            <a:endParaRPr lang="ja-JP" sz="100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19090" y="1523652"/>
            <a:ext cx="8508999" cy="4699572"/>
          </a:xfrm>
        </p:spPr>
        <p:txBody>
          <a:bodyPr/>
          <a:lstStyle/>
          <a:p>
            <a:pPr marL="285750" indent="-285750">
              <a:buFont typeface="Arial"/>
              <a:buChar char="•"/>
              <a:defRPr/>
            </a:pPr>
            <a:r>
              <a:rPr lang="en-US"/>
              <a:t>Kaw, A. K. (2005). </a:t>
            </a:r>
            <a:r>
              <a:rPr lang="en-US" i="1"/>
              <a:t>Mechanics of composite materials</a:t>
            </a:r>
            <a:r>
              <a:rPr lang="en-US"/>
              <a:t>. CRC press.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endParaRPr lang="en-US"/>
          </a:p>
          <a:p>
            <a:pPr marL="285750" indent="-285750">
              <a:buFont typeface="Arial"/>
              <a:buChar char="•"/>
              <a:defRPr/>
            </a:pPr>
            <a:r>
              <a:rPr lang="en-US"/>
              <a:t>Carrera, E. (2018). </a:t>
            </a:r>
            <a:r>
              <a:rPr lang="en-US" i="1"/>
              <a:t>Implementation of classical and advanced failure criteria for composite layered structures in FEMAP and assessment of results</a:t>
            </a:r>
            <a:r>
              <a:rPr lang="en-US"/>
              <a:t> (Doctoral dissertation, </a:t>
            </a:r>
            <a:r>
              <a:rPr lang="en-US"/>
              <a:t>Politecnico</a:t>
            </a:r>
            <a:r>
              <a:rPr lang="en-US"/>
              <a:t> di Torino).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endParaRPr lang="en-US"/>
          </a:p>
          <a:p>
            <a:pPr marL="285750" indent="-285750">
              <a:buFont typeface="Arial"/>
              <a:buChar char="•"/>
              <a:defRPr/>
            </a:pPr>
            <a:r>
              <a:rPr lang="en-US"/>
              <a:t>Cuntze RG, Deska R, Szelinski B, JeltschFricker R, Meckbach S, Huybrechts D, Kopp J, Kroll L, Gollwitzer S, Rackwitz R. Neue Bruchkriterien und Festigkeitsnachweise fuer unidirektionalen Faserkunststoffverbund unter mehrachsiger Beanspruchung -Modellbildung und Experimente. In: VDI Fortschritt-Berichte. Duesseldorf: VDI Verlag, 1997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endParaRPr lang="en-US"/>
          </a:p>
          <a:p>
            <a:pPr marL="285750" indent="-285750">
              <a:buFont typeface="Arial"/>
              <a:buChar char="•"/>
              <a:defRPr/>
            </a:pPr>
            <a:r>
              <a:rPr lang="en-US"/>
              <a:t>Berger, A. (2014). </a:t>
            </a:r>
            <a:r>
              <a:rPr lang="en-US" i="1"/>
              <a:t>Numerical Modelling of Composite Materials Based on a Combined Manufacturing-Crash Simulation</a:t>
            </a:r>
            <a:r>
              <a:rPr lang="en-US"/>
              <a:t>(Doctoral dissertation, Queen Mary University of London).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endParaRPr lang="en-US"/>
          </a:p>
          <a:p>
            <a:pPr marL="285750" indent="-285750">
              <a:buFont typeface="Arial"/>
              <a:buChar char="•"/>
              <a:defRPr/>
            </a:pPr>
            <a:r>
              <a:rPr lang="en-US"/>
              <a:t>Abaqus, U. S. M., &amp; Manuals, E. U. S. (2002). Version 6.3, </a:t>
            </a:r>
            <a:r>
              <a:rPr lang="en-US"/>
              <a:t>Hibbitt</a:t>
            </a:r>
            <a:r>
              <a:rPr lang="en-US"/>
              <a:t>, Karlsson &amp; Sorensen. </a:t>
            </a:r>
            <a:r>
              <a:rPr lang="en-US" i="1"/>
              <a:t>Inc. Rhode Island</a:t>
            </a:r>
            <a:r>
              <a:rPr lang="en-US"/>
              <a:t>.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endParaRPr lang="de-DE"/>
          </a:p>
        </p:txBody>
      </p:sp>
      <p:sp>
        <p:nvSpPr>
          <p:cNvPr id="5" name="Foliennummernplatzhalter 3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6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928074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/>
              <a:t>References</a:t>
            </a:r>
            <a:endParaRPr lang="de-DE" sz="3000"/>
          </a:p>
        </p:txBody>
      </p:sp>
      <p:pic>
        <p:nvPicPr>
          <p:cNvPr id="7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10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19090" y="1523652"/>
            <a:ext cx="8508999" cy="4699572"/>
          </a:xfrm>
        </p:spPr>
        <p:txBody>
          <a:bodyPr/>
          <a:lstStyle/>
          <a:p>
            <a:pPr marL="285750" indent="-285750">
              <a:buFont typeface="Arial"/>
              <a:buChar char="•"/>
              <a:defRPr/>
            </a:pPr>
            <a:r>
              <a:rPr lang="en-US"/>
              <a:t>3ds.com. (2019). </a:t>
            </a:r>
            <a:r>
              <a:rPr lang="en-US" i="1"/>
              <a:t>Writing User Subroutines with Abaqus</a:t>
            </a:r>
            <a:r>
              <a:rPr lang="en-US"/>
              <a:t>. [online] Available at: https://www.3ds.com/products-services/simulia/services/training-courses/course-descriptions/writing-user-subroutines-with-abaqus/ [Accessed 17 May 2019].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endParaRPr lang="en-US"/>
          </a:p>
          <a:p>
            <a:pPr marL="285750" lvl="0" indent="-285750">
              <a:buFont typeface="Arial"/>
              <a:buChar char="•"/>
              <a:defRPr/>
            </a:pPr>
            <a:r>
              <a:rPr lang="fr-FR">
                <a:solidFill>
                  <a:prstClr val="black"/>
                </a:solidFill>
              </a:rPr>
              <a:t>Systèmes, D. (2010). Abaqus 6.10 online documentation. Abaqus User </a:t>
            </a:r>
            <a:r>
              <a:rPr lang="fr-FR">
                <a:solidFill>
                  <a:prstClr val="black"/>
                </a:solidFill>
              </a:rPr>
              <a:t>Subroutines</a:t>
            </a:r>
            <a:r>
              <a:rPr lang="fr-FR">
                <a:solidFill>
                  <a:prstClr val="black"/>
                </a:solidFill>
              </a:rPr>
              <a:t> Reference Manual.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endParaRPr lang="en-US"/>
          </a:p>
          <a:p>
            <a:pPr marL="285750" indent="-285750">
              <a:buFont typeface="Arial"/>
              <a:buChar char="•"/>
              <a:defRPr/>
            </a:pPr>
            <a:r>
              <a:rPr lang="en-US"/>
              <a:t>Knight Jr, N. F., &amp; Reeder, J. R. (2006). User-defined material model for progressive failure analysis.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endParaRPr lang="en-US">
              <a:solidFill>
                <a:prstClr val="black"/>
              </a:solidFill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/>
              <a:t>Larry Pearce, </a:t>
            </a:r>
            <a:r>
              <a:rPr lang="en-US"/>
              <a:t>Sr.Lead</a:t>
            </a:r>
            <a:r>
              <a:rPr lang="en-US"/>
              <a:t> application engineer, MSC Software, </a:t>
            </a:r>
            <a:r>
              <a:rPr lang="en-US"/>
              <a:t>ʻʻProgressive</a:t>
            </a:r>
            <a:r>
              <a:rPr lang="en-US"/>
              <a:t> ply failure in </a:t>
            </a:r>
            <a:r>
              <a:rPr lang="en-US"/>
              <a:t>composites,ʼʼ</a:t>
            </a:r>
            <a:r>
              <a:rPr lang="en-US"/>
              <a:t> Webinar on May 15, 2012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endParaRPr lang="en-US"/>
          </a:p>
          <a:p>
            <a:pPr marL="285750" indent="-285750">
              <a:buFont typeface="Arial"/>
              <a:buChar char="•"/>
              <a:defRPr/>
            </a:pPr>
            <a:r>
              <a:rPr lang="en-US"/>
              <a:t>Wiegand, J., </a:t>
            </a:r>
            <a:r>
              <a:rPr lang="en-US"/>
              <a:t>Petrinic</a:t>
            </a:r>
            <a:r>
              <a:rPr lang="en-US"/>
              <a:t>, N., &amp; Elliott, B. (2008). An algorithm for determination of the fracture angle for the three-dimensional Puck matrix failure criterion for UD composites. </a:t>
            </a:r>
            <a:r>
              <a:rPr lang="en-US" i="1"/>
              <a:t>Composites Science and Technology</a:t>
            </a:r>
            <a:r>
              <a:rPr lang="en-US"/>
              <a:t>, </a:t>
            </a:r>
            <a:r>
              <a:rPr lang="en-US" i="1"/>
              <a:t>68</a:t>
            </a:r>
            <a:r>
              <a:rPr lang="en-US"/>
              <a:t>(12), 2511-2517.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endParaRPr lang="de-DE"/>
          </a:p>
          <a:p>
            <a:pPr marL="285750" indent="-285750">
              <a:buFont typeface="Arial"/>
              <a:buChar char="•"/>
              <a:defRPr/>
            </a:pPr>
            <a:endParaRPr lang="de-DE"/>
          </a:p>
        </p:txBody>
      </p:sp>
      <p:sp>
        <p:nvSpPr>
          <p:cNvPr id="5" name="Foliennummernplatzhalter 3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6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928074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/>
              <a:t>References</a:t>
            </a:r>
            <a:endParaRPr lang="de-DE" sz="3000"/>
          </a:p>
        </p:txBody>
      </p:sp>
      <p:pic>
        <p:nvPicPr>
          <p:cNvPr id="7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10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5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6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ußzeilenplatzhalter 4" hidden="0"/>
          <p:cNvSpPr>
            <a:spLocks noAdjustHandles="0" noChangeArrowheads="0"/>
          </p:cNvSpPr>
          <p:nvPr isPhoto="0" userDrawn="0"/>
        </p:nvSpPr>
        <p:spPr bwMode="auto">
          <a:xfrm>
            <a:off x="311161" y="6473312"/>
            <a:ext cx="6619725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Arial"/>
              </a:rPr>
              <a:t>Software Lab Project 2019 | Development of Failure Criteria for Composites | </a:t>
            </a:r>
            <a:r>
              <a:rPr lang="de-DE">
                <a:solidFill>
                  <a:prstClr val="black"/>
                </a:solidFill>
              </a:rPr>
              <a:t>3rd</a:t>
            </a:r>
            <a:r>
              <a:rPr lang="de-DE" sz="1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Arial"/>
              </a:rPr>
              <a:t> Review</a:t>
            </a:r>
            <a:endParaRPr lang="en-US" sz="12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" name="Θέση αριθμού διαφάνειας 2" hidden="0"/>
          <p:cNvSpPr>
            <a:spLocks noAdjustHandles="0" noChangeArrowheads="0"/>
          </p:cNvSpPr>
          <p:nvPr isPhoto="0" userDrawn="0"/>
        </p:nvSpPr>
        <p:spPr bwMode="auto">
          <a:xfrm>
            <a:off x="6774934" y="6473312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E58CB1E-F828-4F11-99E0-327109AF9DA4}" type="slidenum">
              <a:rPr lang="de-DE" sz="1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Arial"/>
              </a:rPr>
              <a:t/>
            </a:fld>
            <a:endParaRPr lang="de-DE" sz="12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Titel 2" hidden="0"/>
          <p:cNvSpPr>
            <a:spLocks noAdjustHandles="0" noChangeArrowheads="0"/>
          </p:cNvSpPr>
          <p:nvPr isPhoto="0" userDrawn="0"/>
        </p:nvSpPr>
        <p:spPr bwMode="auto">
          <a:xfrm>
            <a:off x="319090" y="79238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  <a:spAutoFit/>
          </a:bodyPr>
          <a:lstStyle>
            <a:lvl1pPr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 lang="de-DE" sz="30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9pPr>
          </a:lstStyle>
          <a:p>
            <a:pPr>
              <a:defRPr/>
            </a:pPr>
            <a:r>
              <a:rPr lang="en-US"/>
              <a:t>Outline</a:t>
            </a:r>
            <a:endParaRPr/>
          </a:p>
        </p:txBody>
      </p:sp>
      <p:pic>
        <p:nvPicPr>
          <p:cNvPr id="10" name="Picture 2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2551176" y="1097280"/>
            <a:ext cx="4045849" cy="4674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5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/>
              <a:t>Questions ? </a:t>
            </a:r>
            <a:endParaRPr/>
          </a:p>
        </p:txBody>
      </p:sp>
      <p:pic>
        <p:nvPicPr>
          <p:cNvPr id="6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7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9" name="Grafik 3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2677284" y="1780643"/>
            <a:ext cx="3789432" cy="3789432"/>
          </a:xfrm>
          <a:prstGeom prst="rect">
            <a:avLst/>
          </a:prstGeom>
        </p:spPr>
      </p:pic>
      <p:sp>
        <p:nvSpPr>
          <p:cNvPr id="10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5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877329" y="3223815"/>
            <a:ext cx="3389342" cy="410369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de-DE"/>
              <a:t>Backup Slides </a:t>
            </a:r>
            <a:endParaRPr/>
          </a:p>
        </p:txBody>
      </p:sp>
      <p:pic>
        <p:nvPicPr>
          <p:cNvPr id="6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7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9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pic>
        <p:nvPicPr>
          <p:cNvPr id="5" name="Picture 3" descr="A screenshot of text&#10;&#10;Description automatically generated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53937" y="1382781"/>
            <a:ext cx="7436126" cy="4911757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48562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/>
              <a:t>Comparison:</a:t>
            </a:r>
            <a:endParaRPr lang="de-DE" sz="3000"/>
          </a:p>
        </p:txBody>
      </p:sp>
      <p:sp>
        <p:nvSpPr>
          <p:cNvPr id="7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8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pic>
        <p:nvPicPr>
          <p:cNvPr id="9" name="Picture 2" hidden="0"/>
          <p:cNvPicPr/>
          <p:nvPr isPhoto="0" userDrawn="0"/>
        </p:nvPicPr>
        <p:blipFill>
          <a:blip r:embed="rId3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10" name="Picture 2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19090" y="1518249"/>
            <a:ext cx="8509000" cy="4943511"/>
          </a:xfrm>
        </p:spPr>
        <p:txBody>
          <a:bodyPr/>
          <a:lstStyle/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endParaRPr lang="en-US"/>
          </a:p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r>
              <a:rPr lang="en-US"/>
              <a:t>State Variables and Failure Index:</a:t>
            </a:r>
            <a:endParaRPr/>
          </a:p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endParaRPr lang="en-US"/>
          </a:p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endParaRPr lang="en-US"/>
          </a:p>
          <a:p>
            <a:pPr lvl="0">
              <a:lnSpc>
                <a:spcPct val="100000"/>
              </a:lnSpc>
              <a:defRPr/>
            </a:pPr>
            <a:endParaRPr lang="en-US" b="1"/>
          </a:p>
          <a:p>
            <a:pPr lvl="0">
              <a:lnSpc>
                <a:spcPct val="100000"/>
              </a:lnSpc>
              <a:defRPr/>
            </a:pPr>
            <a:endParaRPr lang="en-US" b="1"/>
          </a:p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endParaRPr lang="en-US" b="1"/>
          </a:p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endParaRPr lang="en-US" b="1"/>
          </a:p>
        </p:txBody>
      </p:sp>
      <p:sp>
        <p:nvSpPr>
          <p:cNvPr id="5" name="Foliennummernplatzhalter 3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6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7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221512" y="2492072"/>
            <a:ext cx="4510135" cy="29958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softEdge rad="0"/>
          </a:effectLst>
        </p:spPr>
      </p:pic>
      <p:pic>
        <p:nvPicPr>
          <p:cNvPr id="10" name="Picture 4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5131929" y="3255706"/>
            <a:ext cx="3286010" cy="933918"/>
          </a:xfrm>
          <a:prstGeom prst="rect">
            <a:avLst/>
          </a:prstGeom>
          <a:ln w="3175">
            <a:solidFill>
              <a:srgbClr val="FF0000"/>
            </a:solidFill>
          </a:ln>
        </p:spPr>
      </p:pic>
      <p:sp>
        <p:nvSpPr>
          <p:cNvPr id="11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48562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/>
              <a:t>Max Stress Theory</a:t>
            </a:r>
            <a:endParaRPr lang="de-DE" sz="3000"/>
          </a:p>
        </p:txBody>
      </p:sp>
      <p:sp>
        <p:nvSpPr>
          <p:cNvPr id="12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5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769050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/>
              <a:t>Damage Development</a:t>
            </a:r>
            <a:endParaRPr lang="de-DE" sz="3000"/>
          </a:p>
        </p:txBody>
      </p:sp>
      <p:sp>
        <p:nvSpPr>
          <p:cNvPr id="6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7" name="Picture 2" descr="C:\Users\Ammar\AppData\Local\Temp\SNAGHTML1d9bbfd0.PN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319090" y="1178441"/>
            <a:ext cx="6085846" cy="52948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8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pic>
        <p:nvPicPr>
          <p:cNvPr id="9" name="Picture 2" hidden="0"/>
          <p:cNvPicPr/>
          <p:nvPr isPhoto="0" userDrawn="0"/>
        </p:nvPicPr>
        <p:blipFill>
          <a:blip r:embed="rId3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10" name="Picture 2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19090" y="1518249"/>
            <a:ext cx="8509000" cy="4943511"/>
          </a:xfr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endParaRPr lang="en-US" sz="2200">
              <a:solidFill>
                <a:prstClr val="black"/>
              </a:solidFill>
              <a:latin typeface="Arial"/>
              <a:cs typeface="Arial"/>
            </a:endParaRPr>
          </a:p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endParaRPr lang="en-US" b="1"/>
          </a:p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endParaRPr lang="en-US" b="1"/>
          </a:p>
        </p:txBody>
      </p:sp>
      <p:sp>
        <p:nvSpPr>
          <p:cNvPr id="5" name="Foliennummernplatzhalter 3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6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7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48562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/>
              <a:t>Tsai-Wu Theory</a:t>
            </a:r>
            <a:endParaRPr lang="de-DE" sz="3000"/>
          </a:p>
        </p:txBody>
      </p:sp>
      <p:pic>
        <p:nvPicPr>
          <p:cNvPr id="10" name="Picture 17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281629" y="2500566"/>
            <a:ext cx="5013097" cy="971124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1" name="Picture 18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221512" y="3878750"/>
            <a:ext cx="5133333" cy="742857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2" name="Picture 19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5519420" y="3878750"/>
            <a:ext cx="3049521" cy="183549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3" name="Picture 21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5519420" y="1518249"/>
            <a:ext cx="3117845" cy="195344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4" name="Picture 22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>
            <a:off x="915819" y="4975391"/>
            <a:ext cx="3323809" cy="323810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5" name="Picture 23" hidden="0"/>
          <p:cNvPicPr>
            <a:picLocks noChangeAspect="1"/>
          </p:cNvPicPr>
          <p:nvPr isPhoto="0" userDrawn="0"/>
        </p:nvPicPr>
        <p:blipFill>
          <a:blip r:embed="rId9"/>
          <a:stretch/>
        </p:blipFill>
        <p:spPr bwMode="auto">
          <a:xfrm>
            <a:off x="677723" y="5467536"/>
            <a:ext cx="3800000" cy="666667"/>
          </a:xfrm>
          <a:prstGeom prst="rect">
            <a:avLst/>
          </a:prstGeom>
          <a:ln w="3175">
            <a:solidFill>
              <a:srgbClr val="FF0000"/>
            </a:solidFill>
          </a:ln>
        </p:spPr>
      </p:pic>
      <p:sp>
        <p:nvSpPr>
          <p:cNvPr id="16" name="Rectangle 24" hidden="0"/>
          <p:cNvSpPr/>
          <p:nvPr isPhoto="0" userDrawn="0"/>
        </p:nvSpPr>
        <p:spPr bwMode="auto">
          <a:xfrm>
            <a:off x="201745" y="1523604"/>
            <a:ext cx="3931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r>
              <a:rPr lang="en-US"/>
              <a:t>State Variables and Failure Index:</a:t>
            </a:r>
            <a:endParaRPr/>
          </a:p>
        </p:txBody>
      </p:sp>
      <p:sp>
        <p:nvSpPr>
          <p:cNvPr id="17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19090" y="1518249"/>
            <a:ext cx="8509000" cy="4943511"/>
          </a:xfr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endParaRPr lang="en-US" sz="2200">
              <a:solidFill>
                <a:prstClr val="black"/>
              </a:solidFill>
              <a:latin typeface="Arial"/>
              <a:cs typeface="Arial"/>
            </a:endParaRPr>
          </a:p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endParaRPr lang="en-US" b="1"/>
          </a:p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endParaRPr lang="en-US" b="1"/>
          </a:p>
        </p:txBody>
      </p:sp>
      <p:sp>
        <p:nvSpPr>
          <p:cNvPr id="5" name="Foliennummernplatzhalter 3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6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7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48562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/>
              <a:t>Hoffman Theory</a:t>
            </a:r>
            <a:endParaRPr lang="de-DE" sz="3000"/>
          </a:p>
        </p:txBody>
      </p:sp>
      <p:sp>
        <p:nvSpPr>
          <p:cNvPr id="10" name="Rectangle 24" hidden="0"/>
          <p:cNvSpPr/>
          <p:nvPr isPhoto="0" userDrawn="0"/>
        </p:nvSpPr>
        <p:spPr bwMode="auto">
          <a:xfrm>
            <a:off x="201745" y="1523604"/>
            <a:ext cx="3931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r>
              <a:rPr lang="en-US"/>
              <a:t>State Variables and Failure Index:</a:t>
            </a:r>
            <a:endParaRPr/>
          </a:p>
        </p:txBody>
      </p:sp>
      <p:sp>
        <p:nvSpPr>
          <p:cNvPr id="11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pic>
        <p:nvPicPr>
          <p:cNvPr id="12" name="Picture 2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19090" y="2079684"/>
            <a:ext cx="6268914" cy="745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Picture 4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19090" y="2952549"/>
            <a:ext cx="4666859" cy="32709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5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6" name="Picture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19091" y="1179419"/>
            <a:ext cx="5776910" cy="53184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769050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/>
              <a:t>Damage Development</a:t>
            </a:r>
            <a:endParaRPr lang="de-DE" sz="3000"/>
          </a:p>
        </p:txBody>
      </p:sp>
      <p:sp>
        <p:nvSpPr>
          <p:cNvPr id="8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pic>
        <p:nvPicPr>
          <p:cNvPr id="9" name="Picture 2" hidden="0"/>
          <p:cNvPicPr/>
          <p:nvPr isPhoto="0" userDrawn="0"/>
        </p:nvPicPr>
        <p:blipFill>
          <a:blip r:embed="rId3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10" name="Picture 2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19090" y="1518249"/>
            <a:ext cx="8509000" cy="4943511"/>
          </a:xfr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endParaRPr lang="en-US" sz="2200">
              <a:solidFill>
                <a:prstClr val="black"/>
              </a:solidFill>
              <a:latin typeface="Arial"/>
              <a:cs typeface="Arial"/>
            </a:endParaRPr>
          </a:p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endParaRPr lang="en-US" b="1"/>
          </a:p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endParaRPr lang="en-US" b="1"/>
          </a:p>
        </p:txBody>
      </p:sp>
      <p:sp>
        <p:nvSpPr>
          <p:cNvPr id="5" name="Foliennummernplatzhalter 3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6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7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48562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/>
              <a:t>Hashin Theory</a:t>
            </a:r>
            <a:endParaRPr lang="de-DE" sz="3000"/>
          </a:p>
        </p:txBody>
      </p:sp>
      <p:sp>
        <p:nvSpPr>
          <p:cNvPr id="10" name="Rectangle 24" hidden="0"/>
          <p:cNvSpPr/>
          <p:nvPr isPhoto="0" userDrawn="0"/>
        </p:nvSpPr>
        <p:spPr bwMode="auto">
          <a:xfrm>
            <a:off x="201745" y="1523604"/>
            <a:ext cx="3931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r>
              <a:rPr lang="en-US"/>
              <a:t>State Variables and Failure Index:</a:t>
            </a:r>
            <a:endParaRPr/>
          </a:p>
        </p:txBody>
      </p:sp>
      <p:pic>
        <p:nvPicPr>
          <p:cNvPr id="11" name="Picture 4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11161" y="2119200"/>
            <a:ext cx="4298047" cy="1832204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2" name="Picture 5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45004" y="4177668"/>
            <a:ext cx="4298047" cy="2042334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3" name="Picture 6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4726553" y="2150128"/>
            <a:ext cx="4165059" cy="885174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4" name="Picture 8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4726553" y="3070728"/>
            <a:ext cx="4165059" cy="846999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5" name="Picture 9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>
            <a:off x="4760396" y="4177045"/>
            <a:ext cx="3630310" cy="858284"/>
          </a:xfrm>
          <a:prstGeom prst="rect">
            <a:avLst/>
          </a:prstGeom>
          <a:ln w="3175">
            <a:solidFill>
              <a:srgbClr val="FF0000"/>
            </a:solidFill>
          </a:ln>
        </p:spPr>
      </p:pic>
      <p:sp>
        <p:nvSpPr>
          <p:cNvPr id="16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5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6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769050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/>
              <a:t>Damage Development</a:t>
            </a:r>
            <a:endParaRPr lang="de-DE" sz="3000"/>
          </a:p>
        </p:txBody>
      </p:sp>
      <p:pic>
        <p:nvPicPr>
          <p:cNvPr id="7" name="Picture 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11161" y="1217071"/>
            <a:ext cx="5727492" cy="52562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8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pic>
        <p:nvPicPr>
          <p:cNvPr id="9" name="Picture 2" hidden="0"/>
          <p:cNvPicPr/>
          <p:nvPr isPhoto="0" userDrawn="0"/>
        </p:nvPicPr>
        <p:blipFill>
          <a:blip r:embed="rId3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10" name="Picture 2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5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6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ußzeilenplatzhalter 4" hidden="0"/>
          <p:cNvSpPr>
            <a:spLocks noAdjustHandles="0" noChangeArrowheads="0"/>
          </p:cNvSpPr>
          <p:nvPr isPhoto="0" userDrawn="0"/>
        </p:nvSpPr>
        <p:spPr bwMode="auto">
          <a:xfrm>
            <a:off x="311161" y="6473312"/>
            <a:ext cx="6619725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Arial"/>
              </a:rPr>
              <a:t>Software Lab Project 2019 | Development of Failure Criteria for Composites | </a:t>
            </a:r>
            <a:r>
              <a:rPr lang="de-DE">
                <a:solidFill>
                  <a:prstClr val="black"/>
                </a:solidFill>
              </a:rPr>
              <a:t>3rd</a:t>
            </a:r>
            <a:r>
              <a:rPr lang="de-DE" sz="1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Arial"/>
              </a:rPr>
              <a:t> Review</a:t>
            </a:r>
            <a:endParaRPr lang="en-US" sz="12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" name="Θέση αριθμού διαφάνειας 2" hidden="0"/>
          <p:cNvSpPr>
            <a:spLocks noAdjustHandles="0" noChangeArrowheads="0"/>
          </p:cNvSpPr>
          <p:nvPr isPhoto="0" userDrawn="0"/>
        </p:nvSpPr>
        <p:spPr bwMode="auto">
          <a:xfrm>
            <a:off x="6774934" y="6473312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E58CB1E-F828-4F11-99E0-327109AF9DA4}" type="slidenum">
              <a:rPr lang="de-DE" sz="1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Arial"/>
              </a:rPr>
              <a:t/>
            </a:fld>
            <a:endParaRPr lang="de-DE" sz="12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" name="Picture 4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2551176" y="1097280"/>
            <a:ext cx="4044242" cy="4672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19090" y="1518249"/>
            <a:ext cx="8509000" cy="4943511"/>
          </a:xfr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endParaRPr lang="en-US" sz="2200">
              <a:solidFill>
                <a:prstClr val="black"/>
              </a:solidFill>
              <a:latin typeface="Arial"/>
              <a:cs typeface="Arial"/>
            </a:endParaRPr>
          </a:p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endParaRPr lang="en-US" b="1"/>
          </a:p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endParaRPr lang="en-US" b="1"/>
          </a:p>
        </p:txBody>
      </p:sp>
      <p:sp>
        <p:nvSpPr>
          <p:cNvPr id="5" name="Foliennummernplatzhalter 3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6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7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48562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/>
              <a:t>Hashin-Rotem Theory</a:t>
            </a:r>
            <a:endParaRPr lang="de-DE" sz="3000"/>
          </a:p>
        </p:txBody>
      </p:sp>
      <p:sp>
        <p:nvSpPr>
          <p:cNvPr id="10" name="Rectangle 24" hidden="0"/>
          <p:cNvSpPr/>
          <p:nvPr isPhoto="0" userDrawn="0"/>
        </p:nvSpPr>
        <p:spPr bwMode="auto">
          <a:xfrm>
            <a:off x="201745" y="1523604"/>
            <a:ext cx="3931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r>
              <a:rPr lang="en-US"/>
              <a:t>State Variables and Failure Index:</a:t>
            </a:r>
            <a:endParaRPr/>
          </a:p>
        </p:txBody>
      </p:sp>
      <p:sp>
        <p:nvSpPr>
          <p:cNvPr id="11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pic>
        <p:nvPicPr>
          <p:cNvPr id="12" name="Picture 2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19090" y="2048137"/>
            <a:ext cx="6168796" cy="38161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19090" y="1518249"/>
            <a:ext cx="8509000" cy="4943511"/>
          </a:xfr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endParaRPr lang="en-US" sz="2200">
              <a:solidFill>
                <a:prstClr val="black"/>
              </a:solidFill>
              <a:latin typeface="Arial"/>
              <a:cs typeface="Arial"/>
            </a:endParaRPr>
          </a:p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endParaRPr lang="en-US" b="1"/>
          </a:p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endParaRPr lang="en-US" b="1"/>
          </a:p>
        </p:txBody>
      </p:sp>
      <p:sp>
        <p:nvSpPr>
          <p:cNvPr id="5" name="Foliennummernplatzhalter 3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6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7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48562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/>
              <a:t>Puck Theory</a:t>
            </a:r>
            <a:endParaRPr lang="de-DE" sz="3000"/>
          </a:p>
        </p:txBody>
      </p:sp>
      <p:sp>
        <p:nvSpPr>
          <p:cNvPr id="10" name="Rectangle 24" hidden="0"/>
          <p:cNvSpPr/>
          <p:nvPr isPhoto="0" userDrawn="0"/>
        </p:nvSpPr>
        <p:spPr bwMode="auto">
          <a:xfrm>
            <a:off x="201745" y="1523604"/>
            <a:ext cx="3931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r>
              <a:rPr lang="en-US"/>
              <a:t>State Variables and Failure Index:</a:t>
            </a:r>
            <a:endParaRPr/>
          </a:p>
        </p:txBody>
      </p:sp>
      <p:sp>
        <p:nvSpPr>
          <p:cNvPr id="11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pic>
        <p:nvPicPr>
          <p:cNvPr id="12" name="Picture 2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82641" y="3657600"/>
            <a:ext cx="8778717" cy="23518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0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182641" y="2815771"/>
            <a:ext cx="6510160" cy="8418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1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319090" y="2069937"/>
            <a:ext cx="4239112" cy="5639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pic>
        <p:nvPicPr>
          <p:cNvPr id="5" name="Picture 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59899" y="1439692"/>
            <a:ext cx="3722086" cy="2425981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6" name="Picture 4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59899" y="3968550"/>
            <a:ext cx="7219048" cy="2504762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2nd Review</a:t>
            </a:r>
            <a:endParaRPr lang="en-US"/>
          </a:p>
        </p:txBody>
      </p:sp>
      <p:sp>
        <p:nvSpPr>
          <p:cNvPr id="8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48562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/>
              <a:t>Damage Development</a:t>
            </a:r>
            <a:endParaRPr lang="de-DE" sz="3000"/>
          </a:p>
        </p:txBody>
      </p:sp>
      <p:sp>
        <p:nvSpPr>
          <p:cNvPr id="9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10" name="Picture 11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4630577" y="1388932"/>
            <a:ext cx="3477427" cy="2449616"/>
          </a:xfrm>
          <a:prstGeom prst="rect">
            <a:avLst/>
          </a:prstGeom>
        </p:spPr>
      </p:pic>
      <p:pic>
        <p:nvPicPr>
          <p:cNvPr id="11" name="Picture 2" hidden="0"/>
          <p:cNvPicPr/>
          <p:nvPr isPhoto="0" userDrawn="0"/>
        </p:nvPicPr>
        <p:blipFill>
          <a:blip r:embed="rId5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12" name="Picture 2" hidden="0"/>
          <p:cNvPicPr>
            <a:picLocks noChangeAspect="1" noChangeArrowheads="1"/>
          </p:cNvPicPr>
          <p:nvPr isPhoto="0" userDrawn="0"/>
        </p:nvPicPr>
        <p:blipFill>
          <a:blip r:embed="rId6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19090" y="1518249"/>
            <a:ext cx="8509000" cy="4943511"/>
          </a:xfr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endParaRPr lang="en-US" sz="2200">
              <a:solidFill>
                <a:prstClr val="black"/>
              </a:solidFill>
              <a:latin typeface="Arial"/>
              <a:cs typeface="Arial"/>
            </a:endParaRPr>
          </a:p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endParaRPr lang="en-US" b="1"/>
          </a:p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endParaRPr lang="en-US" b="1"/>
          </a:p>
        </p:txBody>
      </p:sp>
      <p:sp>
        <p:nvSpPr>
          <p:cNvPr id="5" name="Foliennummernplatzhalter 3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6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7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48562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/>
              <a:t>Crack Band Theory</a:t>
            </a:r>
            <a:endParaRPr lang="de-DE" sz="3000"/>
          </a:p>
        </p:txBody>
      </p:sp>
      <p:sp>
        <p:nvSpPr>
          <p:cNvPr id="10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pic>
        <p:nvPicPr>
          <p:cNvPr id="11" name="Picture 4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5982723" y="3017285"/>
            <a:ext cx="2519159" cy="1945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5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221512" y="1952282"/>
            <a:ext cx="2774063" cy="33874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6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2783251" y="1980075"/>
            <a:ext cx="2929872" cy="33712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19090" y="1518249"/>
            <a:ext cx="8509000" cy="4943511"/>
          </a:xfr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endParaRPr lang="en-US" sz="2200">
              <a:solidFill>
                <a:prstClr val="black"/>
              </a:solidFill>
              <a:latin typeface="Arial"/>
              <a:cs typeface="Arial"/>
            </a:endParaRPr>
          </a:p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endParaRPr lang="en-US" b="1"/>
          </a:p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endParaRPr lang="en-US" b="1"/>
          </a:p>
        </p:txBody>
      </p:sp>
      <p:sp>
        <p:nvSpPr>
          <p:cNvPr id="5" name="Foliennummernplatzhalter 3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6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7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48562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/>
              <a:t>Crack Band Theory</a:t>
            </a:r>
            <a:endParaRPr lang="de-DE" sz="3000"/>
          </a:p>
        </p:txBody>
      </p:sp>
      <p:sp>
        <p:nvSpPr>
          <p:cNvPr id="10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pic>
        <p:nvPicPr>
          <p:cNvPr id="11" name="Picture 2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19090" y="1356064"/>
            <a:ext cx="3339120" cy="4691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5" descr="A picture containing sitting, boat, large&#10;&#10;Description automatically generated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702614" y="1361299"/>
            <a:ext cx="5140277" cy="4077345"/>
          </a:xfrm>
          <a:prstGeom prst="rect">
            <a:avLst/>
          </a:prstGeom>
          <a:ln>
            <a:solidFill>
              <a:srgbClr val="00529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19090" y="1518249"/>
            <a:ext cx="8509000" cy="4943511"/>
          </a:xfr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endParaRPr lang="en-US" sz="2200">
              <a:solidFill>
                <a:prstClr val="black"/>
              </a:solidFill>
              <a:latin typeface="Arial"/>
              <a:cs typeface="Arial"/>
            </a:endParaRPr>
          </a:p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endParaRPr lang="en-US" b="1"/>
          </a:p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endParaRPr lang="en-US" b="1"/>
          </a:p>
        </p:txBody>
      </p:sp>
      <p:sp>
        <p:nvSpPr>
          <p:cNvPr id="5" name="Foliennummernplatzhalter 3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6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7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48562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/>
              <a:t>Crack Band Theory</a:t>
            </a:r>
            <a:endParaRPr lang="de-DE" sz="3000"/>
          </a:p>
        </p:txBody>
      </p:sp>
      <p:sp>
        <p:nvSpPr>
          <p:cNvPr id="10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pic>
        <p:nvPicPr>
          <p:cNvPr id="11" name="Picture 4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11161" y="1304896"/>
            <a:ext cx="4621048" cy="2359684"/>
          </a:xfrm>
          <a:prstGeom prst="rect">
            <a:avLst/>
          </a:prstGeom>
          <a:ln>
            <a:solidFill>
              <a:srgbClr val="005293"/>
            </a:solidFill>
          </a:ln>
        </p:spPr>
      </p:pic>
      <p:pic>
        <p:nvPicPr>
          <p:cNvPr id="12" name="Picture 6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5635015" y="935929"/>
            <a:ext cx="1797024" cy="2794757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</p:pic>
      <p:pic>
        <p:nvPicPr>
          <p:cNvPr id="13" name="Picture 9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319090" y="3877933"/>
            <a:ext cx="4727936" cy="2192921"/>
          </a:xfrm>
          <a:prstGeom prst="rect">
            <a:avLst/>
          </a:prstGeom>
          <a:noFill/>
          <a:ln>
            <a:solidFill>
              <a:srgbClr val="00529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19090" y="1518249"/>
            <a:ext cx="8509000" cy="4943511"/>
          </a:xfr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endParaRPr lang="en-US" sz="2200">
              <a:solidFill>
                <a:prstClr val="black"/>
              </a:solidFill>
              <a:latin typeface="Arial"/>
              <a:cs typeface="Arial"/>
            </a:endParaRPr>
          </a:p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endParaRPr lang="en-US" b="1"/>
          </a:p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endParaRPr lang="en-US" b="1"/>
          </a:p>
        </p:txBody>
      </p:sp>
      <p:sp>
        <p:nvSpPr>
          <p:cNvPr id="5" name="Foliennummernplatzhalter 3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6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7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48562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/>
              <a:t>Crack Band Theory</a:t>
            </a:r>
            <a:endParaRPr lang="de-DE" sz="3000"/>
          </a:p>
        </p:txBody>
      </p:sp>
      <p:sp>
        <p:nvSpPr>
          <p:cNvPr id="10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pic>
        <p:nvPicPr>
          <p:cNvPr id="11" name="Picture 5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221512" y="1761706"/>
            <a:ext cx="8601953" cy="3784860"/>
          </a:xfrm>
          <a:prstGeom prst="rect">
            <a:avLst/>
          </a:prstGeom>
          <a:ln>
            <a:solidFill>
              <a:srgbClr val="00529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19090" y="1518249"/>
            <a:ext cx="8509000" cy="4943511"/>
          </a:xfr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endParaRPr lang="en-US" sz="2200">
              <a:solidFill>
                <a:prstClr val="black"/>
              </a:solidFill>
              <a:latin typeface="Arial"/>
              <a:cs typeface="Arial"/>
            </a:endParaRPr>
          </a:p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endParaRPr lang="en-US" b="1"/>
          </a:p>
          <a:p>
            <a:pPr marL="285750" lvl="0" indent="-285750">
              <a:lnSpc>
                <a:spcPct val="100000"/>
              </a:lnSpc>
              <a:buFont typeface="Arial"/>
              <a:buChar char="•"/>
              <a:defRPr/>
            </a:pPr>
            <a:endParaRPr lang="en-US" b="1"/>
          </a:p>
        </p:txBody>
      </p:sp>
      <p:sp>
        <p:nvSpPr>
          <p:cNvPr id="5" name="Foliennummernplatzhalter 3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6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7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48562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/>
              <a:t>Crack Band Theory</a:t>
            </a:r>
            <a:endParaRPr lang="de-DE" sz="3000"/>
          </a:p>
        </p:txBody>
      </p:sp>
      <p:sp>
        <p:nvSpPr>
          <p:cNvPr id="10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pic>
        <p:nvPicPr>
          <p:cNvPr id="11" name="Picture 2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19090" y="1727336"/>
            <a:ext cx="8203656" cy="4091062"/>
          </a:xfrm>
          <a:prstGeom prst="rect">
            <a:avLst/>
          </a:prstGeom>
          <a:ln>
            <a:solidFill>
              <a:srgbClr val="00529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5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48562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/>
              <a:t>Homogenization vs MCT :</a:t>
            </a:r>
            <a:endParaRPr lang="de-DE" sz="3000"/>
          </a:p>
        </p:txBody>
      </p:sp>
      <p:sp>
        <p:nvSpPr>
          <p:cNvPr id="6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7" name="Content Placeholder 7" descr="A close up of a device&#10;&#10;Description automatically generated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>
            <a:off x="2100122" y="3946273"/>
            <a:ext cx="4943757" cy="217545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8" name="Picture 18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2100122" y="1793279"/>
            <a:ext cx="4943756" cy="2027053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pic>
        <p:nvPicPr>
          <p:cNvPr id="10" name="Picture 2" hidden="0"/>
          <p:cNvPicPr/>
          <p:nvPr isPhoto="0" userDrawn="0"/>
        </p:nvPicPr>
        <p:blipFill>
          <a:blip r:embed="rId4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11" name="Picture 2" hidden="0"/>
          <p:cNvPicPr>
            <a:picLocks noChangeAspect="1" noChangeArrowheads="1"/>
          </p:cNvPicPr>
          <p:nvPr isPhoto="0" userDrawn="0"/>
        </p:nvPicPr>
        <p:blipFill>
          <a:blip r:embed="rId5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pic>
        <p:nvPicPr>
          <p:cNvPr id="5" name="Content Placeholder 7" descr="A close up of a logo&#10;&#10;Description automatically generated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>
            <a:off x="1105788" y="1758743"/>
            <a:ext cx="6695183" cy="3340514"/>
          </a:xfrm>
          <a:prstGeom prst="rect">
            <a:avLst/>
          </a:prstGeom>
        </p:spPr>
      </p:pic>
      <p:sp>
        <p:nvSpPr>
          <p:cNvPr id="6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48562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/>
              <a:t>Macro to Micro Scale:</a:t>
            </a:r>
            <a:endParaRPr lang="de-DE" sz="3000"/>
          </a:p>
        </p:txBody>
      </p:sp>
      <p:sp>
        <p:nvSpPr>
          <p:cNvPr id="7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8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pic>
        <p:nvPicPr>
          <p:cNvPr id="9" name="Picture 2" hidden="0"/>
          <p:cNvPicPr/>
          <p:nvPr isPhoto="0" userDrawn="0"/>
        </p:nvPicPr>
        <p:blipFill>
          <a:blip r:embed="rId3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10" name="Picture 2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5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7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sp>
        <p:nvSpPr>
          <p:cNvPr id="8" name="Θέση αριθμού διαφάνειας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>
          <a:xfrm>
            <a:off x="6774934" y="6473312"/>
            <a:ext cx="2052074" cy="365125"/>
          </a:xfrm>
        </p:spPr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9" name="Titel 2" hidden="0"/>
          <p:cNvSpPr>
            <a:spLocks noAdjustHandles="0" noChangeArrowheads="0"/>
          </p:cNvSpPr>
          <p:nvPr isPhoto="0" userDrawn="0"/>
        </p:nvSpPr>
        <p:spPr bwMode="auto">
          <a:xfrm>
            <a:off x="319090" y="79238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  <a:spAutoFit/>
          </a:bodyPr>
          <a:lstStyle>
            <a:lvl1pPr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 lang="de-DE" sz="30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9pPr>
          </a:lstStyle>
          <a:p>
            <a:pPr>
              <a:defRPr/>
            </a:pPr>
            <a:r>
              <a:rPr lang="en-US"/>
              <a:t>Recap</a:t>
            </a:r>
            <a:endParaRPr/>
          </a:p>
        </p:txBody>
      </p:sp>
      <p:pic>
        <p:nvPicPr>
          <p:cNvPr id="10" name="Picture 4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1336402" y="1376753"/>
            <a:ext cx="5751444" cy="4742420"/>
          </a:xfrm>
          <a:prstGeom prst="rect">
            <a:avLst/>
          </a:prstGeom>
          <a:noFill/>
        </p:spPr>
      </p:pic>
      <p:pic>
        <p:nvPicPr>
          <p:cNvPr id="11" name="Picture 17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6380515" y="2759460"/>
            <a:ext cx="2446493" cy="2005761"/>
          </a:xfrm>
          <a:prstGeom prst="rect">
            <a:avLst/>
          </a:prstGeom>
        </p:spPr>
      </p:pic>
      <p:pic>
        <p:nvPicPr>
          <p:cNvPr id="12" name="Picture 26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3298913" y="618394"/>
            <a:ext cx="1651610" cy="1781598"/>
          </a:xfrm>
          <a:prstGeom prst="rect">
            <a:avLst/>
          </a:prstGeom>
        </p:spPr>
      </p:pic>
      <p:pic>
        <p:nvPicPr>
          <p:cNvPr id="13" name="Picture 24" descr="A close up of a sign&#10;&#10;Description automatically generated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3621023" y="5642583"/>
            <a:ext cx="1182202" cy="764491"/>
          </a:xfrm>
          <a:prstGeom prst="rect">
            <a:avLst/>
          </a:prstGeom>
        </p:spPr>
      </p:pic>
      <p:pic>
        <p:nvPicPr>
          <p:cNvPr id="14" name="Picture 25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>
            <a:off x="1626243" y="6216075"/>
            <a:ext cx="1171633" cy="211697"/>
          </a:xfrm>
          <a:prstGeom prst="rect">
            <a:avLst/>
          </a:prstGeom>
        </p:spPr>
      </p:pic>
      <p:sp>
        <p:nvSpPr>
          <p:cNvPr id="15" name="テキスト ボックス 10" hidden="0"/>
          <p:cNvSpPr>
            <a:spLocks noAdjustHandles="0" noChangeArrowheads="0"/>
          </p:cNvSpPr>
          <p:nvPr isPhoto="0" userDrawn="0"/>
        </p:nvSpPr>
        <p:spPr bwMode="auto">
          <a:xfrm>
            <a:off x="6999842" y="4765221"/>
            <a:ext cx="1185152" cy="386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3999"/>
              </a:lnSpc>
              <a:defRPr/>
            </a:pPr>
            <a:r>
              <a:rPr lang="en-US" sz="1100">
                <a:latin typeface="+mn-lt"/>
              </a:rPr>
              <a:t>Berger, A (2014)</a:t>
            </a:r>
            <a:endParaRPr/>
          </a:p>
          <a:p>
            <a:pPr algn="ctr">
              <a:lnSpc>
                <a:spcPct val="113999"/>
              </a:lnSpc>
              <a:defRPr/>
            </a:pPr>
            <a:endParaRPr lang="en-US" sz="110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A picture containing screenshot&#10;&#10;Description automatically generated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>
            <a:off x="1772389" y="1397329"/>
            <a:ext cx="5599221" cy="4937585"/>
          </a:xfrm>
          <a:prstGeom prst="rect">
            <a:avLst/>
          </a:prstGeom>
        </p:spPr>
      </p:pic>
      <p:sp>
        <p:nvSpPr>
          <p:cNvPr id="5" name="Slide Number Placeholder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6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48562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/>
              <a:t>UMAT Micro Scale :</a:t>
            </a:r>
            <a:endParaRPr lang="de-DE" sz="3000"/>
          </a:p>
        </p:txBody>
      </p:sp>
      <p:sp>
        <p:nvSpPr>
          <p:cNvPr id="7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8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pic>
        <p:nvPicPr>
          <p:cNvPr id="9" name="Picture 2" hidden="0"/>
          <p:cNvPicPr/>
          <p:nvPr isPhoto="0" userDrawn="0"/>
        </p:nvPicPr>
        <p:blipFill>
          <a:blip r:embed="rId3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10" name="Picture 2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pic>
        <p:nvPicPr>
          <p:cNvPr id="5" name="Picture 8" descr="A screenshot of a cell phone&#10;&#10;Description automatically generated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81967" y="1398382"/>
            <a:ext cx="7780065" cy="4935479"/>
          </a:xfrm>
          <a:prstGeom prst="rect">
            <a:avLst/>
          </a:prstGeom>
        </p:spPr>
      </p:pic>
      <p:sp>
        <p:nvSpPr>
          <p:cNvPr id="6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48562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/>
              <a:t>Progressive Failure Analysis:</a:t>
            </a:r>
            <a:endParaRPr lang="de-DE" sz="3000"/>
          </a:p>
        </p:txBody>
      </p:sp>
      <p:sp>
        <p:nvSpPr>
          <p:cNvPr id="7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8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pic>
        <p:nvPicPr>
          <p:cNvPr id="9" name="Picture 2" hidden="0"/>
          <p:cNvPicPr/>
          <p:nvPr isPhoto="0" userDrawn="0"/>
        </p:nvPicPr>
        <p:blipFill>
          <a:blip r:embed="rId3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10" name="Picture 2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pic>
        <p:nvPicPr>
          <p:cNvPr id="5" name="Picture 6" descr="D:\Workspace\Downloads\Flow-chart-for-ABAQUS-TM-and-UMAT-integration.png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336691" y="1429848"/>
            <a:ext cx="6464280" cy="44617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48562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/>
              <a:t>ABAQUS/UMAT Implementation:</a:t>
            </a:r>
            <a:endParaRPr lang="de-DE" sz="3000"/>
          </a:p>
        </p:txBody>
      </p:sp>
      <p:sp>
        <p:nvSpPr>
          <p:cNvPr id="7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8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pic>
        <p:nvPicPr>
          <p:cNvPr id="9" name="Picture 2" hidden="0"/>
          <p:cNvPicPr/>
          <p:nvPr isPhoto="0" userDrawn="0"/>
        </p:nvPicPr>
        <p:blipFill>
          <a:blip r:embed="rId3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10" name="Picture 2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19090" y="1318066"/>
            <a:ext cx="8508999" cy="4937535"/>
          </a:xfrm>
        </p:spPr>
        <p:txBody>
          <a:bodyPr/>
          <a:lstStyle/>
          <a:p>
            <a:pPr>
              <a:defRPr/>
            </a:pPr>
            <a:r>
              <a:rPr lang="en-US" sz="2200">
                <a:solidFill>
                  <a:prstClr val="black"/>
                </a:solidFill>
              </a:rPr>
              <a:t>PDALAC Interface :</a:t>
            </a:r>
            <a:endParaRPr/>
          </a:p>
          <a:p>
            <a:pPr>
              <a:defRPr/>
            </a:pPr>
            <a:endParaRPr lang="en-US" sz="220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-Standalone testing program</a:t>
            </a:r>
            <a:endParaRPr/>
          </a:p>
          <a:p>
            <a:pPr>
              <a:defRPr/>
            </a:pPr>
            <a:endParaRPr lang="en-US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 -Console Output</a:t>
            </a:r>
            <a:endParaRPr/>
          </a:p>
          <a:p>
            <a:pPr>
              <a:defRPr/>
            </a:pPr>
            <a:endParaRPr lang="en-US" sz="220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-Linked with GNU plot </a:t>
            </a:r>
            <a:endParaRPr/>
          </a:p>
          <a:p>
            <a:pPr lvl="0">
              <a:defRPr/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5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6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8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71901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Further Developments</a:t>
            </a:r>
            <a:endParaRPr lang="de-DE"/>
          </a:p>
        </p:txBody>
      </p:sp>
      <p:sp>
        <p:nvSpPr>
          <p:cNvPr id="9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sp>
        <p:nvSpPr>
          <p:cNvPr id="10" name="Θέση αριθμού διαφάνειας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>
          <a:xfrm>
            <a:off x="6774934" y="6473312"/>
            <a:ext cx="2052074" cy="365125"/>
          </a:xfrm>
        </p:spPr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pic>
        <p:nvPicPr>
          <p:cNvPr id="11" name="Picture 2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4263688" y="1728354"/>
            <a:ext cx="4639692" cy="4480746"/>
          </a:xfrm>
          <a:prstGeom prst="rect">
            <a:avLst/>
          </a:prstGeom>
        </p:spPr>
      </p:pic>
      <p:pic>
        <p:nvPicPr>
          <p:cNvPr id="12" name="Picture 6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237263" y="3707299"/>
            <a:ext cx="4005956" cy="2498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1334390" y="1380744"/>
            <a:ext cx="5755467" cy="4745736"/>
          </a:xfrm>
          <a:prstGeom prst="rect">
            <a:avLst/>
          </a:prstGeom>
          <a:noFill/>
        </p:spPr>
      </p:pic>
      <p:pic>
        <p:nvPicPr>
          <p:cNvPr id="5" name="Picture 2" hidden="0"/>
          <p:cNvPicPr/>
          <p:nvPr isPhoto="0" userDrawn="0"/>
        </p:nvPicPr>
        <p:blipFill>
          <a:blip r:embed="rId3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6" name="Picture 2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8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sp>
        <p:nvSpPr>
          <p:cNvPr id="9" name="Θέση αριθμού διαφάνειας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>
          <a:xfrm>
            <a:off x="6774934" y="6473312"/>
            <a:ext cx="2052074" cy="365125"/>
          </a:xfrm>
        </p:spPr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10" name="Titel 2" hidden="0"/>
          <p:cNvSpPr>
            <a:spLocks noAdjustHandles="0" noChangeArrowheads="0"/>
          </p:cNvSpPr>
          <p:nvPr isPhoto="0" userDrawn="0"/>
        </p:nvSpPr>
        <p:spPr bwMode="auto">
          <a:xfrm>
            <a:off x="319090" y="79238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  <a:spAutoFit/>
          </a:bodyPr>
          <a:lstStyle>
            <a:lvl1pPr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 lang="de-DE" sz="30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9pPr>
          </a:lstStyle>
          <a:p>
            <a:pPr>
              <a:defRPr/>
            </a:pPr>
            <a:r>
              <a:rPr lang="en-US"/>
              <a:t>Recap</a:t>
            </a:r>
            <a:endParaRPr/>
          </a:p>
        </p:txBody>
      </p:sp>
      <p:pic>
        <p:nvPicPr>
          <p:cNvPr id="11" name="Picture 17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6380515" y="2759460"/>
            <a:ext cx="2446493" cy="2005761"/>
          </a:xfrm>
          <a:prstGeom prst="rect">
            <a:avLst/>
          </a:prstGeom>
        </p:spPr>
      </p:pic>
      <p:pic>
        <p:nvPicPr>
          <p:cNvPr id="12" name="Picture 26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3298913" y="618394"/>
            <a:ext cx="1651610" cy="1781598"/>
          </a:xfrm>
          <a:prstGeom prst="rect">
            <a:avLst/>
          </a:prstGeom>
        </p:spPr>
      </p:pic>
      <p:pic>
        <p:nvPicPr>
          <p:cNvPr id="13" name="Picture 24" descr="A close up of a sign&#10;&#10;Description automatically generated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3621023" y="5642583"/>
            <a:ext cx="1182202" cy="764491"/>
          </a:xfrm>
          <a:prstGeom prst="rect">
            <a:avLst/>
          </a:prstGeom>
        </p:spPr>
      </p:pic>
      <p:pic>
        <p:nvPicPr>
          <p:cNvPr id="14" name="Picture 25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>
            <a:off x="1626243" y="6216075"/>
            <a:ext cx="1171633" cy="211697"/>
          </a:xfrm>
          <a:prstGeom prst="rect">
            <a:avLst/>
          </a:prstGeom>
        </p:spPr>
      </p:pic>
      <p:pic>
        <p:nvPicPr>
          <p:cNvPr id="15" name="Picture 2" descr="A picture containing black&#10;&#10;Description automatically generated" hidden="0"/>
          <p:cNvPicPr>
            <a:picLocks noChangeAspect="1"/>
          </p:cNvPicPr>
          <p:nvPr isPhoto="0" userDrawn="0"/>
        </p:nvPicPr>
        <p:blipFill>
          <a:blip r:embed="rId9"/>
          <a:stretch/>
        </p:blipFill>
        <p:spPr bwMode="auto">
          <a:xfrm>
            <a:off x="319090" y="3189287"/>
            <a:ext cx="1120156" cy="1146106"/>
          </a:xfrm>
          <a:prstGeom prst="rect">
            <a:avLst/>
          </a:prstGeom>
        </p:spPr>
      </p:pic>
      <p:sp>
        <p:nvSpPr>
          <p:cNvPr id="16" name="テキスト ボックス 10" hidden="0"/>
          <p:cNvSpPr>
            <a:spLocks noAdjustHandles="0" noChangeArrowheads="0"/>
          </p:cNvSpPr>
          <p:nvPr isPhoto="0" userDrawn="0"/>
        </p:nvSpPr>
        <p:spPr bwMode="auto">
          <a:xfrm>
            <a:off x="6999842" y="4765221"/>
            <a:ext cx="1185152" cy="386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3999"/>
              </a:lnSpc>
              <a:defRPr/>
            </a:pPr>
            <a:r>
              <a:rPr lang="en-US" sz="1100">
                <a:latin typeface="+mn-lt"/>
              </a:rPr>
              <a:t>Berger, A (2014)</a:t>
            </a:r>
            <a:endParaRPr/>
          </a:p>
          <a:p>
            <a:pPr algn="ctr">
              <a:lnSpc>
                <a:spcPct val="113999"/>
              </a:lnSpc>
              <a:defRPr/>
            </a:pPr>
            <a:endParaRPr lang="en-US" sz="110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5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7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sp>
        <p:nvSpPr>
          <p:cNvPr id="8" name="Θέση αριθμού διαφάνειας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>
          <a:xfrm>
            <a:off x="6774934" y="6473312"/>
            <a:ext cx="2052074" cy="365125"/>
          </a:xfrm>
        </p:spPr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sp>
        <p:nvSpPr>
          <p:cNvPr id="9" name="Titel 2" hidden="0"/>
          <p:cNvSpPr>
            <a:spLocks noAdjustHandles="0" noChangeArrowheads="0"/>
          </p:cNvSpPr>
          <p:nvPr isPhoto="0" userDrawn="0"/>
        </p:nvSpPr>
        <p:spPr bwMode="auto">
          <a:xfrm>
            <a:off x="319090" y="79238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  <a:spAutoFit/>
          </a:bodyPr>
          <a:lstStyle>
            <a:lvl1pPr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 lang="de-DE" sz="30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9pPr>
          </a:lstStyle>
          <a:p>
            <a:pPr>
              <a:defRPr/>
            </a:pPr>
            <a:r>
              <a:rPr lang="en-US"/>
              <a:t>Recap</a:t>
            </a:r>
            <a:endParaRPr/>
          </a:p>
        </p:txBody>
      </p:sp>
      <p:pic>
        <p:nvPicPr>
          <p:cNvPr id="10" name="Picture 10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0" y="1674812"/>
            <a:ext cx="9144000" cy="3997117"/>
          </a:xfrm>
          <a:prstGeom prst="rect">
            <a:avLst/>
          </a:prstGeom>
          <a:noFill/>
        </p:spPr>
      </p:pic>
      <p:sp>
        <p:nvSpPr>
          <p:cNvPr id="11" name="テキスト ボックス 10" hidden="0"/>
          <p:cNvSpPr>
            <a:spLocks noAdjustHandles="0" noChangeArrowheads="0"/>
          </p:cNvSpPr>
          <p:nvPr isPhoto="0" userDrawn="0"/>
        </p:nvSpPr>
        <p:spPr bwMode="auto">
          <a:xfrm>
            <a:off x="3018670" y="5880656"/>
            <a:ext cx="2162929" cy="1769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3999"/>
              </a:lnSpc>
              <a:defRPr/>
            </a:pPr>
            <a:r>
              <a:rPr lang="en-US" sz="1100">
                <a:latin typeface="+mn-lt"/>
              </a:rPr>
              <a:t>Software Lab Project Workflow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5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6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ußzeilenplatzhalter 4" hidden="0"/>
          <p:cNvSpPr>
            <a:spLocks noAdjustHandles="0" noChangeArrowheads="0"/>
          </p:cNvSpPr>
          <p:nvPr isPhoto="0" userDrawn="0"/>
        </p:nvSpPr>
        <p:spPr bwMode="auto">
          <a:xfrm>
            <a:off x="311161" y="6473312"/>
            <a:ext cx="6619725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Arial"/>
              </a:rPr>
              <a:t>Software Lab Project 2019 | Development of Failure Criteria for Composites | </a:t>
            </a:r>
            <a:r>
              <a:rPr lang="de-DE">
                <a:solidFill>
                  <a:prstClr val="black"/>
                </a:solidFill>
              </a:rPr>
              <a:t>3rd</a:t>
            </a:r>
            <a:r>
              <a:rPr lang="de-DE" sz="1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Arial"/>
              </a:rPr>
              <a:t> Review</a:t>
            </a:r>
            <a:endParaRPr lang="en-US" sz="12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" name="Θέση αριθμού διαφάνειας 2" hidden="0"/>
          <p:cNvSpPr>
            <a:spLocks noAdjustHandles="0" noChangeArrowheads="0"/>
          </p:cNvSpPr>
          <p:nvPr isPhoto="0" userDrawn="0"/>
        </p:nvSpPr>
        <p:spPr bwMode="auto">
          <a:xfrm>
            <a:off x="6774934" y="6473312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E58CB1E-F828-4F11-99E0-327109AF9DA4}" type="slidenum">
              <a:rPr lang="de-DE" sz="1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Arial"/>
              </a:rPr>
              <a:t/>
            </a:fld>
            <a:endParaRPr lang="de-DE" sz="12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" name="Picture 3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2549879" y="1092708"/>
            <a:ext cx="4044242" cy="4672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19090" y="1535777"/>
            <a:ext cx="8508999" cy="4937535"/>
          </a:xfrm>
        </p:spPr>
        <p:txBody>
          <a:bodyPr/>
          <a:lstStyle/>
          <a:p>
            <a:pPr>
              <a:defRPr/>
            </a:pPr>
            <a:endParaRPr lang="en-US" sz="2200"/>
          </a:p>
          <a:p>
            <a:pPr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z="2200"/>
          </a:p>
          <a:p>
            <a:pPr>
              <a:defRPr/>
            </a:pPr>
            <a:endParaRPr lang="en-US" sz="2200"/>
          </a:p>
          <a:p>
            <a:pPr>
              <a:defRPr/>
            </a:pPr>
            <a:endParaRPr lang="en-US" sz="2200"/>
          </a:p>
          <a:p>
            <a:pPr>
              <a:defRPr/>
            </a:pPr>
            <a:endParaRPr lang="en-US" sz="2200"/>
          </a:p>
          <a:p>
            <a:pPr>
              <a:defRPr/>
            </a:pPr>
            <a:endParaRPr lang="en-US" sz="2200"/>
          </a:p>
          <a:p>
            <a:pPr>
              <a:defRPr/>
            </a:pPr>
            <a:endParaRPr lang="en-US"/>
          </a:p>
        </p:txBody>
      </p:sp>
      <p:pic>
        <p:nvPicPr>
          <p:cNvPr id="5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6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8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71901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PDA  Framework</a:t>
            </a:r>
            <a:endParaRPr lang="de-DE"/>
          </a:p>
        </p:txBody>
      </p:sp>
      <p:sp>
        <p:nvSpPr>
          <p:cNvPr id="9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sp>
        <p:nvSpPr>
          <p:cNvPr id="10" name="Θέση αριθμού διαφάνειας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>
          <a:xfrm>
            <a:off x="6774934" y="6473312"/>
            <a:ext cx="2052074" cy="365125"/>
          </a:xfrm>
        </p:spPr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pic>
        <p:nvPicPr>
          <p:cNvPr id="11" name="Picture 12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812315" y="1319211"/>
            <a:ext cx="6619724" cy="519214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5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Associate Professorship of Computational Mechanics and Professorship of Wood Technology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Department of Civil, Geo and Environmental Engineering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0065BD"/>
                </a:solidFill>
                <a:latin typeface="Arial"/>
                <a:ea typeface="Arial"/>
                <a:cs typeface="Times New Roman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/>
              <a:ea typeface="Arial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7" name="Titel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9090" y="871901"/>
            <a:ext cx="8508999" cy="41036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PDA  Framework</a:t>
            </a:r>
            <a:endParaRPr lang="de-DE"/>
          </a:p>
        </p:txBody>
      </p:sp>
      <p:sp>
        <p:nvSpPr>
          <p:cNvPr id="8" name="Fußzeilenplatzhalter 4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311161" y="6473312"/>
            <a:ext cx="6619725" cy="365125"/>
          </a:xfrm>
        </p:spPr>
        <p:txBody>
          <a:bodyPr/>
          <a:lstStyle/>
          <a:p>
            <a:pPr>
              <a:defRPr/>
            </a:pPr>
            <a:r>
              <a:rPr lang="de-DE"/>
              <a:t>Software Lab Project 2019 | Development of Failure Criteria for Composites | 3rd Review</a:t>
            </a:r>
            <a:endParaRPr lang="en-US"/>
          </a:p>
        </p:txBody>
      </p:sp>
      <p:sp>
        <p:nvSpPr>
          <p:cNvPr id="9" name="Θέση αριθμού διαφάνειας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>
          <a:xfrm>
            <a:off x="6774934" y="6473312"/>
            <a:ext cx="2052074" cy="365125"/>
          </a:xfrm>
        </p:spPr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/>
            </a:fld>
            <a:endParaRPr lang="de-DE"/>
          </a:p>
        </p:txBody>
      </p:sp>
      <p:pic>
        <p:nvPicPr>
          <p:cNvPr id="10" name="Picture 6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292586" y="1942819"/>
            <a:ext cx="8305800" cy="4486275"/>
          </a:xfrm>
          <a:prstGeom prst="rect">
            <a:avLst/>
          </a:prstGeom>
          <a:noFill/>
        </p:spPr>
      </p:pic>
      <p:sp>
        <p:nvSpPr>
          <p:cNvPr id="11" name="Titel 2" hidden="0"/>
          <p:cNvSpPr>
            <a:spLocks noAdjustHandles="0" noChangeArrowheads="0"/>
          </p:cNvSpPr>
          <p:nvPr isPhoto="0" userDrawn="0"/>
        </p:nvSpPr>
        <p:spPr bwMode="auto">
          <a:xfrm>
            <a:off x="311161" y="1282270"/>
            <a:ext cx="8508999" cy="37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/>
            <a:spAutoFit/>
          </a:bodyPr>
          <a:lstStyle>
            <a:lvl1pPr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 lang="de-DE" sz="30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2"/>
                </a:solidFill>
                <a:latin typeface="Arial"/>
                <a:cs typeface="Arial"/>
              </a:defRPr>
            </a:lvl9pPr>
          </a:lstStyle>
          <a:p>
            <a:pPr marL="342900" indent="-342900">
              <a:buFont typeface="Arial"/>
              <a:buChar char="•"/>
              <a:defRPr/>
            </a:pPr>
            <a:r>
              <a:rPr lang="en-US" sz="2200"/>
              <a:t>Constitutive Law </a:t>
            </a:r>
            <a:endParaRPr/>
          </a:p>
        </p:txBody>
      </p:sp>
      <p:sp>
        <p:nvSpPr>
          <p:cNvPr id="12" name="テキスト ボックス 10" hidden="0"/>
          <p:cNvSpPr>
            <a:spLocks noAdjustHandles="0" noChangeArrowheads="0"/>
          </p:cNvSpPr>
          <p:nvPr isPhoto="0" userDrawn="0"/>
        </p:nvSpPr>
        <p:spPr bwMode="auto">
          <a:xfrm>
            <a:off x="1683357" y="5575730"/>
            <a:ext cx="3875331" cy="5629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3999"/>
              </a:lnSpc>
              <a:defRPr/>
            </a:pPr>
            <a:r>
              <a:rPr lang="en-US" sz="1100">
                <a:latin typeface="+mn-lt"/>
              </a:rPr>
              <a:t>Data flow for determining laminate elastic properties </a:t>
            </a:r>
            <a:endParaRPr/>
          </a:p>
          <a:p>
            <a:pPr algn="ctr">
              <a:lnSpc>
                <a:spcPct val="113999"/>
              </a:lnSpc>
              <a:defRPr/>
            </a:pPr>
            <a:r>
              <a:rPr lang="en-US" sz="1100">
                <a:latin typeface="+mn-lt"/>
              </a:rPr>
              <a:t>Khallouf, A (2019)</a:t>
            </a:r>
            <a:endParaRPr/>
          </a:p>
          <a:p>
            <a:pPr algn="ctr">
              <a:lnSpc>
                <a:spcPct val="113999"/>
              </a:lnSpc>
              <a:defRPr/>
            </a:pPr>
            <a:endParaRPr lang="en-US" sz="110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prstGeom prst="rect">
          <a:avLst/>
        </a:prstGeom>
        <a:noFill/>
      </a:spPr>
      <a:bodyPr/>
      <a:lstStyle/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>Development of the failure criteria for composites</Template>
  <TotalTime>0</TotalTime>
  <Words>0</Words>
  <Application>ONLYOFFICE/5.4.2.46</Application>
  <DocSecurity>0</DocSecurity>
  <PresentationFormat>On-screen Show (4:3)</PresentationFormat>
  <Paragraphs>0</Paragraphs>
  <Slides>43</Slides>
  <Notes>43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the failure criteria for composites</dc:title>
  <dc:subject/>
  <dc:creator>Ammar</dc:creator>
  <cp:keywords/>
  <dc:description/>
  <dc:identifier/>
  <dc:language/>
  <cp:lastModifiedBy>Anonymous</cp:lastModifiedBy>
  <cp:revision>447</cp:revision>
  <dcterms:created xsi:type="dcterms:W3CDTF">2019-05-16T08:15:12Z</dcterms:created>
  <dcterms:modified xsi:type="dcterms:W3CDTF">2019-12-05T17:22:38Z</dcterms:modified>
  <cp:category/>
  <cp:contentStatus/>
  <cp:version/>
</cp:coreProperties>
</file>