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3" r:id="rId4"/>
    <p:sldId id="257" r:id="rId5"/>
    <p:sldId id="258" r:id="rId6"/>
    <p:sldId id="259" r:id="rId7"/>
    <p:sldId id="260" r:id="rId8"/>
    <p:sldId id="262" r:id="rId9"/>
    <p:sldId id="304" r:id="rId10"/>
    <p:sldId id="263" r:id="rId11"/>
    <p:sldId id="305" r:id="rId12"/>
    <p:sldId id="306" r:id="rId13"/>
    <p:sldId id="264" r:id="rId14"/>
    <p:sldId id="270" r:id="rId15"/>
    <p:sldId id="316" r:id="rId16"/>
    <p:sldId id="275" r:id="rId17"/>
    <p:sldId id="274" r:id="rId18"/>
    <p:sldId id="278" r:id="rId19"/>
    <p:sldId id="279" r:id="rId20"/>
    <p:sldId id="323" r:id="rId21"/>
    <p:sldId id="324" r:id="rId22"/>
    <p:sldId id="325" r:id="rId2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38200" y="1122680"/>
            <a:ext cx="105156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200" y="3602355"/>
            <a:ext cx="10515600" cy="1655445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327025"/>
            <a:ext cx="105156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702435"/>
            <a:ext cx="10515600" cy="447484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959100"/>
            <a:ext cx="10515600" cy="2781300"/>
          </a:xfrm>
        </p:spPr>
        <p:txBody>
          <a:bodyPr anchor="t" anchorCtr="0"/>
          <a:lstStyle>
            <a:lvl1pPr>
              <a:defRPr sz="4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722120"/>
            <a:ext cx="10515600" cy="1102995"/>
          </a:xfrm>
        </p:spPr>
        <p:txBody>
          <a:bodyPr lIns="144145" anchor="b" anchorCtr="0"/>
          <a:lstStyle>
            <a:lvl1pPr marL="0" indent="0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470" y="1482090"/>
            <a:ext cx="5220970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200" y="2368550"/>
            <a:ext cx="5222240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655" y="1482090"/>
            <a:ext cx="5097145" cy="823595"/>
          </a:xfrm>
        </p:spPr>
        <p:txBody>
          <a:bodyPr anchor="ctr" anchorCtr="0"/>
          <a:lstStyle>
            <a:lvl1pPr marL="0" indent="0">
              <a:buNone/>
              <a:defRPr sz="3200">
                <a:solidFill>
                  <a:srgbClr val="0070C0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655" y="2368550"/>
            <a:ext cx="5097145" cy="382079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97485"/>
            <a:ext cx="10515600" cy="1325563"/>
          </a:xfrm>
        </p:spPr>
        <p:txBody>
          <a:bodyPr anchor="b" anchorCtr="0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12700" y="-1905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0125" y="457200"/>
            <a:ext cx="4392295" cy="105537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49490" y="1694180"/>
            <a:ext cx="439356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505" y="-7620"/>
            <a:ext cx="7017385" cy="6861810"/>
          </a:xfrm>
          <a:noFill/>
        </p:spPr>
        <p:txBody>
          <a:bodyPr lIns="252095" tIns="144145"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9575" y="457200"/>
            <a:ext cx="4279900" cy="105537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09575" y="1694180"/>
            <a:ext cx="4280535" cy="4480560"/>
          </a:xfrm>
        </p:spPr>
        <p:txBody>
          <a:bodyPr/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1">
                <a:lumMod val="95000"/>
              </a:schemeClr>
            </a:gs>
            <a:gs pos="100000">
              <a:schemeClr val="bg2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88900" dist="101600" dir="5400000" algn="ctr" rotWithShape="0">
              <a:srgbClr val="000000">
                <a:alpha val="2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202020"/>
          </a:solidFill>
          <a:effectLst>
            <a:outerShdw blurRad="50800" dist="38100" dir="5400000" algn="t" rotWithShape="0">
              <a:prstClr val="black">
                <a:alpha val="20000"/>
              </a:prstClr>
            </a:outerShdw>
          </a:effectLst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5000"/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5759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007745" indent="-228600" algn="l" defTabSz="914400" rtl="0" eaLnBrk="1" fontAlgn="auto" latinLnBrk="0" hangingPunct="1">
        <a:lnSpc>
          <a:spcPct val="120000"/>
        </a:lnSpc>
        <a:spcBef>
          <a:spcPts val="500"/>
        </a:spcBef>
        <a:buSzPct val="75000"/>
        <a:buFont typeface="Arial" panose="020B0604020202020204" pitchFamily="34" charset="0"/>
        <a:buChar char="‒"/>
        <a:defRPr sz="2000" kern="1200">
          <a:solidFill>
            <a:schemeClr val="tx1">
              <a:lumMod val="65000"/>
              <a:lumOff val="35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511935" indent="-228600" algn="l" defTabSz="914400" rtl="0" eaLnBrk="1" fontAlgn="auto" latinLnBrk="0" hangingPunct="1">
        <a:lnSpc>
          <a:spcPct val="10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1943735" indent="-228600" algn="l" defTabSz="914400" rtl="0" eaLnBrk="1" fontAlgn="auto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˃"/>
        <a:defRPr sz="1800" kern="1200">
          <a:solidFill>
            <a:schemeClr val="tx1">
              <a:lumMod val="50000"/>
              <a:lumOff val="50000"/>
            </a:schemeClr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Lecture3</a:t>
            </a:r>
            <a:r>
              <a:rPr lang="zh-CN" altLang="en-US"/>
              <a:t>：</a:t>
            </a:r>
            <a:r>
              <a:rPr lang="en-US" altLang="zh-CN"/>
              <a:t>servlet</a:t>
            </a:r>
            <a:r>
              <a:rPr lang="zh-CN" altLang="en-US"/>
              <a:t>技术基础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核心功能</a:t>
            </a:r>
            <a:r>
              <a:rPr lang="en-US" altLang="zh-CN">
                <a:sym typeface="+mn-ea"/>
              </a:rPr>
              <a:t>—</a:t>
            </a:r>
            <a:r>
              <a:rPr lang="zh-CN" altLang="en-US">
                <a:sym typeface="+mn-ea"/>
              </a:rPr>
              <a:t>类型转换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urlencoded：</a:t>
            </a:r>
            <a:r>
              <a:rPr lang="en-US">
                <a:sym typeface="+mn-ea"/>
              </a:rPr>
              <a:t>request.getParameter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string</a:t>
            </a:r>
            <a:r>
              <a:rPr lang="zh-CN" altLang="en-US">
                <a:sym typeface="+mn-ea"/>
              </a:rPr>
              <a:t>转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二进制文件：</a:t>
            </a:r>
            <a:r>
              <a:rPr lang="en-US" altLang="zh-CN">
                <a:sym typeface="+mn-ea"/>
              </a:rPr>
              <a:t>request.getPart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自定义类型：request.getInputStream，自己从流中转</a:t>
            </a:r>
            <a:r>
              <a:rPr lang="en-US" altLang="zh-CN">
                <a:sym typeface="+mn-ea"/>
              </a:rPr>
              <a:t>java</a:t>
            </a:r>
            <a:r>
              <a:rPr lang="zh-CN" altLang="en-US">
                <a:sym typeface="+mn-ea"/>
              </a:rPr>
              <a:t>类型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核心功能</a:t>
            </a:r>
            <a:r>
              <a:rPr lang="en-US" altLang="zh-CN">
                <a:sym typeface="+mn-ea"/>
              </a:rPr>
              <a:t>—</a:t>
            </a:r>
            <a:r>
              <a:rPr lang="zh-CN" altLang="en-US">
                <a:sym typeface="+mn-ea"/>
              </a:rPr>
              <a:t>生成响应报文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html</a:t>
            </a:r>
            <a:r>
              <a:rPr lang="zh-CN" altLang="en-US"/>
              <a:t>（</a:t>
            </a:r>
            <a:r>
              <a:rPr lang="zh-CN" altLang="en-US"/>
              <a:t>视图）：典型模式是把</a:t>
            </a:r>
            <a:r>
              <a:rPr lang="en-US" altLang="zh-CN"/>
              <a:t>model</a:t>
            </a:r>
            <a:r>
              <a:rPr lang="zh-CN" altLang="en-US"/>
              <a:t>传递给</a:t>
            </a:r>
            <a:r>
              <a:rPr lang="en-US" altLang="zh-CN"/>
              <a:t>html</a:t>
            </a:r>
            <a:r>
              <a:rPr lang="zh-CN" altLang="en-US"/>
              <a:t>模板（</a:t>
            </a:r>
            <a:r>
              <a:rPr lang="en-US" altLang="zh-CN"/>
              <a:t>jsp</a:t>
            </a:r>
            <a:r>
              <a:rPr lang="zh-CN" altLang="en-US"/>
              <a:t>等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本质</a:t>
            </a:r>
            <a:endParaRPr lang="zh-CN" altLang="en-US"/>
          </a:p>
          <a:p>
            <a:pPr lvl="1"/>
            <a:r>
              <a:rPr lang="zh-CN" altLang="en-US"/>
              <a:t>设置</a:t>
            </a:r>
            <a:r>
              <a:rPr lang="en-US" altLang="zh-CN"/>
              <a:t>content-type</a:t>
            </a:r>
            <a:r>
              <a:rPr lang="zh-CN" altLang="en-US">
                <a:sym typeface="+mn-ea"/>
              </a:rPr>
              <a:t>指示客户端如何行动</a:t>
            </a:r>
            <a:r>
              <a:rPr lang="zh-CN" altLang="en-US"/>
              <a:t>（</a:t>
            </a:r>
            <a:r>
              <a:rPr lang="en-US" altLang="zh-CN"/>
              <a:t>html</a:t>
            </a:r>
            <a:r>
              <a:rPr lang="zh-CN" altLang="en-US"/>
              <a:t>是</a:t>
            </a:r>
            <a:r>
              <a:rPr lang="en-US" altLang="zh-CN"/>
              <a:t>text/html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把内容写入到响应报文的正文（</a:t>
            </a:r>
            <a:r>
              <a:rPr lang="en-US" altLang="zh-CN"/>
              <a:t>html</a:t>
            </a:r>
            <a:r>
              <a:rPr lang="zh-CN" altLang="en-US"/>
              <a:t>是</a:t>
            </a:r>
            <a:r>
              <a:rPr lang="zh-CN" altLang="en-US"/>
              <a:t>字符串</a:t>
            </a:r>
            <a:r>
              <a:rPr lang="zh-CN" altLang="en-US"/>
              <a:t>）</a:t>
            </a:r>
            <a:endParaRPr lang="zh-CN" altLang="en-US"/>
          </a:p>
          <a:p>
            <a:pPr lvl="1"/>
            <a:r>
              <a:rPr lang="zh-CN" altLang="en-US"/>
              <a:t>本质上，可以自由定义自己的响应报文，生成任意内容</a:t>
            </a:r>
            <a:endParaRPr lang="zh-CN" altLang="en-US"/>
          </a:p>
          <a:p>
            <a:pPr lvl="0"/>
            <a:r>
              <a:rPr lang="zh-CN" altLang="en-US"/>
              <a:t>三个要素</a:t>
            </a:r>
            <a:endParaRPr lang="zh-CN" altLang="en-US"/>
          </a:p>
          <a:p>
            <a:pPr lvl="1"/>
            <a:r>
              <a:rPr lang="zh-CN" altLang="en-US"/>
              <a:t>模型 </a:t>
            </a:r>
            <a:r>
              <a:rPr lang="en-US" altLang="zh-CN"/>
              <a:t>--&gt; excel</a:t>
            </a:r>
            <a:r>
              <a:rPr lang="zh-CN" altLang="en-US"/>
              <a:t>、</a:t>
            </a:r>
            <a:r>
              <a:rPr lang="en-US" altLang="zh-CN"/>
              <a:t>pdf</a:t>
            </a:r>
            <a:r>
              <a:rPr lang="zh-CN" altLang="en-US"/>
              <a:t>等</a:t>
            </a:r>
            <a:endParaRPr lang="zh-CN" altLang="en-US"/>
          </a:p>
          <a:p>
            <a:pPr lvl="1"/>
            <a:r>
              <a:rPr lang="zh-CN" altLang="en-US"/>
              <a:t>序列化</a:t>
            </a:r>
            <a:endParaRPr lang="zh-CN" altLang="en-US"/>
          </a:p>
          <a:p>
            <a:pPr lvl="1"/>
            <a:r>
              <a:rPr lang="zh-CN" altLang="en-US"/>
              <a:t>response.getOutputStream()，写入</a:t>
            </a:r>
            <a:endParaRPr lang="zh-CN" altLang="en-US"/>
          </a:p>
          <a:p>
            <a:pPr lvl="0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架构增强</a:t>
            </a:r>
            <a:r>
              <a:rPr lang="en-US" altLang="zh-CN">
                <a:sym typeface="+mn-ea"/>
              </a:rPr>
              <a:t>—d</a:t>
            </a:r>
            <a:r>
              <a:rPr lang="en-US" altLang="zh-CN">
                <a:sym typeface="+mn-ea"/>
              </a:rPr>
              <a:t>ispatcher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职责分离：多个容器组件之间协作</a:t>
            </a:r>
            <a:endParaRPr lang="zh-CN" altLang="en-US"/>
          </a:p>
          <a:p>
            <a:pPr lvl="1"/>
            <a:r>
              <a:rPr lang="zh-CN" altLang="en-US"/>
              <a:t>请求进入容器后，如果只被单个</a:t>
            </a:r>
            <a:r>
              <a:rPr lang="en-US" altLang="zh-CN"/>
              <a:t>servlet</a:t>
            </a:r>
            <a:r>
              <a:rPr lang="zh-CN" altLang="en-US"/>
              <a:t>处理，意味着，所有的逻辑必须写在这个</a:t>
            </a:r>
            <a:r>
              <a:rPr lang="en-US" altLang="zh-CN"/>
              <a:t>servlet</a:t>
            </a:r>
            <a:r>
              <a:rPr lang="zh-CN" altLang="en-US"/>
              <a:t>里，那么一些公共性的逻辑怎么办？必须在每个需要这个逻辑的</a:t>
            </a:r>
            <a:r>
              <a:rPr lang="en-US" altLang="zh-CN"/>
              <a:t>servlet</a:t>
            </a:r>
            <a:r>
              <a:rPr lang="zh-CN" altLang="en-US"/>
              <a:t>里都包含这段代码，无法复用，单个</a:t>
            </a:r>
            <a:r>
              <a:rPr lang="en-US" altLang="zh-CN"/>
              <a:t>servlet</a:t>
            </a:r>
            <a:r>
              <a:rPr lang="zh-CN" altLang="en-US"/>
              <a:t>的职责过重</a:t>
            </a:r>
            <a:endParaRPr lang="zh-CN" altLang="en-US"/>
          </a:p>
          <a:p>
            <a:pPr lvl="1"/>
            <a:r>
              <a:rPr lang="en-US" altLang="zh-CN"/>
              <a:t>servlet</a:t>
            </a:r>
            <a:r>
              <a:rPr lang="zh-CN" altLang="en-US"/>
              <a:t>和</a:t>
            </a:r>
            <a:r>
              <a:rPr lang="en-US" altLang="zh-CN"/>
              <a:t>jsp</a:t>
            </a:r>
            <a:r>
              <a:rPr lang="zh-CN" altLang="en-US"/>
              <a:t>的配合：一个处理；一个生成视图</a:t>
            </a:r>
            <a:endParaRPr lang="zh-CN" altLang="en-US"/>
          </a:p>
          <a:p>
            <a:r>
              <a:rPr lang="zh-CN" altLang="en-US"/>
              <a:t>两种分发</a:t>
            </a:r>
            <a:endParaRPr lang="zh-CN" altLang="en-US"/>
          </a:p>
          <a:p>
            <a:pPr lvl="1"/>
            <a:r>
              <a:rPr lang="zh-CN" altLang="en-US"/>
              <a:t>资源路径</a:t>
            </a:r>
            <a:endParaRPr lang="zh-CN" altLang="en-US"/>
          </a:p>
          <a:p>
            <a:pPr lvl="1"/>
            <a:r>
              <a:rPr lang="zh-CN" altLang="en-US"/>
              <a:t>组件名称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架构增强</a:t>
            </a:r>
            <a:r>
              <a:rPr lang="en-US" altLang="zh-CN">
                <a:sym typeface="+mn-ea"/>
              </a:rPr>
              <a:t>—d</a:t>
            </a:r>
            <a:r>
              <a:rPr lang="en-US" altLang="zh-CN"/>
              <a:t>ispatcher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一种是根据资源路径来分发请求</a:t>
            </a:r>
            <a:endParaRPr lang="zh-CN" altLang="en-US"/>
          </a:p>
          <a:p>
            <a:r>
              <a:rPr lang="zh-CN" altLang="en-US"/>
              <a:t>一种是根据</a:t>
            </a:r>
            <a:r>
              <a:rPr lang="en-US" altLang="zh-CN"/>
              <a:t>Servlet</a:t>
            </a:r>
            <a:r>
              <a:rPr lang="zh-CN" altLang="en-US"/>
              <a:t>名称来分发请求</a:t>
            </a:r>
            <a:endParaRPr lang="zh-CN" altLang="en-US"/>
          </a:p>
          <a:p>
            <a:r>
              <a:rPr lang="zh-CN" altLang="en-US"/>
              <a:t>分发之后：由被分发对象进行响应的是</a:t>
            </a:r>
            <a:r>
              <a:rPr lang="en-US" altLang="zh-CN"/>
              <a:t>forward</a:t>
            </a:r>
            <a:r>
              <a:rPr lang="zh-CN" altLang="en-US"/>
              <a:t>；由分发对象响应的是</a:t>
            </a:r>
            <a:r>
              <a:rPr lang="en-US" altLang="zh-CN"/>
              <a:t>include</a:t>
            </a:r>
            <a:r>
              <a:rPr lang="zh-CN" altLang="en-US"/>
              <a:t>，这个将包含被分发对象的处理结果</a:t>
            </a:r>
            <a:endParaRPr lang="zh-CN" altLang="en-US"/>
          </a:p>
          <a:p>
            <a:r>
              <a:rPr lang="en-US" altLang="zh-CN"/>
              <a:t>include</a:t>
            </a:r>
            <a:r>
              <a:rPr lang="zh-CN" altLang="en-US"/>
              <a:t>时候，发送给被包含资源的</a:t>
            </a:r>
            <a:r>
              <a:rPr lang="en-US" altLang="zh-CN"/>
              <a:t>request</a:t>
            </a:r>
            <a:r>
              <a:rPr lang="zh-CN" altLang="en-US"/>
              <a:t>对象还是原来的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架构增强</a:t>
            </a:r>
            <a:r>
              <a:rPr lang="en-US" altLang="zh-CN">
                <a:sym typeface="+mn-ea"/>
              </a:rPr>
              <a:t>—</a:t>
            </a:r>
            <a:r>
              <a:rPr lang="en-US" altLang="zh-CN">
                <a:sym typeface="+mn-ea"/>
              </a:rPr>
              <a:t>filter</a:t>
            </a:r>
            <a:endParaRPr lang="en-US" altLang="zh-CN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职责链模式</a:t>
            </a:r>
            <a:endParaRPr lang="zh-CN" altLang="zh-CN"/>
          </a:p>
          <a:p>
            <a:r>
              <a:rPr lang="zh-CN" altLang="zh-CN"/>
              <a:t>拦截规则</a:t>
            </a:r>
            <a:endParaRPr lang="zh-CN" altLang="zh-CN"/>
          </a:p>
          <a:p>
            <a:pPr lvl="1"/>
            <a:r>
              <a:rPr lang="zh-CN" altLang="zh-CN"/>
              <a:t>基于</a:t>
            </a:r>
            <a:r>
              <a:rPr lang="en-US" altLang="zh-CN"/>
              <a:t>url</a:t>
            </a:r>
            <a:r>
              <a:rPr lang="zh-CN" altLang="en-US"/>
              <a:t>、基于</a:t>
            </a:r>
            <a:r>
              <a:rPr lang="en-US" altLang="zh-CN"/>
              <a:t>servlet</a:t>
            </a:r>
            <a:r>
              <a:rPr lang="zh-CN" altLang="en-US"/>
              <a:t>名字、根据</a:t>
            </a:r>
            <a:r>
              <a:rPr lang="zh-CN" altLang="en-US">
                <a:sym typeface="+mn-ea"/>
              </a:rPr>
              <a:t>dispatcherTypes</a:t>
            </a:r>
            <a:endParaRPr lang="zh-CN" altLang="en-US"/>
          </a:p>
          <a:p>
            <a:r>
              <a:rPr lang="zh-CN" altLang="en-US"/>
              <a:t>行为</a:t>
            </a:r>
            <a:endParaRPr lang="zh-CN" altLang="en-US"/>
          </a:p>
          <a:p>
            <a:pPr lvl="1"/>
            <a:r>
              <a:rPr lang="zh-CN" altLang="en-US"/>
              <a:t>继续传递、终止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filter</a:t>
            </a:r>
            <a:r>
              <a:rPr lang="zh-CN" altLang="en-US"/>
              <a:t>匹配规则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链式，按声明顺序，注解方式里，按</a:t>
            </a:r>
            <a:r>
              <a:rPr lang="en-US" altLang="zh-CN"/>
              <a:t>filter</a:t>
            </a:r>
            <a:r>
              <a:rPr lang="zh-CN" altLang="en-US"/>
              <a:t>名字的字典顺序</a:t>
            </a:r>
            <a:endParaRPr lang="zh-CN" altLang="en-US"/>
          </a:p>
          <a:p>
            <a:r>
              <a:rPr lang="zh-CN" altLang="en-US"/>
              <a:t>单个</a:t>
            </a:r>
            <a:r>
              <a:rPr lang="en-US" altLang="zh-CN"/>
              <a:t>filter</a:t>
            </a:r>
            <a:r>
              <a:rPr lang="zh-CN" altLang="en-US"/>
              <a:t>匹配时，没有优先级，只要匹配上就可以</a:t>
            </a:r>
            <a:endParaRPr lang="zh-CN" altLang="en-US"/>
          </a:p>
          <a:p>
            <a:r>
              <a:rPr lang="zh-CN" altLang="en-US"/>
              <a:t>拦截应用的根，需要用</a:t>
            </a:r>
            <a:r>
              <a:rPr lang="en-US" altLang="zh-CN"/>
              <a:t>“/”</a:t>
            </a:r>
            <a:r>
              <a:rPr lang="zh-CN" altLang="en-US"/>
              <a:t>，这和</a:t>
            </a:r>
            <a:r>
              <a:rPr lang="en-US" altLang="zh-CN"/>
              <a:t>Servlet</a:t>
            </a:r>
            <a:r>
              <a:rPr lang="zh-CN" altLang="en-US"/>
              <a:t>的不一样</a:t>
            </a:r>
            <a:endParaRPr lang="en-US" altLang="zh-CN"/>
          </a:p>
          <a:p>
            <a:r>
              <a:rPr lang="en-US" altLang="zh-CN"/>
              <a:t>WebFilter</a:t>
            </a:r>
            <a:r>
              <a:rPr lang="zh-CN" altLang="en-US"/>
              <a:t>注解的dispatcherTypes属性可以控制</a:t>
            </a:r>
            <a:r>
              <a:rPr lang="en-US" altLang="zh-CN"/>
              <a:t>filter</a:t>
            </a:r>
            <a:r>
              <a:rPr lang="zh-CN" altLang="en-US"/>
              <a:t>拦截什么样的请求，比如</a:t>
            </a:r>
            <a:r>
              <a:rPr lang="en-US" altLang="zh-CN"/>
              <a:t>forward</a:t>
            </a:r>
            <a:r>
              <a:rPr lang="zh-CN" altLang="en-US"/>
              <a:t>的、</a:t>
            </a:r>
            <a:r>
              <a:rPr lang="en-US" altLang="zh-CN"/>
              <a:t>include</a:t>
            </a:r>
            <a:r>
              <a:rPr lang="zh-CN" altLang="en-US"/>
              <a:t>出来的请求，如果不写这个属性，就只能拦截</a:t>
            </a:r>
            <a:r>
              <a:rPr lang="en-US" altLang="zh-CN"/>
              <a:t>request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可以用</a:t>
            </a:r>
            <a:r>
              <a:rPr lang="en-US" altLang="zh-CN"/>
              <a:t>Servlet</a:t>
            </a:r>
            <a:r>
              <a:rPr lang="zh-CN" altLang="en-US"/>
              <a:t>的名字，控制是否拦截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filter</a:t>
            </a:r>
            <a:r>
              <a:rPr lang="zh-CN" altLang="zh-CN"/>
              <a:t>的应用场景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对用户请求进行统一认证，权限管理</a:t>
            </a:r>
            <a:endParaRPr lang="zh-CN" altLang="en-US"/>
          </a:p>
          <a:p>
            <a:r>
              <a:rPr lang="zh-CN" altLang="en-US"/>
              <a:t>对用户的访问请求进行记录和审核</a:t>
            </a:r>
            <a:endParaRPr lang="zh-CN" altLang="en-US"/>
          </a:p>
          <a:p>
            <a:r>
              <a:rPr lang="zh-CN" altLang="en-US"/>
              <a:t>对用户发送的数据进行过滤和替换</a:t>
            </a:r>
            <a:endParaRPr lang="zh-CN" altLang="en-US"/>
          </a:p>
          <a:p>
            <a:r>
              <a:rPr lang="zh-CN" altLang="en-US"/>
              <a:t>转换图像格式</a:t>
            </a:r>
            <a:endParaRPr lang="zh-CN" altLang="en-US"/>
          </a:p>
          <a:p>
            <a:r>
              <a:rPr lang="zh-CN" altLang="en-US"/>
              <a:t>对响应的内容进行压缩，减少传输量</a:t>
            </a:r>
            <a:endParaRPr lang="zh-CN" altLang="en-US"/>
          </a:p>
          <a:p>
            <a:r>
              <a:rPr lang="zh-CN" altLang="en-US"/>
              <a:t>对请求和相应进行加密处理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Tomcat</a:t>
            </a:r>
            <a:r>
              <a:rPr lang="zh-CN" altLang="en-US"/>
              <a:t>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使用</a:t>
            </a:r>
            <a:r>
              <a:rPr lang="en-US" altLang="zh-CN"/>
              <a:t>get</a:t>
            </a:r>
            <a:r>
              <a:rPr lang="zh-CN" altLang="en-US"/>
              <a:t>方法时，参数会被</a:t>
            </a:r>
            <a:r>
              <a:rPr lang="en-US" altLang="zh-CN"/>
              <a:t>urlEncode</a:t>
            </a:r>
            <a:r>
              <a:rPr lang="zh-CN" altLang="en-US"/>
              <a:t>，比如：</a:t>
            </a:r>
            <a:r>
              <a:rPr lang="en-US" altLang="zh-CN"/>
              <a:t>name=</a:t>
            </a:r>
            <a:r>
              <a:rPr lang="zh-CN" altLang="en-US"/>
              <a:t>张，会被编码成</a:t>
            </a:r>
            <a:r>
              <a:rPr lang="en-US" altLang="zh-CN"/>
              <a:t>name=%D5%C5</a:t>
            </a:r>
            <a:r>
              <a:rPr lang="zh-CN" altLang="en-US"/>
              <a:t>，此时，用的是</a:t>
            </a:r>
            <a:r>
              <a:rPr lang="en-US" altLang="zh-CN"/>
              <a:t>gbk</a:t>
            </a:r>
            <a:endParaRPr lang="en-US" altLang="zh-CN"/>
          </a:p>
          <a:p>
            <a:r>
              <a:rPr lang="en-US" altLang="zh-CN"/>
              <a:t>tomcat</a:t>
            </a:r>
            <a:r>
              <a:rPr lang="zh-CN" altLang="en-US"/>
              <a:t>拿参数的时候，首先会去掉</a:t>
            </a:r>
            <a:r>
              <a:rPr lang="en-US" altLang="zh-CN"/>
              <a:t>%</a:t>
            </a:r>
            <a:r>
              <a:rPr lang="zh-CN" altLang="en-US"/>
              <a:t>，然后把</a:t>
            </a:r>
            <a:r>
              <a:rPr lang="en-US" altLang="zh-CN"/>
              <a:t>D5</a:t>
            </a:r>
            <a:r>
              <a:rPr lang="zh-CN" altLang="en-US"/>
              <a:t>，</a:t>
            </a:r>
            <a:r>
              <a:rPr lang="en-US" altLang="zh-CN"/>
              <a:t>C5</a:t>
            </a:r>
            <a:r>
              <a:rPr lang="zh-CN" altLang="en-US"/>
              <a:t>转换成</a:t>
            </a:r>
            <a:r>
              <a:rPr lang="en-US" altLang="zh-CN"/>
              <a:t>utf-8</a:t>
            </a:r>
            <a:r>
              <a:rPr lang="zh-CN" altLang="en-US"/>
              <a:t>编码的字符，问题是，如果</a:t>
            </a:r>
            <a:r>
              <a:rPr lang="en-US" altLang="zh-CN"/>
              <a:t>utf-8</a:t>
            </a:r>
            <a:r>
              <a:rPr lang="zh-CN" altLang="en-US"/>
              <a:t>不认识</a:t>
            </a:r>
            <a:r>
              <a:rPr lang="en-US" altLang="zh-CN"/>
              <a:t>D5</a:t>
            </a:r>
            <a:r>
              <a:rPr lang="zh-CN" altLang="en-US"/>
              <a:t>，就会生成ef bf bd，表示是无效码点，这就导致再没办法转成</a:t>
            </a:r>
            <a:r>
              <a:rPr lang="en-US" altLang="zh-CN"/>
              <a:t>gbk</a:t>
            </a:r>
            <a:r>
              <a:rPr lang="zh-CN" altLang="en-US"/>
              <a:t>了</a:t>
            </a:r>
            <a:endParaRPr lang="zh-CN" altLang="en-US"/>
          </a:p>
          <a:p>
            <a:r>
              <a:rPr lang="en-US" altLang="zh-CN"/>
              <a:t>tomcat</a:t>
            </a:r>
            <a:r>
              <a:rPr lang="zh-CN" altLang="en-US"/>
              <a:t>原来用</a:t>
            </a:r>
            <a:r>
              <a:rPr lang="en-US" altLang="zh-CN"/>
              <a:t>iso8859-1</a:t>
            </a:r>
            <a:r>
              <a:rPr lang="zh-CN" altLang="en-US"/>
              <a:t>的时候，就可以转回去</a:t>
            </a:r>
            <a:endParaRPr lang="zh-CN" altLang="en-US"/>
          </a:p>
          <a:p>
            <a:r>
              <a:rPr lang="en-US" altLang="zh-CN"/>
              <a:t>GBK</a:t>
            </a:r>
            <a:r>
              <a:rPr lang="zh-CN" altLang="zh-CN"/>
              <a:t>转成</a:t>
            </a:r>
            <a:r>
              <a:rPr lang="en-US" altLang="zh-CN"/>
              <a:t>utf-8</a:t>
            </a:r>
            <a:r>
              <a:rPr lang="zh-CN" altLang="en-US"/>
              <a:t>可能会出错，丢失数据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架构增强：</a:t>
            </a:r>
            <a:r>
              <a:rPr lang="en-US" altLang="zh-CN"/>
              <a:t>listener</a:t>
            </a:r>
            <a:r>
              <a:rPr lang="zh-CN" altLang="zh-CN"/>
              <a:t>机制</a:t>
            </a:r>
            <a:endParaRPr lang="zh-CN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观察者模式：事件、回调</a:t>
            </a:r>
            <a:endParaRPr lang="zh-CN" altLang="en-US"/>
          </a:p>
          <a:p>
            <a:r>
              <a:rPr lang="en-US" altLang="zh-CN"/>
              <a:t>Tomcat</a:t>
            </a:r>
            <a:r>
              <a:rPr lang="zh-CN" altLang="en-US"/>
              <a:t>提供了一组监听器：</a:t>
            </a:r>
            <a:r>
              <a:rPr lang="en-US" altLang="zh-CN"/>
              <a:t>ContextConfig</a:t>
            </a:r>
            <a:r>
              <a:rPr lang="zh-CN" altLang="en-US"/>
              <a:t>、</a:t>
            </a:r>
            <a:r>
              <a:rPr lang="en-US" altLang="zh-CN"/>
              <a:t>TldConfig</a:t>
            </a:r>
            <a:r>
              <a:rPr lang="zh-CN" altLang="en-US"/>
              <a:t>等</a:t>
            </a:r>
            <a:endParaRPr lang="zh-CN" altLang="en-US"/>
          </a:p>
          <a:p>
            <a:r>
              <a:rPr lang="zh-CN" altLang="en-US"/>
              <a:t>生命周期事件监听器</a:t>
            </a:r>
            <a:endParaRPr lang="zh-CN" altLang="en-US"/>
          </a:p>
          <a:p>
            <a:r>
              <a:rPr lang="zh-CN" altLang="en-US"/>
              <a:t>监听器</a:t>
            </a:r>
            <a:r>
              <a:rPr lang="en-US" altLang="zh-CN"/>
              <a:t>API</a:t>
            </a:r>
            <a:r>
              <a:rPr lang="zh-CN" altLang="en-US"/>
              <a:t>：</a:t>
            </a:r>
            <a:r>
              <a:rPr lang="en-US" altLang="zh-CN"/>
              <a:t>context</a:t>
            </a:r>
            <a:r>
              <a:rPr lang="zh-CN" altLang="en-US"/>
              <a:t>、</a:t>
            </a:r>
            <a:r>
              <a:rPr lang="en-US" altLang="zh-CN"/>
              <a:t>session</a:t>
            </a:r>
            <a:r>
              <a:rPr lang="zh-CN" altLang="en-US"/>
              <a:t>、</a:t>
            </a:r>
            <a:r>
              <a:rPr lang="en-US" altLang="zh-CN"/>
              <a:t>request</a:t>
            </a:r>
            <a:endParaRPr lang="en-US" altLang="zh-CN"/>
          </a:p>
          <a:p>
            <a:r>
              <a:rPr lang="zh-CN" altLang="en-US"/>
              <a:t>监听的事件：创建、销毁、变化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架构增强：定时任务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zh-CN"/>
              <a:t>核心功能</a:t>
            </a:r>
            <a:endParaRPr lang="zh-CN" altLang="zh-CN"/>
          </a:p>
          <a:p>
            <a:r>
              <a:rPr lang="zh-CN" altLang="zh-CN"/>
              <a:t>架构增强</a:t>
            </a:r>
            <a:endParaRPr lang="zh-CN" altLang="zh-CN"/>
          </a:p>
          <a:p>
            <a:r>
              <a:rPr lang="zh-CN" altLang="zh-CN"/>
              <a:t>性能增强</a:t>
            </a:r>
            <a:endParaRPr lang="zh-CN" altLang="zh-CN"/>
          </a:p>
          <a:p>
            <a:r>
              <a:rPr lang="zh-CN" altLang="zh-CN"/>
              <a:t>基础服务</a:t>
            </a:r>
            <a:endParaRPr lang="zh-CN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性能增强：</a:t>
            </a:r>
            <a:r>
              <a:rPr lang="en-US" altLang="zh-CN"/>
              <a:t>websocket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性能增强：异步</a:t>
            </a:r>
            <a:r>
              <a:rPr lang="en-US" altLang="zh-CN"/>
              <a:t>servlet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核心功能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请求来了谁处理：</a:t>
            </a:r>
            <a:r>
              <a:rPr lang="en-US" altLang="zh-CN"/>
              <a:t>URL mapping</a:t>
            </a:r>
            <a:r>
              <a:rPr lang="zh-CN" altLang="en-US"/>
              <a:t>（注解和</a:t>
            </a:r>
            <a:r>
              <a:rPr lang="en-US" altLang="zh-CN"/>
              <a:t>web.xml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获取请求信息：</a:t>
            </a:r>
            <a:r>
              <a:rPr lang="en-US" altLang="zh-CN"/>
              <a:t>URL</a:t>
            </a:r>
            <a:r>
              <a:rPr lang="zh-CN" altLang="en-US"/>
              <a:t>编码</a:t>
            </a:r>
            <a:r>
              <a:rPr lang="zh-CN" altLang="en-US"/>
              <a:t>、报文头、报文正文</a:t>
            </a:r>
            <a:endParaRPr lang="zh-CN" altLang="en-US"/>
          </a:p>
          <a:p>
            <a:r>
              <a:rPr lang="zh-CN" altLang="en-US"/>
              <a:t>类型转换：转成</a:t>
            </a:r>
            <a:r>
              <a:rPr lang="en-US" altLang="zh-CN"/>
              <a:t>java</a:t>
            </a:r>
            <a:r>
              <a:rPr lang="zh-CN" altLang="en-US"/>
              <a:t>类型</a:t>
            </a:r>
            <a:endParaRPr lang="zh-CN" altLang="en-US"/>
          </a:p>
          <a:p>
            <a:r>
              <a:rPr lang="zh-CN" altLang="en-US" strike="sngStrike">
                <a:solidFill>
                  <a:srgbClr val="FF0000"/>
                </a:solidFill>
                <a:uFillTx/>
              </a:rPr>
              <a:t>请求处理：访问各种持久数据源、其他服务、有状态、无状态</a:t>
            </a:r>
            <a:endParaRPr lang="zh-CN" altLang="en-US"/>
          </a:p>
          <a:p>
            <a:r>
              <a:rPr lang="zh-CN" altLang="en-US"/>
              <a:t>生成响应报文：模型（</a:t>
            </a:r>
            <a:r>
              <a:rPr lang="en-US" altLang="zh-CN"/>
              <a:t>java</a:t>
            </a:r>
            <a:r>
              <a:rPr lang="zh-CN" altLang="en-US"/>
              <a:t>对象）绑定到视图（</a:t>
            </a:r>
            <a:r>
              <a:rPr lang="en-US" altLang="zh-CN"/>
              <a:t>html</a:t>
            </a:r>
            <a:r>
              <a:rPr lang="zh-CN" altLang="en-US"/>
              <a:t>模板、</a:t>
            </a:r>
            <a:r>
              <a:rPr lang="en-US" altLang="zh-CN"/>
              <a:t>json</a:t>
            </a:r>
            <a:r>
              <a:rPr lang="zh-CN" altLang="en-US"/>
              <a:t>、</a:t>
            </a:r>
            <a:r>
              <a:rPr lang="en-US" altLang="zh-CN"/>
              <a:t>xml</a:t>
            </a:r>
            <a:r>
              <a:rPr lang="zh-CN" altLang="en-US"/>
              <a:t>、</a:t>
            </a:r>
            <a:r>
              <a:rPr lang="en-US" altLang="zh-CN"/>
              <a:t>e</a:t>
            </a:r>
            <a:r>
              <a:rPr lang="en-US" altLang="zh-CN"/>
              <a:t>xcel</a:t>
            </a:r>
            <a:r>
              <a:rPr lang="zh-CN" altLang="en-US"/>
              <a:t>、</a:t>
            </a:r>
            <a:r>
              <a:rPr lang="en-US" altLang="zh-CN"/>
              <a:t>pdf</a:t>
            </a:r>
            <a:r>
              <a:rPr lang="zh-CN" altLang="en-US"/>
              <a:t>、</a:t>
            </a:r>
            <a:r>
              <a:rPr lang="en-US" altLang="zh-CN"/>
              <a:t>J</a:t>
            </a:r>
            <a:r>
              <a:rPr lang="zh-CN" altLang="en-US"/>
              <a:t>asperreport报表等）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架构增强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组件间传递机制：单个请求需要多个组件协作</a:t>
            </a:r>
            <a:endParaRPr lang="zh-CN" altLang="en-US"/>
          </a:p>
          <a:p>
            <a:r>
              <a:rPr lang="en-US" altLang="zh-CN"/>
              <a:t>filter</a:t>
            </a:r>
            <a:r>
              <a:rPr lang="zh-CN" altLang="en-US"/>
              <a:t>机制：职责链模式</a:t>
            </a:r>
            <a:endParaRPr lang="zh-CN" altLang="en-US"/>
          </a:p>
          <a:p>
            <a:r>
              <a:rPr lang="en-US" altLang="zh-CN"/>
              <a:t>listener</a:t>
            </a:r>
            <a:r>
              <a:rPr lang="zh-CN" altLang="en-US"/>
              <a:t>机制：观察者模式</a:t>
            </a:r>
            <a:endParaRPr lang="zh-CN" altLang="en-US"/>
          </a:p>
          <a:p>
            <a:r>
              <a:rPr lang="zh-CN" altLang="zh-CN"/>
              <a:t>后台</a:t>
            </a:r>
            <a:r>
              <a:rPr lang="en-US" altLang="zh-CN"/>
              <a:t>servlet</a:t>
            </a:r>
            <a:r>
              <a:rPr lang="zh-CN" altLang="en-US"/>
              <a:t>：</a:t>
            </a:r>
            <a:r>
              <a:rPr lang="zh-CN" altLang="en-US"/>
              <a:t>定时任务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性能增强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comet</a:t>
            </a:r>
            <a:r>
              <a:rPr lang="zh-CN" altLang="zh-CN"/>
              <a:t>模式</a:t>
            </a:r>
            <a:endParaRPr lang="zh-CN" altLang="zh-CN"/>
          </a:p>
          <a:p>
            <a:r>
              <a:rPr lang="en-US" altLang="zh-CN"/>
              <a:t>websocket</a:t>
            </a:r>
            <a:endParaRPr lang="en-US" altLang="zh-CN"/>
          </a:p>
          <a:p>
            <a:r>
              <a:rPr lang="zh-CN" altLang="en-US"/>
              <a:t>异步</a:t>
            </a:r>
            <a:r>
              <a:rPr lang="en-US" altLang="zh-CN"/>
              <a:t>servlet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基础服务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会话</a:t>
            </a:r>
            <a:endParaRPr lang="zh-CN" altLang="en-US"/>
          </a:p>
          <a:p>
            <a:r>
              <a:rPr lang="zh-CN" altLang="en-US"/>
              <a:t>日志</a:t>
            </a:r>
            <a:endParaRPr lang="zh-CN" altLang="en-US"/>
          </a:p>
          <a:p>
            <a:r>
              <a:rPr lang="en-US" altLang="zh-CN"/>
              <a:t>JNDI</a:t>
            </a:r>
            <a:endParaRPr lang="en-US" altLang="zh-CN"/>
          </a:p>
          <a:p>
            <a:r>
              <a:rPr lang="zh-CN" altLang="en-US"/>
              <a:t>安全</a:t>
            </a:r>
            <a:endParaRPr lang="zh-CN" altLang="en-US"/>
          </a:p>
          <a:p>
            <a:r>
              <a:rPr lang="zh-CN" altLang="en-US"/>
              <a:t>监控</a:t>
            </a:r>
            <a:endParaRPr lang="zh-CN" altLang="en-US"/>
          </a:p>
          <a:p>
            <a:r>
              <a:rPr lang="zh-CN" altLang="en-US"/>
              <a:t>集群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核心功能</a:t>
            </a:r>
            <a:r>
              <a:rPr lang="en-US" altLang="zh-CN"/>
              <a:t>—url</a:t>
            </a:r>
            <a:r>
              <a:rPr lang="zh-CN" altLang="en-US"/>
              <a:t>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servlet</a:t>
            </a:r>
            <a:r>
              <a:rPr lang="zh-CN" altLang="en-US"/>
              <a:t>容器级</a:t>
            </a:r>
            <a:endParaRPr lang="zh-CN" altLang="en-US"/>
          </a:p>
          <a:p>
            <a:pPr lvl="1"/>
            <a:r>
              <a:rPr lang="zh-CN" altLang="en-US"/>
              <a:t>两级映射：</a:t>
            </a:r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url</a:t>
            </a:r>
            <a:r>
              <a:rPr lang="zh-CN" altLang="en-US"/>
              <a:t>地址到</a:t>
            </a:r>
            <a:r>
              <a:rPr lang="en-US" altLang="zh-CN"/>
              <a:t>servlet</a:t>
            </a:r>
            <a:r>
              <a:rPr lang="zh-CN" altLang="en-US"/>
              <a:t>；</a:t>
            </a:r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service</a:t>
            </a:r>
            <a:r>
              <a:rPr lang="zh-CN" altLang="en-US"/>
              <a:t>方法分发到</a:t>
            </a:r>
            <a:r>
              <a:rPr lang="en-US" altLang="zh-CN"/>
              <a:t>doGet</a:t>
            </a:r>
            <a:r>
              <a:rPr lang="zh-CN" altLang="en-US"/>
              <a:t>、</a:t>
            </a:r>
            <a:r>
              <a:rPr lang="en-US" altLang="zh-CN"/>
              <a:t>doPost</a:t>
            </a:r>
            <a:r>
              <a:rPr lang="zh-CN" altLang="en-US"/>
              <a:t>等</a:t>
            </a:r>
            <a:endParaRPr lang="zh-CN" altLang="en-US"/>
          </a:p>
          <a:p>
            <a:pPr lvl="1"/>
            <a:r>
              <a:rPr lang="zh-CN" altLang="en-US"/>
              <a:t>粗粒度、低级语义</a:t>
            </a:r>
            <a:endParaRPr lang="zh-CN" altLang="en-US"/>
          </a:p>
          <a:p>
            <a:pPr lvl="0"/>
            <a:r>
              <a:rPr lang="en-US" altLang="zh-CN"/>
              <a:t>web</a:t>
            </a:r>
            <a:r>
              <a:rPr lang="zh-CN" altLang="en-US"/>
              <a:t>应用级</a:t>
            </a:r>
            <a:endParaRPr lang="zh-CN" altLang="en-US"/>
          </a:p>
          <a:p>
            <a:pPr lvl="1"/>
            <a:r>
              <a:rPr lang="zh-CN" altLang="en-US"/>
              <a:t>前端控制器模式：拦截所有请求，再根据请求报文中的信息分发</a:t>
            </a:r>
            <a:endParaRPr lang="zh-CN" altLang="en-US"/>
          </a:p>
          <a:p>
            <a:pPr lvl="1"/>
            <a:r>
              <a:rPr lang="zh-CN" altLang="en-US"/>
              <a:t>细粒度、应用语义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核心功能</a:t>
            </a:r>
            <a:r>
              <a:rPr lang="en-US" altLang="zh-CN">
                <a:sym typeface="+mn-ea"/>
              </a:rPr>
              <a:t>—url</a:t>
            </a:r>
            <a:r>
              <a:rPr lang="zh-CN" altLang="en-US">
                <a:sym typeface="+mn-ea"/>
              </a:rPr>
              <a:t>映射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url</a:t>
            </a:r>
            <a:r>
              <a:rPr lang="zh-CN" altLang="en-US"/>
              <a:t>匹配规则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精确匹配：</a:t>
            </a:r>
            <a:r>
              <a:rPr lang="en-US" altLang="zh-CN">
                <a:sym typeface="+mn-ea"/>
              </a:rPr>
              <a:t>/book  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/book/id </a:t>
            </a:r>
            <a:r>
              <a:rPr lang="en-US" altLang="zh-CN">
                <a:sym typeface="+mn-ea"/>
              </a:rPr>
              <a:t>  /book?id=1   </a:t>
            </a:r>
            <a:r>
              <a:rPr lang="zh-CN" altLang="en-US">
                <a:sym typeface="+mn-ea"/>
              </a:rPr>
              <a:t>应用</a:t>
            </a:r>
            <a:r>
              <a:rPr lang="zh-CN" altLang="en-US">
                <a:sym typeface="+mn-ea"/>
              </a:rPr>
              <a:t>根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路径匹配：</a:t>
            </a:r>
            <a:r>
              <a:rPr lang="en-US" altLang="zh-CN">
                <a:sym typeface="+mn-ea"/>
              </a:rPr>
              <a:t>/book/*   /book/id/*      /*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后缀匹配：特定资源类型  </a:t>
            </a:r>
            <a:r>
              <a:rPr lang="en-US" altLang="zh-CN">
                <a:sym typeface="+mn-ea"/>
              </a:rPr>
              <a:t>*jsp</a:t>
            </a:r>
            <a:r>
              <a:rPr lang="zh-CN" altLang="en-US">
                <a:sym typeface="+mn-ea"/>
              </a:rPr>
              <a:t>，容器内置</a:t>
            </a:r>
            <a:r>
              <a:rPr lang="en-US" altLang="zh-CN">
                <a:sym typeface="+mn-ea"/>
              </a:rPr>
              <a:t>jsp</a:t>
            </a:r>
            <a:r>
              <a:rPr lang="zh-CN" altLang="en-US">
                <a:sym typeface="+mn-ea"/>
              </a:rPr>
              <a:t>编译器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>
                <a:sym typeface="+mn-ea"/>
              </a:rPr>
              <a:t>缺省匹配：</a:t>
            </a:r>
            <a:r>
              <a:rPr lang="en-US" altLang="zh-CN">
                <a:sym typeface="+mn-ea"/>
              </a:rPr>
              <a:t>/   </a:t>
            </a:r>
            <a:r>
              <a:rPr lang="zh-CN" altLang="en-US">
                <a:sym typeface="+mn-ea"/>
              </a:rPr>
              <a:t>容器内置</a:t>
            </a:r>
            <a:r>
              <a:rPr lang="en-US" altLang="zh-CN">
                <a:sym typeface="+mn-ea"/>
              </a:rPr>
              <a:t>default</a:t>
            </a:r>
            <a:r>
              <a:rPr lang="zh-CN" altLang="en-US">
                <a:sym typeface="+mn-ea"/>
              </a:rPr>
              <a:t>，</a:t>
            </a:r>
            <a:r>
              <a:rPr lang="zh-CN" altLang="en-US">
                <a:sym typeface="+mn-ea"/>
              </a:rPr>
              <a:t>可处理静态资源</a:t>
            </a:r>
            <a:endParaRPr lang="zh-CN" altLang="en-US">
              <a:sym typeface="+mn-ea"/>
            </a:endParaRPr>
          </a:p>
          <a:p>
            <a:r>
              <a:rPr lang="zh-CN" altLang="en-US"/>
              <a:t>前端控制器模式的实现</a:t>
            </a:r>
            <a:endParaRPr lang="zh-CN" altLang="en-US"/>
          </a:p>
          <a:p>
            <a:r>
              <a:rPr lang="zh-CN" altLang="en-US"/>
              <a:t>自定义</a:t>
            </a:r>
            <a:r>
              <a:rPr lang="en-US" altLang="zh-CN"/>
              <a:t>jsp</a:t>
            </a:r>
            <a:r>
              <a:rPr lang="zh-CN" altLang="en-US"/>
              <a:t>处理器</a:t>
            </a:r>
            <a:endParaRPr lang="zh-CN" altLang="en-US"/>
          </a:p>
          <a:p>
            <a:r>
              <a:rPr lang="zh-CN" altLang="en-US"/>
              <a:t>自定义</a:t>
            </a:r>
            <a:r>
              <a:rPr lang="en-US" altLang="zh-CN"/>
              <a:t>default</a:t>
            </a:r>
            <a:r>
              <a:rPr lang="zh-CN" altLang="en-US"/>
              <a:t>处理器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核心功能</a:t>
            </a:r>
            <a:r>
              <a:rPr lang="en-US" altLang="zh-CN">
                <a:sym typeface="+mn-ea"/>
              </a:rPr>
              <a:t>—</a:t>
            </a:r>
            <a:r>
              <a:rPr lang="zh-CN" altLang="en-US"/>
              <a:t>获取请求信息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zh-CN"/>
              <a:t>url</a:t>
            </a:r>
            <a:r>
              <a:rPr lang="zh-CN" altLang="en-US"/>
              <a:t>可携带信息</a:t>
            </a:r>
            <a:endParaRPr lang="zh-CN" altLang="en-US"/>
          </a:p>
          <a:p>
            <a:pPr lvl="1"/>
            <a:r>
              <a:rPr lang="zh-CN" altLang="en-US"/>
              <a:t>参数：</a:t>
            </a:r>
            <a:r>
              <a:rPr lang="en-US" altLang="zh-CN"/>
              <a:t>name=alpha&amp;age=30   </a:t>
            </a:r>
            <a:r>
              <a:rPr lang="zh-CN" altLang="en-US"/>
              <a:t>（</a:t>
            </a:r>
            <a:r>
              <a:rPr lang="en-US" altLang="zh-CN"/>
              <a:t>getParameter</a:t>
            </a:r>
            <a:r>
              <a:rPr lang="zh-CN" altLang="en-US"/>
              <a:t>）</a:t>
            </a:r>
            <a:endParaRPr lang="zh-CN" altLang="en-US"/>
          </a:p>
          <a:p>
            <a:pPr lvl="2"/>
            <a:r>
              <a:rPr lang="zh-CN" altLang="en-US"/>
              <a:t>默认</a:t>
            </a:r>
            <a:r>
              <a:rPr lang="zh-CN" altLang="en-US">
                <a:sym typeface="+mn-ea"/>
              </a:rPr>
              <a:t>采取urlencoded编码参数</a:t>
            </a:r>
            <a:endParaRPr lang="zh-CN" altLang="en-US">
              <a:sym typeface="+mn-ea"/>
            </a:endParaRPr>
          </a:p>
          <a:p>
            <a:pPr lvl="2"/>
            <a:r>
              <a:rPr lang="zh-CN" altLang="en-US">
                <a:sym typeface="+mn-ea"/>
              </a:rPr>
              <a:t>能否对参数加密？如何获取参数？ </a:t>
            </a:r>
            <a:endParaRPr lang="zh-CN" altLang="en-US">
              <a:sym typeface="+mn-ea"/>
            </a:endParaRPr>
          </a:p>
          <a:p>
            <a:pPr lvl="2"/>
            <a:r>
              <a:rPr lang="en-US" altLang="zh-CN">
                <a:sym typeface="+mn-ea"/>
              </a:rPr>
              <a:t>url</a:t>
            </a:r>
            <a:r>
              <a:rPr lang="zh-CN" altLang="en-US">
                <a:sym typeface="+mn-ea"/>
              </a:rPr>
              <a:t>的参数部分不参与映射匹配，可以携带任意信息</a:t>
            </a:r>
            <a:endParaRPr lang="zh-CN" altLang="en-US"/>
          </a:p>
          <a:p>
            <a:pPr lvl="1"/>
            <a:r>
              <a:rPr lang="zh-CN" altLang="en-US">
                <a:sym typeface="+mn-ea"/>
              </a:rPr>
              <a:t>路径信息可用于继续分发请求：</a:t>
            </a:r>
            <a:r>
              <a:rPr lang="en-US" altLang="zh-CN">
                <a:sym typeface="+mn-ea"/>
              </a:rPr>
              <a:t>/order/*     </a:t>
            </a:r>
            <a:r>
              <a:rPr lang="zh-CN" altLang="en-US">
                <a:sym typeface="+mn-ea"/>
              </a:rPr>
              <a:t>（</a:t>
            </a:r>
            <a:r>
              <a:rPr lang="en-US" altLang="zh-CN">
                <a:sym typeface="+mn-ea"/>
              </a:rPr>
              <a:t>getPathInfo</a:t>
            </a:r>
            <a:r>
              <a:rPr lang="zh-CN" altLang="en-US">
                <a:sym typeface="+mn-ea"/>
              </a:rPr>
              <a:t>）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路径信息可用于传递请求信息：</a:t>
            </a:r>
            <a:r>
              <a:rPr lang="en-US" altLang="zh-CN"/>
              <a:t>/order/id/1   </a:t>
            </a:r>
            <a:endParaRPr lang="en-US" altLang="zh-CN"/>
          </a:p>
          <a:p>
            <a:pPr lvl="0"/>
            <a:r>
              <a:rPr lang="zh-CN" altLang="en-US"/>
              <a:t>请求报文头部：</a:t>
            </a:r>
            <a:r>
              <a:rPr lang="en-US" altLang="zh-CN"/>
              <a:t>getHeader</a:t>
            </a:r>
            <a:endParaRPr lang="zh-CN" altLang="en-US"/>
          </a:p>
          <a:p>
            <a:pPr lvl="0"/>
            <a:r>
              <a:rPr lang="zh-CN" altLang="en-US"/>
              <a:t>请求报文正文</a:t>
            </a:r>
            <a:endParaRPr lang="zh-CN" altLang="en-US"/>
          </a:p>
          <a:p>
            <a:pPr lvl="1"/>
            <a:r>
              <a:rPr lang="en-US" altLang="zh-CN"/>
              <a:t>post</a:t>
            </a:r>
            <a:r>
              <a:rPr lang="zh-CN" altLang="en-US"/>
              <a:t>方法</a:t>
            </a:r>
            <a:r>
              <a:rPr lang="en-US" altLang="zh-CN"/>
              <a:t>,</a:t>
            </a:r>
            <a:r>
              <a:rPr lang="zh-CN" altLang="en-US"/>
              <a:t>表单支持的</a:t>
            </a:r>
            <a:r>
              <a:rPr lang="en-US" altLang="zh-CN"/>
              <a:t>3</a:t>
            </a:r>
            <a:r>
              <a:rPr lang="zh-CN" altLang="en-US"/>
              <a:t>种类型：文本、</a:t>
            </a:r>
            <a:r>
              <a:rPr lang="zh-CN" altLang="en-US">
                <a:sym typeface="+mn-ea"/>
              </a:rPr>
              <a:t>urlencoded、二进制文件</a:t>
            </a:r>
            <a:endParaRPr lang="zh-CN" altLang="en-US">
              <a:sym typeface="+mn-ea"/>
            </a:endParaRPr>
          </a:p>
          <a:p>
            <a:pPr lvl="1"/>
            <a:r>
              <a:rPr lang="zh-CN" altLang="en-US"/>
              <a:t>可以自己写入请求报文正文，任意类型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2215</Words>
  <Application>WPS 演示</Application>
  <PresentationFormat>宽屏</PresentationFormat>
  <Paragraphs>161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Arial</vt:lpstr>
      <vt:lpstr>宋体</vt:lpstr>
      <vt:lpstr>Wingdings</vt:lpstr>
      <vt:lpstr>微软雅黑 Light</vt:lpstr>
      <vt:lpstr>微软雅黑</vt:lpstr>
      <vt:lpstr>Arial Unicode MS</vt:lpstr>
      <vt:lpstr>Calibri</vt:lpstr>
      <vt:lpstr>Office 主题</vt:lpstr>
      <vt:lpstr>Lecture3：servlet技术基础</vt:lpstr>
      <vt:lpstr>Outline</vt:lpstr>
      <vt:lpstr>核心功能</vt:lpstr>
      <vt:lpstr>架构增强</vt:lpstr>
      <vt:lpstr>性能增强</vt:lpstr>
      <vt:lpstr>基础服务</vt:lpstr>
      <vt:lpstr>核心功能—url映射</vt:lpstr>
      <vt:lpstr>核心功能—url映射</vt:lpstr>
      <vt:lpstr>核心功能—获取请求信息</vt:lpstr>
      <vt:lpstr>核心功能—类型转换</vt:lpstr>
      <vt:lpstr>核心功能—生成响应报文</vt:lpstr>
      <vt:lpstr>架构增强—dispatcher</vt:lpstr>
      <vt:lpstr>架构增强—dispatcher</vt:lpstr>
      <vt:lpstr>架构增强—filter</vt:lpstr>
      <vt:lpstr>filter匹配规则</vt:lpstr>
      <vt:lpstr>filter的应用场景</vt:lpstr>
      <vt:lpstr>Tomcat的问题</vt:lpstr>
      <vt:lpstr>listener机制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alpha</cp:lastModifiedBy>
  <cp:revision>161</cp:revision>
  <dcterms:created xsi:type="dcterms:W3CDTF">2017-08-03T09:01:00Z</dcterms:created>
  <dcterms:modified xsi:type="dcterms:W3CDTF">2019-03-09T15:50:29Z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2052-11.1.0.8500</vt:lpwstr>
  </property>
</Properties>
</file>