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051"/>
    <a:srgbClr val="C0A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9"/>
  </p:normalViewPr>
  <p:slideViewPr>
    <p:cSldViewPr snapToGrid="0">
      <p:cViewPr>
        <p:scale>
          <a:sx n="116" d="100"/>
          <a:sy n="116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2556-A61D-4CE3-07AF-F7F1B596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183C-E466-BB71-453E-D6A6A2E2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DE00-51D4-4B16-8B7E-AE66AE1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D1EC-A66F-4B15-2658-7936D49D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B027-DACA-F833-0046-24A748F8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7260-8F60-6E88-4028-838CD854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E853-E2B1-4C83-78FB-12C7E4A7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23D0-9C6A-68E8-332B-B3991CD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4D48-FCF2-6383-F548-FBD7504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D71-C264-ACEE-3141-031954F8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7EA85-3FF7-E9A9-353C-0BF7310A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5DD8-62D9-D566-A26A-4F0B2EE5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AE0F-6BE3-BF35-4802-F47390AD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D93A-FF46-7525-313E-2E84DBD9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1498-7EB0-8412-7D4E-B2DE7E69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2D54-2E06-E31D-3AE1-8FFADAB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B20-9B7C-4528-2E57-9043A2D1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B754-43A2-0BCA-AC5E-53695DF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8B2F-194B-4531-BA74-74A1A1D6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AAF0-A808-3A71-DBC7-685033B3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F832-3BFD-4026-25BE-E650FC93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D8C9-EC81-3809-1380-7F12F76D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9855-0AC6-1861-50AD-1CF4E2D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37DC-3C91-07A9-156B-1DA6B8C0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38AB-8388-B0F2-D1B2-C8F376E2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98E9-D2DA-7C40-C38D-656E6DF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E87C-1C8C-71AC-B048-E6231A68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D776-F1EB-CDE8-B46E-89069236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6E61-C55A-C151-D0BB-88DEECEC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D35D-F425-09E3-5854-29BDF65E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439CD-B7A4-E5E2-6065-2F72AA9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CA3-587D-5CD9-40A5-C4E4E04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31A7-7D16-934F-1641-9F4661E2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FA7E-3A85-C8A1-0B16-588E7005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62213-C9E9-B756-F01C-8F7F7DCC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60447-F723-025C-EC6A-EE58C5C6B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224E5-3C9F-2B34-2AA3-3723340F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36D48-72C0-3882-F3FB-3991645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EFD7-6F1D-E424-4182-1B01779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F443-1606-7728-C0C7-F5CB747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B694C-3443-5CFC-5713-3DDA8EF5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FD8E-B863-765D-0E64-2FF249B2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16860-19A0-1D45-C6D6-E28799D1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CCAA7-FF1C-3CCC-A961-50DEFB0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7FF31-4812-8CFF-CEDB-15CA82B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69C5-EBCB-C816-2A28-A5F6B1A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EA89-CFEF-9977-BBC4-8FFC18C6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411-049F-BC21-DA81-2CD8DC16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AE31D-D02C-B384-1091-25D0A285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673B-7260-6351-B2B5-2CE5EA36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D1E0-844A-E539-EE5B-99ED3CB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09B3-CAAD-0340-8C0A-4A13884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D14-0B5B-4B62-F4B1-06276E66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CB34B-4034-8A37-6F31-FB014C50C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BC34-A8EC-C09C-963A-F14F4ED3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0D0D-B2F1-61CE-B94F-58A4F6D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E2BE-8FED-2151-940C-E3E6FE9B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E738-B40F-57AF-6B23-2AAE21A7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4C17B-1ADF-610F-C2E5-C7846D0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31CD-A706-435D-F981-15768F05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11C0-2014-21A8-506F-53B8824B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D8535-BFC6-2048-A6EF-D4FEDF5EFF7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A6EF-269E-5ABC-7C14-ABEC0C3F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04B1-0C63-675B-04BE-B1DED94B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6518C-F788-7D42-BC87-C69F184E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1ADA-870E-A68A-1714-549C017D8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87" y="585787"/>
            <a:ext cx="6639358" cy="981075"/>
          </a:xfrm>
          <a:solidFill>
            <a:schemeClr val="tx1">
              <a:lumMod val="85000"/>
              <a:lumOff val="15000"/>
              <a:alpha val="6604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Big Data in Finance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93083-2058-682C-DDFF-67E39A2B067C}"/>
              </a:ext>
            </a:extLst>
          </p:cNvPr>
          <p:cNvSpPr txBox="1"/>
          <p:nvPr/>
        </p:nvSpPr>
        <p:spPr>
          <a:xfrm>
            <a:off x="738187" y="1945154"/>
            <a:ext cx="8262594" cy="1323439"/>
          </a:xfrm>
          <a:prstGeom prst="rect">
            <a:avLst/>
          </a:prstGeom>
          <a:solidFill>
            <a:schemeClr val="tx1">
              <a:lumMod val="85000"/>
              <a:lumOff val="15000"/>
              <a:alpha val="6604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Gold Futures Return Prediction and Trading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C99A-A899-8A26-2AB4-4A8D304436F4}"/>
              </a:ext>
            </a:extLst>
          </p:cNvPr>
          <p:cNvSpPr txBox="1"/>
          <p:nvPr/>
        </p:nvSpPr>
        <p:spPr>
          <a:xfrm>
            <a:off x="738188" y="4043363"/>
            <a:ext cx="1976438" cy="707886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Team 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EF74AE-CA69-BBEF-412F-43DC757F59A6}"/>
              </a:ext>
            </a:extLst>
          </p:cNvPr>
          <p:cNvGrpSpPr/>
          <p:nvPr/>
        </p:nvGrpSpPr>
        <p:grpSpPr>
          <a:xfrm>
            <a:off x="821481" y="5282107"/>
            <a:ext cx="1347139" cy="1322249"/>
            <a:chOff x="1052837" y="5282107"/>
            <a:chExt cx="1347139" cy="1322249"/>
          </a:xfrm>
        </p:grpSpPr>
        <p:pic>
          <p:nvPicPr>
            <p:cNvPr id="1034" name="Picture 10" descr="180+ App Developer Profile Stock Illustrations, Royalty-Free Vector  Graphics &amp; Clip Art - iStock">
              <a:extLst>
                <a:ext uri="{FF2B5EF4-FFF2-40B4-BE49-F238E27FC236}">
                  <a16:creationId xmlns:a16="http://schemas.microsoft.com/office/drawing/2014/main" id="{E96CA2E8-5C6B-E2EC-3EEB-C49B02644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" r="-47"/>
            <a:stretch/>
          </p:blipFill>
          <p:spPr bwMode="auto">
            <a:xfrm>
              <a:off x="1343284" y="5282107"/>
              <a:ext cx="766246" cy="766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4BA6F8E-13F0-C69D-0E38-748880FF9C5A}"/>
                </a:ext>
              </a:extLst>
            </p:cNvPr>
            <p:cNvSpPr/>
            <p:nvPr/>
          </p:nvSpPr>
          <p:spPr>
            <a:xfrm>
              <a:off x="1052837" y="6235263"/>
              <a:ext cx="1347139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Alfred Choi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D56DCF-F954-4C3C-C558-C42655EFBEAE}"/>
              </a:ext>
            </a:extLst>
          </p:cNvPr>
          <p:cNvGrpSpPr/>
          <p:nvPr/>
        </p:nvGrpSpPr>
        <p:grpSpPr>
          <a:xfrm>
            <a:off x="5073902" y="5282106"/>
            <a:ext cx="1449400" cy="1322248"/>
            <a:chOff x="4422288" y="5282107"/>
            <a:chExt cx="1449400" cy="1322248"/>
          </a:xfrm>
        </p:grpSpPr>
        <p:pic>
          <p:nvPicPr>
            <p:cNvPr id="1036" name="Picture 12" descr="830+ Baby Icons Gray Icons Stock Illustrations, Royalty-Free Vector  Graphics &amp; Clip Art - iStock">
              <a:extLst>
                <a:ext uri="{FF2B5EF4-FFF2-40B4-BE49-F238E27FC236}">
                  <a16:creationId xmlns:a16="http://schemas.microsoft.com/office/drawing/2014/main" id="{DAC399C9-20D0-DB17-099B-30DD32C1A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865" y="5282107"/>
              <a:ext cx="766246" cy="766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59B08E0-7FDB-70A8-B989-16C8DA910CF5}"/>
                </a:ext>
              </a:extLst>
            </p:cNvPr>
            <p:cNvSpPr/>
            <p:nvPr/>
          </p:nvSpPr>
          <p:spPr>
            <a:xfrm>
              <a:off x="4422288" y="6235262"/>
              <a:ext cx="1449400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Paul Janicot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A0E91F-B386-2872-CEED-9A8BF95BD263}"/>
              </a:ext>
            </a:extLst>
          </p:cNvPr>
          <p:cNvGrpSpPr/>
          <p:nvPr/>
        </p:nvGrpSpPr>
        <p:grpSpPr>
          <a:xfrm>
            <a:off x="7390171" y="5281552"/>
            <a:ext cx="1171545" cy="1322802"/>
            <a:chOff x="6871628" y="5281553"/>
            <a:chExt cx="1171545" cy="1322802"/>
          </a:xfrm>
        </p:grpSpPr>
        <p:pic>
          <p:nvPicPr>
            <p:cNvPr id="1038" name="Picture 14" descr="4,000+ Silver Face Stock Illustrations, Royalty-Free Vector Graphics &amp; Clip  Art - iStock | Screw, Plugged in socket, Living room wall">
              <a:extLst>
                <a:ext uri="{FF2B5EF4-FFF2-40B4-BE49-F238E27FC236}">
                  <a16:creationId xmlns:a16="http://schemas.microsoft.com/office/drawing/2014/main" id="{CC069123-D519-C42C-559C-47758EAEC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001" y="5281553"/>
              <a:ext cx="766800" cy="76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4465CC-542B-C2EC-0315-8E4CDFD3A705}"/>
                </a:ext>
              </a:extLst>
            </p:cNvPr>
            <p:cNvSpPr/>
            <p:nvPr/>
          </p:nvSpPr>
          <p:spPr>
            <a:xfrm>
              <a:off x="6871628" y="6235262"/>
              <a:ext cx="1171545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Sonyi He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F60DBE-17CA-77E3-AB1C-61B0F0025DF5}"/>
              </a:ext>
            </a:extLst>
          </p:cNvPr>
          <p:cNvGrpSpPr/>
          <p:nvPr/>
        </p:nvGrpSpPr>
        <p:grpSpPr>
          <a:xfrm>
            <a:off x="2986688" y="5281553"/>
            <a:ext cx="1269146" cy="1322801"/>
            <a:chOff x="2836358" y="5281553"/>
            <a:chExt cx="1269146" cy="1322801"/>
          </a:xfrm>
        </p:grpSpPr>
        <p:pic>
          <p:nvPicPr>
            <p:cNvPr id="1042" name="Picture 18" descr="Default placeholder businessman half-length portr Vector Image">
              <a:extLst>
                <a:ext uri="{FF2B5EF4-FFF2-40B4-BE49-F238E27FC236}">
                  <a16:creationId xmlns:a16="http://schemas.microsoft.com/office/drawing/2014/main" id="{B2FF094B-ED81-57CA-3E85-5BE817201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3" t="2767" r="25930" b="50001"/>
            <a:stretch/>
          </p:blipFill>
          <p:spPr bwMode="auto">
            <a:xfrm>
              <a:off x="3087326" y="5281553"/>
              <a:ext cx="767209" cy="76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87A107-7754-8D6F-6D6F-E1E7AF9CD5BB}"/>
                </a:ext>
              </a:extLst>
            </p:cNvPr>
            <p:cNvSpPr/>
            <p:nvPr/>
          </p:nvSpPr>
          <p:spPr>
            <a:xfrm>
              <a:off x="2836358" y="6235261"/>
              <a:ext cx="1269146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Sicheng Li</a:t>
              </a:r>
            </a:p>
          </p:txBody>
        </p:sp>
      </p:grpSp>
      <p:pic>
        <p:nvPicPr>
          <p:cNvPr id="20" name="Picture 2" descr="Imperial College Business School">
            <a:extLst>
              <a:ext uri="{FF2B5EF4-FFF2-40B4-BE49-F238E27FC236}">
                <a16:creationId xmlns:a16="http://schemas.microsoft.com/office/drawing/2014/main" id="{27324CE7-EEE8-4536-3264-C0B94862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10" y="5587627"/>
            <a:ext cx="1099051" cy="10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9ECA-7E66-677B-2EA9-2521A92D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48"/>
            <a:ext cx="10515600" cy="44473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A768E761-F714-391D-BD13-E2788862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414" y="393396"/>
            <a:ext cx="11215171" cy="851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 Data Preparation: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select the right data, and what models do we build?</a:t>
            </a:r>
            <a:endParaRPr lang="en-HK" sz="2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E18D783B-374A-ACDB-3CFB-B7D556030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7" y="404414"/>
            <a:ext cx="10653311" cy="763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techniques can best train machine learning models for return prediction?</a:t>
            </a:r>
            <a:endParaRPr lang="en-HK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7F852-BBF2-3AF2-F754-FCA737F5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6C45-5CB1-4D90-5B4F-780A1E09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08579BFD-0BB1-0DB8-7772-224F98246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8" y="363556"/>
            <a:ext cx="10924142" cy="546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the models perform?</a:t>
            </a:r>
          </a:p>
        </p:txBody>
      </p:sp>
    </p:spTree>
    <p:extLst>
      <p:ext uri="{BB962C8B-B14F-4D97-AF65-F5344CB8AC3E}">
        <p14:creationId xmlns:p14="http://schemas.microsoft.com/office/powerpoint/2010/main" val="86287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237D-AD11-3D08-6A26-FC1F64B0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4;p16">
            <a:extLst>
              <a:ext uri="{FF2B5EF4-FFF2-40B4-BE49-F238E27FC236}">
                <a16:creationId xmlns:a16="http://schemas.microsoft.com/office/drawing/2014/main" id="{78A29F24-58F1-C724-E7D4-31FFDA474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8" y="363556"/>
            <a:ext cx="10924142" cy="546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the models perform?</a:t>
            </a:r>
          </a:p>
        </p:txBody>
      </p:sp>
    </p:spTree>
    <p:extLst>
      <p:ext uri="{BB962C8B-B14F-4D97-AF65-F5344CB8AC3E}">
        <p14:creationId xmlns:p14="http://schemas.microsoft.com/office/powerpoint/2010/main" val="296689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32A5-0D58-18C9-99F3-BFDC3AEC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197EAF66-392F-876C-B9D7-EE1612F92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8" y="261194"/>
            <a:ext cx="10924142" cy="103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develop a trading strategy based on model predictions?</a:t>
            </a:r>
          </a:p>
        </p:txBody>
      </p:sp>
    </p:spTree>
    <p:extLst>
      <p:ext uri="{BB962C8B-B14F-4D97-AF65-F5344CB8AC3E}">
        <p14:creationId xmlns:p14="http://schemas.microsoft.com/office/powerpoint/2010/main" val="255965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F3C-DD60-0517-CB1E-A58170DF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E55B97CA-628C-F93F-AA3F-08508645F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8" y="261194"/>
            <a:ext cx="10924142" cy="103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trading strategy perform, and what factors drive its success?</a:t>
            </a:r>
          </a:p>
        </p:txBody>
      </p:sp>
    </p:spTree>
    <p:extLst>
      <p:ext uri="{BB962C8B-B14F-4D97-AF65-F5344CB8AC3E}">
        <p14:creationId xmlns:p14="http://schemas.microsoft.com/office/powerpoint/2010/main" val="27165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3CD8-A64C-B81C-EB9C-3EC1077B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4D887AEA-D1A3-E50C-7965-BD7035B50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658" y="261194"/>
            <a:ext cx="10924142" cy="103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Financial and Economic Insights Emerge from Our Model and Trading Strategy?</a:t>
            </a:r>
            <a:endParaRPr lang="en-HK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9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0C6D3F24-C804-ECB3-06AB-04619262AFD5}"/>
              </a:ext>
            </a:extLst>
          </p:cNvPr>
          <p:cNvSpPr txBox="1">
            <a:spLocks/>
          </p:cNvSpPr>
          <p:nvPr/>
        </p:nvSpPr>
        <p:spPr>
          <a:xfrm>
            <a:off x="429658" y="261194"/>
            <a:ext cx="10924142" cy="10387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28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commercial benefits does this study offer, and how can we further improve the prediction model?</a:t>
            </a:r>
            <a:endParaRPr lang="en-HK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123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Verdana</vt:lpstr>
      <vt:lpstr>Office Theme</vt:lpstr>
      <vt:lpstr>Big Data in Finance</vt:lpstr>
      <vt:lpstr>I. Data Preparation:  How do we select the right data, and what models do we build?</vt:lpstr>
      <vt:lpstr>What techniques can best train machine learning models for return prediction?</vt:lpstr>
      <vt:lpstr>How do the models perform?</vt:lpstr>
      <vt:lpstr>How do the models perform?</vt:lpstr>
      <vt:lpstr>How do we develop a trading strategy based on model predictions?</vt:lpstr>
      <vt:lpstr>How does the trading strategy perform, and what factors drive its success?</vt:lpstr>
      <vt:lpstr>What Financial and Economic Insights Emerge from Our Model and Trading Strategy?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Finance</dc:title>
  <dc:creator>Choi, Alfred</dc:creator>
  <cp:lastModifiedBy>Choi, Alfred</cp:lastModifiedBy>
  <cp:revision>7</cp:revision>
  <dcterms:created xsi:type="dcterms:W3CDTF">2025-02-23T18:42:27Z</dcterms:created>
  <dcterms:modified xsi:type="dcterms:W3CDTF">2025-02-23T20:59:38Z</dcterms:modified>
</cp:coreProperties>
</file>